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VY_32_INOVACE_5B_15_Téma_Příbuzná_slova_po_S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6667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13333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Karolina Pátková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2000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VY_32_INOVACE_5B_15_Téma_Příbuzná_slova_po_S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26667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Český jazyk 3. třída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33333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</a:schemeClr>
              <a:schemeClr val="accent6">
                <a:alpha val="90000"/>
                <a:hueOff val="0"/>
                <a:satOff val="0"/>
                <a:lumOff val="0"/>
                <a:alphaOff val="-4000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5902467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Žáci společně procvičují pravopis i – y  po S.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Vyhledávají příbuzná slova se stejným kořenem, hledají řady složené z těchto slov. Určují slova, která do řad nepatří.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Vysvětlí si pojem „síra“ a uvedou si několik příkladů použití ve větách. Rozhodují, zda se věta vztahuje ke slovu „sýr“ nebo „síra“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Společně doplňují i – y do vět, potom stejné cvičení vypracují sami do sešitů.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Anotace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149080"/>
            <a:ext cx="8229600" cy="1946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PROCVIČOVÁNÍ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8884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dirty="0" smtClean="0">
                <a:solidFill>
                  <a:srgbClr val="FF0000"/>
                </a:solidFill>
              </a:rPr>
              <a:t>VYJMENOVANÁ  SLOVA  PO  </a:t>
            </a:r>
            <a:r>
              <a:rPr lang="cs-CZ" sz="7200" dirty="0" smtClean="0">
                <a:solidFill>
                  <a:srgbClr val="FF0000"/>
                </a:solidFill>
              </a:rPr>
              <a:t>S</a:t>
            </a:r>
            <a:br>
              <a:rPr lang="cs-CZ" sz="7200" dirty="0" smtClean="0">
                <a:solidFill>
                  <a:srgbClr val="FF0000"/>
                </a:solidFill>
              </a:rPr>
            </a:br>
            <a:r>
              <a:rPr lang="cs-CZ" sz="7200" dirty="0" smtClean="0">
                <a:solidFill>
                  <a:srgbClr val="FF0000"/>
                </a:solidFill>
              </a:rPr>
              <a:t/>
            </a:r>
            <a:br>
              <a:rPr lang="cs-CZ" sz="7200" dirty="0" smtClean="0">
                <a:solidFill>
                  <a:srgbClr val="FF0000"/>
                </a:solidFill>
              </a:rPr>
            </a:br>
            <a:r>
              <a:rPr lang="cs-CZ" sz="4900" dirty="0" smtClean="0">
                <a:solidFill>
                  <a:srgbClr val="FF0000"/>
                </a:solidFill>
              </a:rPr>
              <a:t>A  </a:t>
            </a:r>
            <a:r>
              <a:rPr lang="cs-CZ" sz="4900" dirty="0">
                <a:solidFill>
                  <a:srgbClr val="FF0000"/>
                </a:solidFill>
              </a:rPr>
              <a:t>SLOVA  PŘÍBUZNÁ</a:t>
            </a:r>
            <a:r>
              <a:rPr lang="cs-CZ" sz="7200" dirty="0">
                <a:solidFill>
                  <a:srgbClr val="FF0000"/>
                </a:solidFill>
              </a:rPr>
              <a:t/>
            </a:r>
            <a:br>
              <a:rPr lang="cs-CZ" sz="7200" dirty="0">
                <a:solidFill>
                  <a:srgbClr val="FF0000"/>
                </a:solidFill>
              </a:rPr>
            </a:b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099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085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synovec  synek  zlosyn  sympatický  synovo 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dosyta  sytě  síto  nasytit  přesycený  nenasyta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syreček  sýrové  sýrařský  syrovátka  sýr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zasyčel  měsíček  syčák  syčící  sykot  sykavky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ypání  posyp  přesýpací  posypaný  zasypat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zasychat 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usychá  přesychat  vysychání  vyslýchat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Najdi a označ řady, tvořené pouze příbuznými slovy: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6012160" y="3429000"/>
            <a:ext cx="432048" cy="432048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732240" y="5085184"/>
            <a:ext cx="432048" cy="432048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3707904" y="1772816"/>
            <a:ext cx="1296144" cy="504056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707904" y="1772816"/>
            <a:ext cx="1296144" cy="504056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979712" y="2762926"/>
            <a:ext cx="720080" cy="25202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015716" y="2762926"/>
            <a:ext cx="648072" cy="25202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547664" y="4323319"/>
            <a:ext cx="1116124" cy="40182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691680" y="4323319"/>
            <a:ext cx="1008112" cy="40182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652120" y="5875413"/>
            <a:ext cx="1296144" cy="504056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652120" y="5948350"/>
            <a:ext cx="1368152" cy="35818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671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800" spc="-100" dirty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C0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ea typeface="+mj-ea"/>
                <a:cs typeface="+mj-cs"/>
              </a:rPr>
              <a:t>S</a:t>
            </a:r>
            <a:r>
              <a:rPr lang="cs-CZ" sz="3800" b="1" spc="-100" dirty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ea typeface="+mj-ea"/>
                <a:cs typeface="+mj-cs"/>
              </a:rPr>
              <a:t>ý</a:t>
            </a:r>
            <a:r>
              <a:rPr lang="cs-CZ" sz="3800" spc="-100" dirty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C0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ea typeface="+mj-ea"/>
                <a:cs typeface="+mj-cs"/>
              </a:rPr>
              <a:t>r  =  jídlo     x    </a:t>
            </a:r>
            <a:r>
              <a:rPr lang="cs-CZ" sz="3800" b="1" spc="-100" dirty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C0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ea typeface="+mj-ea"/>
                <a:cs typeface="+mj-cs"/>
              </a:rPr>
              <a:t>s</a:t>
            </a:r>
            <a:r>
              <a:rPr lang="cs-CZ" sz="3800" b="1" spc="-100" dirty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ea typeface="+mj-ea"/>
                <a:cs typeface="+mj-cs"/>
              </a:rPr>
              <a:t>í</a:t>
            </a:r>
            <a:r>
              <a:rPr lang="cs-CZ" sz="3800" b="1" spc="-100" dirty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C0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ea typeface="+mj-ea"/>
                <a:cs typeface="+mj-cs"/>
              </a:rPr>
              <a:t>ra</a:t>
            </a:r>
            <a:r>
              <a:rPr lang="cs-CZ" sz="3800" spc="-100" dirty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C0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ea typeface="+mj-ea"/>
                <a:cs typeface="+mj-cs"/>
              </a:rPr>
              <a:t>  =  chemický </a:t>
            </a:r>
            <a:r>
              <a:rPr lang="cs-CZ" sz="3800" spc="-100" dirty="0" smtClean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C0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ea typeface="+mj-ea"/>
                <a:cs typeface="+mj-cs"/>
              </a:rPr>
              <a:t>prvek</a:t>
            </a:r>
          </a:p>
          <a:p>
            <a:pPr marL="0" indent="0">
              <a:buNone/>
            </a:pPr>
            <a:endParaRPr lang="cs-CZ" sz="3800" spc="-100" dirty="0">
              <a:ln w="3200">
                <a:solidFill>
                  <a:srgbClr val="4E5B6F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C0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ea typeface="+mj-ea"/>
              <a:cs typeface="+mj-cs"/>
            </a:endParaRPr>
          </a:p>
          <a:p>
            <a:pPr marL="0" lvl="0" indent="0">
              <a:buClr>
                <a:srgbClr val="EA157A"/>
              </a:buClr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s……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rové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</a:t>
            </a:r>
            <a:r>
              <a:rPr lang="cs-CZ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tyčinky</a:t>
            </a:r>
          </a:p>
          <a:p>
            <a:pPr marL="0" lvl="0" indent="0" algn="ctr">
              <a:buClr>
                <a:srgbClr val="EA157A"/>
              </a:buClr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                      kyselina   s……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rová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lvl="0" indent="0">
              <a:buClr>
                <a:srgbClr val="EA157A"/>
              </a:buClr>
              <a:buNone/>
            </a:pPr>
            <a:r>
              <a:rPr lang="cs-CZ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pomazánka  ze  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s……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ra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   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lvl="0" indent="0" algn="ctr">
              <a:buClr>
                <a:srgbClr val="EA157A"/>
              </a:buClr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                      zápach  </a:t>
            </a:r>
            <a:r>
              <a:rPr lang="cs-CZ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ze  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s……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ry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lvl="0" indent="0">
              <a:buClr>
                <a:srgbClr val="EA157A"/>
              </a:buClr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s…...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rovodík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lvl="0" indent="0" algn="ctr">
              <a:buClr>
                <a:srgbClr val="EA157A"/>
              </a:buClr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                            vyhlášené  s……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rařství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966936"/>
          </a:xfrm>
        </p:spPr>
        <p:txBody>
          <a:bodyPr/>
          <a:lstStyle/>
          <a:p>
            <a:pPr algn="ctr"/>
            <a:r>
              <a:rPr lang="cs-CZ" sz="5400" b="1" dirty="0">
                <a:ln w="3200">
                  <a:solidFill>
                    <a:srgbClr val="4E5B6F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FF0000"/>
                </a:solidFill>
              </a:rPr>
              <a:t>Pozor!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2348880"/>
            <a:ext cx="5389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ý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5896" y="3485534"/>
            <a:ext cx="5389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ý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72200" y="5085184"/>
            <a:ext cx="5389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ý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38534" y="2860584"/>
            <a:ext cx="413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60425" y="3947199"/>
            <a:ext cx="413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5576" y="4480674"/>
            <a:ext cx="413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891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363272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Rodiče měli malého s__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nka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Po čertovi zůstal jen s__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rný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puch.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Venku je dnes s__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chravo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Listy rostliny náhle zas__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chají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Učíme se o houbách s názvem 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s__rovinky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Najedl se 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dos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__ta.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Má tváře jako </a:t>
            </a:r>
            <a:r>
              <a:rPr lang="cs-CZ" sz="36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s__sel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Cvičení napiš do sešitu.</a:t>
            </a: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Doplňuj a zdůvodňuj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14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76</TotalTime>
  <Words>266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Prezentace aplikace PowerPoint</vt:lpstr>
      <vt:lpstr>Anotace</vt:lpstr>
      <vt:lpstr>VYJMENOVANÁ  SLOVA  PO  S  A  SLOVA  PŘÍBUZNÁ </vt:lpstr>
      <vt:lpstr>Najdi a označ řady, tvořené pouze příbuznými slovy:</vt:lpstr>
      <vt:lpstr>Pozor!</vt:lpstr>
      <vt:lpstr>Doplňuj a zdůvodňuj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13</cp:revision>
  <dcterms:created xsi:type="dcterms:W3CDTF">2011-08-21T15:31:45Z</dcterms:created>
  <dcterms:modified xsi:type="dcterms:W3CDTF">2013-04-04T07:29:30Z</dcterms:modified>
</cp:coreProperties>
</file>