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  <a:srgbClr val="6600FF"/>
    <a:srgbClr val="00FF00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0" autoAdjust="0"/>
    <p:restoredTop sz="94576" autoAdjust="0"/>
  </p:normalViewPr>
  <p:slideViewPr>
    <p:cSldViewPr showGuides="1">
      <p:cViewPr>
        <p:scale>
          <a:sx n="77" d="100"/>
          <a:sy n="77" d="100"/>
        </p:scale>
        <p:origin x="-1170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VY_32_INOVACE_11_ČJ3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LETMAJEROVÁ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po P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r>
            <a:rPr lang="cs-CZ" sz="2000" dirty="0" smtClean="0"/>
            <a:t>MNICHOVICKÁ  62</a:t>
          </a:r>
          <a:endParaRPr lang="cs-CZ" sz="2000" dirty="0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8319C5-7182-4E6E-AD28-7DACC6D1F020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9C8595A-D1B1-40E0-B37F-DCAEADC859EC}" type="presOf" srcId="{D1D4F407-5343-4D3F-B5B9-D407B03CAEB4}" destId="{AED2198E-93D5-4001-81B4-73124B309672}" srcOrd="1" destOrd="0" presId="urn:microsoft.com/office/officeart/2005/8/layout/target3"/>
    <dgm:cxn modelId="{54B1140F-7F66-449C-BB21-CFE8EFE23912}" type="presOf" srcId="{B651F6E3-6281-48DB-9319-2AEAFDAE7572}" destId="{974EAA48-1495-4C86-AC73-0E9F1747E3C6}" srcOrd="1" destOrd="0" presId="urn:microsoft.com/office/officeart/2005/8/layout/target3"/>
    <dgm:cxn modelId="{6265D835-2C69-451B-B510-D87DE27863D5}" type="presOf" srcId="{D8197B8C-B260-4A16-BDF4-0947B075E274}" destId="{27935CD7-A716-4E81-86AA-EB790E5F1F76}" srcOrd="1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B78727F5-E169-40F4-924B-E77C5F619C9F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18981A2C-D844-487D-B225-086641865F06}" type="presOf" srcId="{4E88AA4B-99E2-4F72-AB6C-6C19D79982AB}" destId="{7B828645-70C1-4D23-9096-85017B3815D3}" srcOrd="0" destOrd="0" presId="urn:microsoft.com/office/officeart/2005/8/layout/target3"/>
    <dgm:cxn modelId="{25D4916C-32A2-432F-B8EC-4B6F33E8390F}" type="presOf" srcId="{D1B46980-6531-4606-95E6-44980827E919}" destId="{EA045D43-8088-4E18-87BE-1789E3426A92}" srcOrd="0" destOrd="0" presId="urn:microsoft.com/office/officeart/2005/8/layout/target3"/>
    <dgm:cxn modelId="{A2EB6B50-50DF-4D99-9929-29B770CB07B6}" type="presOf" srcId="{D1B46980-6531-4606-95E6-44980827E919}" destId="{EDA7BD5C-7C80-4146-A761-C21E357D1ED8}" srcOrd="1" destOrd="0" presId="urn:microsoft.com/office/officeart/2005/8/layout/target3"/>
    <dgm:cxn modelId="{BA40D1AC-9EE2-4820-92ED-EAB3C910F865}" type="presOf" srcId="{4E88AA4B-99E2-4F72-AB6C-6C19D79982AB}" destId="{DB689421-4FD8-4F3B-A04A-70783B511D43}" srcOrd="1" destOrd="0" presId="urn:microsoft.com/office/officeart/2005/8/layout/target3"/>
    <dgm:cxn modelId="{D7BB51B0-E35D-4DEE-AA09-2BC9800475B7}" type="presOf" srcId="{D8197B8C-B260-4A16-BDF4-0947B075E274}" destId="{A0E60D87-231D-4C1B-925D-B828E83A1A2D}" srcOrd="0" destOrd="0" presId="urn:microsoft.com/office/officeart/2005/8/layout/target3"/>
    <dgm:cxn modelId="{83B1C425-3F3C-4868-B7C6-99FD9E34C5B7}" type="presOf" srcId="{B651F6E3-6281-48DB-9319-2AEAFDAE7572}" destId="{F015BE57-5137-40D2-A44D-1B563514FC7F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A3C8AE55-7064-4BC0-95AB-0131424E821D}" type="presParOf" srcId="{333A1088-737F-45CB-B68E-254E46348037}" destId="{F5ABB229-8D3B-4694-996A-96F23CF14429}" srcOrd="0" destOrd="0" presId="urn:microsoft.com/office/officeart/2005/8/layout/target3"/>
    <dgm:cxn modelId="{57790BEF-0FA6-4402-A228-DB4299611AB2}" type="presParOf" srcId="{333A1088-737F-45CB-B68E-254E46348037}" destId="{F41139FD-01EE-4571-8B17-4FB00FC51163}" srcOrd="1" destOrd="0" presId="urn:microsoft.com/office/officeart/2005/8/layout/target3"/>
    <dgm:cxn modelId="{0DFDECC4-82A3-4263-8175-50364A88E7EC}" type="presParOf" srcId="{333A1088-737F-45CB-B68E-254E46348037}" destId="{D005CE8C-CC26-4C3E-AC11-E15060ECD759}" srcOrd="2" destOrd="0" presId="urn:microsoft.com/office/officeart/2005/8/layout/target3"/>
    <dgm:cxn modelId="{812BF7E8-1BD7-43A5-AB84-7D4A6A72924D}" type="presParOf" srcId="{333A1088-737F-45CB-B68E-254E46348037}" destId="{9AC702C8-3868-4C82-9F95-6E789599D438}" srcOrd="3" destOrd="0" presId="urn:microsoft.com/office/officeart/2005/8/layout/target3"/>
    <dgm:cxn modelId="{7D46525D-12C1-4410-9D92-B769BB146171}" type="presParOf" srcId="{333A1088-737F-45CB-B68E-254E46348037}" destId="{C56AD104-0517-429B-A338-6BAAE22359FE}" srcOrd="4" destOrd="0" presId="urn:microsoft.com/office/officeart/2005/8/layout/target3"/>
    <dgm:cxn modelId="{81BDDFAD-11BC-43BD-98D8-4938BB45576C}" type="presParOf" srcId="{333A1088-737F-45CB-B68E-254E46348037}" destId="{7B828645-70C1-4D23-9096-85017B3815D3}" srcOrd="5" destOrd="0" presId="urn:microsoft.com/office/officeart/2005/8/layout/target3"/>
    <dgm:cxn modelId="{652BFF49-7747-4109-B1AE-10421C47A4F7}" type="presParOf" srcId="{333A1088-737F-45CB-B68E-254E46348037}" destId="{FB1C1992-71C7-4506-9692-28C1D8505AA7}" srcOrd="6" destOrd="0" presId="urn:microsoft.com/office/officeart/2005/8/layout/target3"/>
    <dgm:cxn modelId="{2754582A-3D1D-48B0-A342-55804F0D8D92}" type="presParOf" srcId="{333A1088-737F-45CB-B68E-254E46348037}" destId="{F002FDA7-0EE0-4CD5-81B2-16EF8F133201}" srcOrd="7" destOrd="0" presId="urn:microsoft.com/office/officeart/2005/8/layout/target3"/>
    <dgm:cxn modelId="{A4118AC7-5F49-4C69-AAF1-323A9EF4123C}" type="presParOf" srcId="{333A1088-737F-45CB-B68E-254E46348037}" destId="{EA045D43-8088-4E18-87BE-1789E3426A92}" srcOrd="8" destOrd="0" presId="urn:microsoft.com/office/officeart/2005/8/layout/target3"/>
    <dgm:cxn modelId="{8F4B47AC-49CD-4A63-9ED8-861870F74063}" type="presParOf" srcId="{333A1088-737F-45CB-B68E-254E46348037}" destId="{8B95B813-8294-49E2-8E34-EBF96BCCE12F}" srcOrd="9" destOrd="0" presId="urn:microsoft.com/office/officeart/2005/8/layout/target3"/>
    <dgm:cxn modelId="{0072AF43-D8B9-4A69-AD17-09D73ED77912}" type="presParOf" srcId="{333A1088-737F-45CB-B68E-254E46348037}" destId="{532874C7-98A7-4C2A-8FC0-2AA25848A5EE}" srcOrd="10" destOrd="0" presId="urn:microsoft.com/office/officeart/2005/8/layout/target3"/>
    <dgm:cxn modelId="{39C42373-2BF6-4072-A301-EC0CB6B84D00}" type="presParOf" srcId="{333A1088-737F-45CB-B68E-254E46348037}" destId="{F015BE57-5137-40D2-A44D-1B563514FC7F}" srcOrd="11" destOrd="0" presId="urn:microsoft.com/office/officeart/2005/8/layout/target3"/>
    <dgm:cxn modelId="{983ABF73-BE54-4D14-B7BA-96EE76EB4952}" type="presParOf" srcId="{333A1088-737F-45CB-B68E-254E46348037}" destId="{BF638725-8C2F-476E-BEB6-257F0C54AF4E}" srcOrd="12" destOrd="0" presId="urn:microsoft.com/office/officeart/2005/8/layout/target3"/>
    <dgm:cxn modelId="{4C700A8D-B9A9-420F-9545-C7E8B36B32F3}" type="presParOf" srcId="{333A1088-737F-45CB-B68E-254E46348037}" destId="{5E54BAA7-8971-4D23-B6AD-C42AB79D4B13}" srcOrd="13" destOrd="0" presId="urn:microsoft.com/office/officeart/2005/8/layout/target3"/>
    <dgm:cxn modelId="{AF7CAE17-E0D5-4696-8251-BAAB71C6DC94}" type="presParOf" srcId="{333A1088-737F-45CB-B68E-254E46348037}" destId="{A0E60D87-231D-4C1B-925D-B828E83A1A2D}" srcOrd="14" destOrd="0" presId="urn:microsoft.com/office/officeart/2005/8/layout/target3"/>
    <dgm:cxn modelId="{19F2BEEF-1BDE-4D3D-B7A3-8403149B215F}" type="presParOf" srcId="{333A1088-737F-45CB-B68E-254E46348037}" destId="{AED2198E-93D5-4001-81B4-73124B309672}" srcOrd="15" destOrd="0" presId="urn:microsoft.com/office/officeart/2005/8/layout/target3"/>
    <dgm:cxn modelId="{DD32E5C0-EF27-4A8B-BBD1-1E3E6F724B20}" type="presParOf" srcId="{333A1088-737F-45CB-B68E-254E46348037}" destId="{DB689421-4FD8-4F3B-A04A-70783B511D43}" srcOrd="16" destOrd="0" presId="urn:microsoft.com/office/officeart/2005/8/layout/target3"/>
    <dgm:cxn modelId="{3B3D42ED-041F-492D-900B-6B09379C135A}" type="presParOf" srcId="{333A1088-737F-45CB-B68E-254E46348037}" destId="{EDA7BD5C-7C80-4146-A761-C21E357D1ED8}" srcOrd="17" destOrd="0" presId="urn:microsoft.com/office/officeart/2005/8/layout/target3"/>
    <dgm:cxn modelId="{646EF581-AC54-4C94-90AE-8A4374E4E457}" type="presParOf" srcId="{333A1088-737F-45CB-B68E-254E46348037}" destId="{974EAA48-1495-4C86-AC73-0E9F1747E3C6}" srcOrd="18" destOrd="0" presId="urn:microsoft.com/office/officeart/2005/8/layout/target3"/>
    <dgm:cxn modelId="{804D9218-1DA0-4E6F-9150-BD83D0D4C19A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808485" cy="18084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900947" y="0"/>
          <a:ext cx="6590547" cy="18084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</a:t>
          </a:r>
          <a:endParaRPr lang="cs-CZ" sz="2000" kern="1200" dirty="0"/>
        </a:p>
      </dsp:txBody>
      <dsp:txXfrm>
        <a:off x="900947" y="0"/>
        <a:ext cx="6590547" cy="289357"/>
      </dsp:txXfrm>
    </dsp:sp>
    <dsp:sp modelId="{C56AD104-0517-429B-A338-6BAAE22359FE}">
      <dsp:nvSpPr>
        <dsp:cNvPr id="0" name=""/>
        <dsp:cNvSpPr/>
      </dsp:nvSpPr>
      <dsp:spPr>
        <a:xfrm>
          <a:off x="189890" y="289357"/>
          <a:ext cx="1428703" cy="1428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904242" y="289357"/>
          <a:ext cx="6590547" cy="1428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MNICHOVICKÁ  62</a:t>
          </a:r>
          <a:endParaRPr lang="cs-CZ" sz="2000" kern="1200" dirty="0"/>
        </a:p>
      </dsp:txBody>
      <dsp:txXfrm>
        <a:off x="904242" y="289357"/>
        <a:ext cx="6590547" cy="289357"/>
      </dsp:txXfrm>
    </dsp:sp>
    <dsp:sp modelId="{F002FDA7-0EE0-4CD5-81B2-16EF8F133201}">
      <dsp:nvSpPr>
        <dsp:cNvPr id="0" name=""/>
        <dsp:cNvSpPr/>
      </dsp:nvSpPr>
      <dsp:spPr>
        <a:xfrm>
          <a:off x="379781" y="578715"/>
          <a:ext cx="1048921" cy="104892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904242" y="578715"/>
          <a:ext cx="6590547" cy="104892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LETMAJEROVÁ</a:t>
          </a:r>
          <a:endParaRPr lang="cs-CZ" sz="2000" kern="1200" dirty="0"/>
        </a:p>
      </dsp:txBody>
      <dsp:txXfrm>
        <a:off x="904242" y="578715"/>
        <a:ext cx="6590547" cy="289357"/>
      </dsp:txXfrm>
    </dsp:sp>
    <dsp:sp modelId="{532874C7-98A7-4C2A-8FC0-2AA25848A5EE}">
      <dsp:nvSpPr>
        <dsp:cNvPr id="0" name=""/>
        <dsp:cNvSpPr/>
      </dsp:nvSpPr>
      <dsp:spPr>
        <a:xfrm>
          <a:off x="569672" y="868072"/>
          <a:ext cx="669139" cy="6691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904242" y="868072"/>
          <a:ext cx="6590547" cy="6691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VY_32_INOVACE_11_ČJ3</a:t>
          </a:r>
          <a:endParaRPr lang="cs-CZ" sz="2000" kern="1200" dirty="0"/>
        </a:p>
      </dsp:txBody>
      <dsp:txXfrm>
        <a:off x="904242" y="868072"/>
        <a:ext cx="6590547" cy="289357"/>
      </dsp:txXfrm>
    </dsp:sp>
    <dsp:sp modelId="{5E54BAA7-8971-4D23-B6AD-C42AB79D4B13}">
      <dsp:nvSpPr>
        <dsp:cNvPr id="0" name=""/>
        <dsp:cNvSpPr/>
      </dsp:nvSpPr>
      <dsp:spPr>
        <a:xfrm>
          <a:off x="759563" y="1157430"/>
          <a:ext cx="289357" cy="28935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904242" y="1157430"/>
          <a:ext cx="6590547" cy="2893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po P</a:t>
          </a:r>
          <a:endParaRPr lang="cs-CZ" sz="2000" kern="1200" dirty="0"/>
        </a:p>
      </dsp:txBody>
      <dsp:txXfrm>
        <a:off x="904242" y="1157430"/>
        <a:ext cx="6590547" cy="2893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24C5041-6BBD-4FCB-807F-803AF0E4C71F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3CCBCD76-C8B7-4F58-B21A-2C4DD1939C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90058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821663-2509-43F4-9141-C56931A50F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E05708-31E5-4D8A-8911-F14FBE3B17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252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4D0929-8DC4-416F-B66E-EDB1FE85FD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27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76783A-11DF-4E36-8111-EABB180744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074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93A945-8BE6-4F46-9E2B-A26024D044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97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481231-6618-48EF-BA2E-F084CF93AD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685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37BC22-8D45-47A6-BEC6-F689C3D7A2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5535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26664D-E123-478D-B37B-A2C399D116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970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5441DB-047B-48A1-801B-8BFCEB3D45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811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DF924E-6B2A-4774-A403-5F12D12E89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51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9F6737-B7EB-4949-8AC9-FD7F9B4F84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8808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785BA3-1334-44F3-A17B-AAA8AD8CF3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607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B2D4DA5-7433-475D-9305-0C936AA914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24675131"/>
              </p:ext>
            </p:extLst>
          </p:nvPr>
        </p:nvGraphicFramePr>
        <p:xfrm>
          <a:off x="965642" y="1772816"/>
          <a:ext cx="7494790" cy="18084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68488" y="4238625"/>
            <a:ext cx="5407025" cy="10477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TextovéPole 1"/>
          <p:cNvSpPr txBox="1"/>
          <p:nvPr/>
        </p:nvSpPr>
        <p:spPr>
          <a:xfrm>
            <a:off x="307550" y="6237312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7534275" algn="l"/>
              </a:tabLst>
            </a:pPr>
            <a:r>
              <a:rPr lang="cs-CZ" dirty="0" smtClean="0"/>
              <a:t>20. 12. 2011	3. třída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materiál určen pro žáky 3. třídy na ZŠ</a:t>
            </a:r>
          </a:p>
          <a:p>
            <a:pPr eaLnBrk="1" hangingPunct="1"/>
            <a:r>
              <a:rPr lang="cs-CZ" dirty="0" smtClean="0"/>
              <a:t>vhodný pro použití na interaktivní tabuli, formou prezentace seznámení </a:t>
            </a:r>
          </a:p>
          <a:p>
            <a:pPr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dirty="0" smtClean="0"/>
              <a:t>s vyjmenovanými </a:t>
            </a:r>
            <a:r>
              <a:rPr lang="cs-CZ" dirty="0" smtClean="0"/>
              <a:t>slovy po P a jejich procvičování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6600FF"/>
                </a:solidFill>
                <a:latin typeface="Algerian" pitchFamily="82" charset="0"/>
              </a:rPr>
              <a:t>Vyjmenovaná slova po P</a:t>
            </a:r>
          </a:p>
        </p:txBody>
      </p:sp>
      <p:grpSp>
        <p:nvGrpSpPr>
          <p:cNvPr id="3" name="Zástupný symbol pro obsah 4100"/>
          <p:cNvGrpSpPr>
            <a:grpSpLocks/>
          </p:cNvGrpSpPr>
          <p:nvPr/>
        </p:nvGrpSpPr>
        <p:grpSpPr bwMode="auto">
          <a:xfrm>
            <a:off x="484188" y="1543050"/>
            <a:ext cx="8118475" cy="4767263"/>
            <a:chOff x="1632" y="821"/>
            <a:chExt cx="2495" cy="2586"/>
          </a:xfrm>
        </p:grpSpPr>
        <p:sp>
          <p:nvSpPr>
            <p:cNvPr id="4100" name="_s4131"/>
            <p:cNvSpPr>
              <a:spLocks noChangeShapeType="1"/>
            </p:cNvSpPr>
            <p:nvPr/>
          </p:nvSpPr>
          <p:spPr bwMode="auto">
            <a:xfrm flipH="1" flipV="1">
              <a:off x="2459" y="1235"/>
              <a:ext cx="363" cy="756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0" tIns="0" rIns="0" bIns="0" anchor="ctr"/>
            <a:lstStyle/>
            <a:p>
              <a:endParaRPr lang="cs-CZ"/>
            </a:p>
          </p:txBody>
        </p:sp>
        <p:sp>
          <p:nvSpPr>
            <p:cNvPr id="4101" name="_s4130"/>
            <p:cNvSpPr>
              <a:spLocks noChangeArrowheads="1"/>
            </p:cNvSpPr>
            <p:nvPr/>
          </p:nvSpPr>
          <p:spPr bwMode="auto">
            <a:xfrm>
              <a:off x="2250" y="920"/>
              <a:ext cx="315" cy="315"/>
            </a:xfrm>
            <a:prstGeom prst="ellipse">
              <a:avLst/>
            </a:pr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bg2"/>
              </a:extrusionClr>
            </a:sp3d>
          </p:spPr>
          <p:txBody>
            <a:bodyPr wrap="none" lIns="0" tIns="0" rIns="0" bIns="0" anchor="ctr">
              <a:flatTx/>
            </a:bodyPr>
            <a:lstStyle/>
            <a:p>
              <a:pPr algn="ctr"/>
              <a:r>
                <a:rPr lang="cs-CZ" b="1"/>
                <a:t>čepýřit</a:t>
              </a:r>
            </a:p>
            <a:p>
              <a:pPr algn="ctr"/>
              <a:r>
                <a:rPr lang="cs-CZ" b="1"/>
                <a:t> se</a:t>
              </a:r>
            </a:p>
          </p:txBody>
        </p:sp>
        <p:sp>
          <p:nvSpPr>
            <p:cNvPr id="4102" name="_s4111"/>
            <p:cNvSpPr>
              <a:spLocks noChangeShapeType="1"/>
            </p:cNvSpPr>
            <p:nvPr/>
          </p:nvSpPr>
          <p:spPr bwMode="auto">
            <a:xfrm flipH="1" flipV="1">
              <a:off x="2172" y="1408"/>
              <a:ext cx="573" cy="620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0" tIns="0" rIns="0" bIns="0" anchor="ctr"/>
            <a:lstStyle/>
            <a:p>
              <a:endParaRPr lang="cs-CZ"/>
            </a:p>
          </p:txBody>
        </p:sp>
        <p:sp>
          <p:nvSpPr>
            <p:cNvPr id="4103" name="_s4110"/>
            <p:cNvSpPr>
              <a:spLocks noChangeArrowheads="1"/>
            </p:cNvSpPr>
            <p:nvPr/>
          </p:nvSpPr>
          <p:spPr bwMode="auto">
            <a:xfrm>
              <a:off x="1874" y="1179"/>
              <a:ext cx="315" cy="315"/>
            </a:xfrm>
            <a:prstGeom prst="ellipse">
              <a:avLst/>
            </a:prstGeom>
            <a:gradFill rotWithShape="1">
              <a:gsLst>
                <a:gs pos="0">
                  <a:schemeClr val="accent1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wrap="none" lIns="0" tIns="0" rIns="0" bIns="0" anchor="ctr">
              <a:flatTx/>
            </a:bodyPr>
            <a:lstStyle/>
            <a:p>
              <a:pPr algn="ctr"/>
              <a:r>
                <a:rPr lang="cs-CZ" b="1"/>
                <a:t>pýřit se</a:t>
              </a:r>
            </a:p>
          </p:txBody>
        </p:sp>
        <p:sp>
          <p:nvSpPr>
            <p:cNvPr id="4104" name="_s4129"/>
            <p:cNvSpPr>
              <a:spLocks noChangeShapeType="1"/>
            </p:cNvSpPr>
            <p:nvPr/>
          </p:nvSpPr>
          <p:spPr bwMode="auto">
            <a:xfrm flipH="1" flipV="1">
              <a:off x="1951" y="1824"/>
              <a:ext cx="761" cy="260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0" tIns="0" rIns="0" bIns="0" anchor="ctr"/>
            <a:lstStyle/>
            <a:p>
              <a:endParaRPr lang="cs-CZ"/>
            </a:p>
          </p:txBody>
        </p:sp>
        <p:sp>
          <p:nvSpPr>
            <p:cNvPr id="4105" name="_s4128"/>
            <p:cNvSpPr>
              <a:spLocks noChangeArrowheads="1"/>
            </p:cNvSpPr>
            <p:nvPr/>
          </p:nvSpPr>
          <p:spPr bwMode="auto">
            <a:xfrm>
              <a:off x="1636" y="1604"/>
              <a:ext cx="315" cy="315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hlink"/>
              </a:extrusionClr>
            </a:sp3d>
          </p:spPr>
          <p:txBody>
            <a:bodyPr wrap="none" lIns="0" tIns="0" rIns="0" bIns="0" anchor="ctr">
              <a:flatTx/>
            </a:bodyPr>
            <a:lstStyle/>
            <a:p>
              <a:pPr algn="ctr"/>
              <a:r>
                <a:rPr lang="cs-CZ" b="1"/>
                <a:t>pýr</a:t>
              </a:r>
            </a:p>
          </p:txBody>
        </p:sp>
        <p:sp>
          <p:nvSpPr>
            <p:cNvPr id="4106" name="_s4127"/>
            <p:cNvSpPr>
              <a:spLocks noChangeShapeType="1"/>
            </p:cNvSpPr>
            <p:nvPr/>
          </p:nvSpPr>
          <p:spPr bwMode="auto">
            <a:xfrm flipH="1">
              <a:off x="1947" y="2149"/>
              <a:ext cx="798" cy="201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0" tIns="0" rIns="0" bIns="0" anchor="ctr"/>
            <a:lstStyle/>
            <a:p>
              <a:endParaRPr lang="cs-CZ"/>
            </a:p>
          </p:txBody>
        </p:sp>
        <p:sp>
          <p:nvSpPr>
            <p:cNvPr id="4107" name="_s4126"/>
            <p:cNvSpPr>
              <a:spLocks noChangeArrowheads="1"/>
            </p:cNvSpPr>
            <p:nvPr/>
          </p:nvSpPr>
          <p:spPr bwMode="auto">
            <a:xfrm>
              <a:off x="1632" y="2193"/>
              <a:ext cx="315" cy="315"/>
            </a:xfrm>
            <a:prstGeom prst="ellipse">
              <a:avLst/>
            </a:prstGeom>
            <a:gradFill rotWithShape="1">
              <a:gsLst>
                <a:gs pos="0">
                  <a:schemeClr val="accent1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wrap="none" lIns="0" tIns="0" rIns="0" bIns="0" anchor="ctr">
              <a:flatTx/>
            </a:bodyPr>
            <a:lstStyle/>
            <a:p>
              <a:pPr algn="ctr">
                <a:lnSpc>
                  <a:spcPct val="80000"/>
                </a:lnSpc>
                <a:spcBef>
                  <a:spcPct val="20000"/>
                </a:spcBef>
              </a:pPr>
              <a:endParaRPr lang="cs-CZ" sz="1300" b="1"/>
            </a:p>
            <a:p>
              <a:pPr algn="ctr">
                <a:lnSpc>
                  <a:spcPct val="80000"/>
                </a:lnSpc>
                <a:spcBef>
                  <a:spcPct val="20000"/>
                </a:spcBef>
              </a:pPr>
              <a:r>
                <a:rPr lang="cs-CZ" b="1"/>
                <a:t> pykat</a:t>
              </a:r>
              <a:r>
                <a:rPr lang="cs-CZ" sz="1400" b="1"/>
                <a:t>  </a:t>
              </a:r>
            </a:p>
            <a:p>
              <a:pPr algn="ctr"/>
              <a:endParaRPr lang="cs-CZ" sz="1300"/>
            </a:p>
          </p:txBody>
        </p:sp>
        <p:sp>
          <p:nvSpPr>
            <p:cNvPr id="4108" name="_s4125"/>
            <p:cNvSpPr>
              <a:spLocks noChangeShapeType="1"/>
            </p:cNvSpPr>
            <p:nvPr/>
          </p:nvSpPr>
          <p:spPr bwMode="auto">
            <a:xfrm flipH="1">
              <a:off x="2032" y="2231"/>
              <a:ext cx="713" cy="446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0" tIns="0" rIns="0" bIns="0" anchor="ctr"/>
            <a:lstStyle/>
            <a:p>
              <a:endParaRPr lang="cs-CZ"/>
            </a:p>
          </p:txBody>
        </p:sp>
        <p:sp>
          <p:nvSpPr>
            <p:cNvPr id="4109" name="_s4124"/>
            <p:cNvSpPr>
              <a:spLocks noChangeArrowheads="1"/>
            </p:cNvSpPr>
            <p:nvPr/>
          </p:nvSpPr>
          <p:spPr bwMode="auto">
            <a:xfrm>
              <a:off x="1790" y="2677"/>
              <a:ext cx="315" cy="315"/>
            </a:xfrm>
            <a:prstGeom prst="ellipse">
              <a:avLst/>
            </a:pr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bg2"/>
              </a:extrusionClr>
            </a:sp3d>
          </p:spPr>
          <p:txBody>
            <a:bodyPr wrap="none" lIns="0" tIns="0" rIns="0" bIns="0" anchor="ctr">
              <a:flatTx/>
            </a:bodyPr>
            <a:lstStyle/>
            <a:p>
              <a:pPr algn="ctr"/>
              <a:r>
                <a:rPr lang="cs-CZ" b="1"/>
                <a:t>zpytovat</a:t>
              </a:r>
              <a:endParaRPr lang="cs-CZ" sz="1300" b="1"/>
            </a:p>
          </p:txBody>
        </p:sp>
        <p:sp>
          <p:nvSpPr>
            <p:cNvPr id="4110" name="_s4123"/>
            <p:cNvSpPr>
              <a:spLocks noChangeShapeType="1"/>
            </p:cNvSpPr>
            <p:nvPr/>
          </p:nvSpPr>
          <p:spPr bwMode="auto">
            <a:xfrm flipH="1">
              <a:off x="2331" y="2275"/>
              <a:ext cx="469" cy="733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0" tIns="0" rIns="0" bIns="0" anchor="ctr"/>
            <a:lstStyle/>
            <a:p>
              <a:endParaRPr lang="cs-CZ"/>
            </a:p>
          </p:txBody>
        </p:sp>
        <p:sp>
          <p:nvSpPr>
            <p:cNvPr id="4111" name="_s4122"/>
            <p:cNvSpPr>
              <a:spLocks noChangeArrowheads="1"/>
            </p:cNvSpPr>
            <p:nvPr/>
          </p:nvSpPr>
          <p:spPr bwMode="auto">
            <a:xfrm>
              <a:off x="2172" y="3008"/>
              <a:ext cx="315" cy="315"/>
            </a:xfrm>
            <a:prstGeom prst="ellipse">
              <a:avLst/>
            </a:prstGeom>
            <a:gradFill rotWithShape="1">
              <a:gsLst>
                <a:gs pos="0">
                  <a:schemeClr val="folHlink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folHlink"/>
              </a:extrusionClr>
            </a:sp3d>
          </p:spPr>
          <p:txBody>
            <a:bodyPr wrap="none" lIns="0" tIns="0" rIns="0" bIns="0" anchor="ctr">
              <a:flatTx/>
            </a:bodyPr>
            <a:lstStyle/>
            <a:p>
              <a:pPr algn="ctr"/>
              <a:r>
                <a:rPr lang="cs-CZ" b="1"/>
                <a:t>třpytit</a:t>
              </a:r>
              <a:r>
                <a:rPr lang="cs-CZ" sz="1600" b="1"/>
                <a:t> se</a:t>
              </a:r>
            </a:p>
          </p:txBody>
        </p:sp>
        <p:sp>
          <p:nvSpPr>
            <p:cNvPr id="4112" name="_s4121"/>
            <p:cNvSpPr>
              <a:spLocks noChangeShapeType="1"/>
            </p:cNvSpPr>
            <p:nvPr/>
          </p:nvSpPr>
          <p:spPr bwMode="auto">
            <a:xfrm flipH="1">
              <a:off x="2859" y="2285"/>
              <a:ext cx="0" cy="785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0" tIns="0" rIns="0" bIns="0" anchor="ctr"/>
            <a:lstStyle/>
            <a:p>
              <a:endParaRPr lang="cs-CZ"/>
            </a:p>
          </p:txBody>
        </p:sp>
        <p:sp>
          <p:nvSpPr>
            <p:cNvPr id="4113" name="_s4120"/>
            <p:cNvSpPr>
              <a:spLocks noChangeArrowheads="1"/>
            </p:cNvSpPr>
            <p:nvPr/>
          </p:nvSpPr>
          <p:spPr bwMode="auto">
            <a:xfrm>
              <a:off x="2702" y="3092"/>
              <a:ext cx="315" cy="315"/>
            </a:xfrm>
            <a:prstGeom prst="ellipse">
              <a:avLst/>
            </a:prstGeom>
            <a:gradFill rotWithShape="1">
              <a:gsLst>
                <a:gs pos="0">
                  <a:schemeClr val="accent2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accent2"/>
              </a:extrusionClr>
            </a:sp3d>
          </p:spPr>
          <p:txBody>
            <a:bodyPr wrap="none" lIns="0" tIns="0" rIns="0" bIns="0" anchor="ctr">
              <a:flatTx/>
            </a:bodyPr>
            <a:lstStyle/>
            <a:p>
              <a:pPr algn="ctr"/>
              <a:r>
                <a:rPr lang="cs-CZ" b="1"/>
                <a:t>klopýtat</a:t>
              </a:r>
            </a:p>
          </p:txBody>
        </p:sp>
        <p:sp>
          <p:nvSpPr>
            <p:cNvPr id="4114" name="_s4119"/>
            <p:cNvSpPr>
              <a:spLocks noChangeShapeType="1"/>
            </p:cNvSpPr>
            <p:nvPr/>
          </p:nvSpPr>
          <p:spPr bwMode="auto">
            <a:xfrm>
              <a:off x="2924" y="2273"/>
              <a:ext cx="363" cy="724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0" tIns="0" rIns="0" bIns="0" anchor="ctr"/>
            <a:lstStyle/>
            <a:p>
              <a:endParaRPr lang="cs-CZ"/>
            </a:p>
          </p:txBody>
        </p:sp>
        <p:sp>
          <p:nvSpPr>
            <p:cNvPr id="4115" name="_s4118"/>
            <p:cNvSpPr>
              <a:spLocks noChangeArrowheads="1"/>
            </p:cNvSpPr>
            <p:nvPr/>
          </p:nvSpPr>
          <p:spPr bwMode="auto">
            <a:xfrm>
              <a:off x="3204" y="2997"/>
              <a:ext cx="315" cy="315"/>
            </a:xfrm>
            <a:prstGeom prst="ellipse">
              <a:avLst/>
            </a:prstGeom>
            <a:gradFill rotWithShape="1">
              <a:gsLst>
                <a:gs pos="0">
                  <a:schemeClr val="folHlink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folHlink"/>
              </a:extrusionClr>
            </a:sp3d>
          </p:spPr>
          <p:txBody>
            <a:bodyPr wrap="none" lIns="0" tIns="0" rIns="0" bIns="0" anchor="ctr">
              <a:flatTx/>
            </a:bodyPr>
            <a:lstStyle/>
            <a:p>
              <a:pPr algn="ctr">
                <a:lnSpc>
                  <a:spcPct val="80000"/>
                </a:lnSpc>
                <a:spcBef>
                  <a:spcPct val="20000"/>
                </a:spcBef>
              </a:pPr>
              <a:endParaRPr lang="cs-CZ" sz="1300" b="1"/>
            </a:p>
            <a:p>
              <a:pPr algn="ctr">
                <a:lnSpc>
                  <a:spcPct val="80000"/>
                </a:lnSpc>
                <a:spcBef>
                  <a:spcPct val="20000"/>
                </a:spcBef>
              </a:pPr>
              <a:r>
                <a:rPr lang="cs-CZ" b="1"/>
                <a:t>kopyto</a:t>
              </a:r>
              <a:r>
                <a:rPr lang="cs-CZ" sz="2000" b="1"/>
                <a:t> </a:t>
              </a:r>
            </a:p>
            <a:p>
              <a:pPr algn="ctr"/>
              <a:endParaRPr lang="cs-CZ" sz="1300"/>
            </a:p>
          </p:txBody>
        </p:sp>
        <p:sp>
          <p:nvSpPr>
            <p:cNvPr id="4116" name="_s4117"/>
            <p:cNvSpPr>
              <a:spLocks noChangeShapeType="1"/>
            </p:cNvSpPr>
            <p:nvPr/>
          </p:nvSpPr>
          <p:spPr bwMode="auto">
            <a:xfrm flipV="1">
              <a:off x="2977" y="1825"/>
              <a:ext cx="835" cy="310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0" tIns="0" rIns="0" bIns="0" anchor="ctr"/>
            <a:lstStyle/>
            <a:p>
              <a:endParaRPr lang="cs-CZ"/>
            </a:p>
          </p:txBody>
        </p:sp>
        <p:sp>
          <p:nvSpPr>
            <p:cNvPr id="4117" name="_s4116"/>
            <p:cNvSpPr>
              <a:spLocks noChangeArrowheads="1"/>
            </p:cNvSpPr>
            <p:nvPr/>
          </p:nvSpPr>
          <p:spPr bwMode="auto">
            <a:xfrm>
              <a:off x="3608" y="2610"/>
              <a:ext cx="315" cy="315"/>
            </a:xfrm>
            <a:prstGeom prst="ellipse">
              <a:avLst/>
            </a:pr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bg2"/>
              </a:extrusionClr>
            </a:sp3d>
          </p:spPr>
          <p:txBody>
            <a:bodyPr wrap="none" lIns="0" tIns="0" rIns="0" bIns="0" anchor="ctr">
              <a:flatTx/>
            </a:bodyPr>
            <a:lstStyle/>
            <a:p>
              <a:pPr algn="ctr"/>
              <a:r>
                <a:rPr lang="cs-CZ" b="1"/>
                <a:t>pyl</a:t>
              </a:r>
              <a:endParaRPr lang="cs-CZ" sz="1200" b="1"/>
            </a:p>
          </p:txBody>
        </p:sp>
        <p:sp>
          <p:nvSpPr>
            <p:cNvPr id="4118" name="_s4115"/>
            <p:cNvSpPr>
              <a:spLocks noChangeShapeType="1"/>
            </p:cNvSpPr>
            <p:nvPr/>
          </p:nvSpPr>
          <p:spPr bwMode="auto">
            <a:xfrm>
              <a:off x="2977" y="2249"/>
              <a:ext cx="713" cy="361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0" tIns="0" rIns="0" bIns="0" anchor="ctr"/>
            <a:lstStyle/>
            <a:p>
              <a:endParaRPr lang="cs-CZ"/>
            </a:p>
          </p:txBody>
        </p:sp>
        <p:sp>
          <p:nvSpPr>
            <p:cNvPr id="4119" name="_s4114"/>
            <p:cNvSpPr>
              <a:spLocks noChangeArrowheads="1"/>
            </p:cNvSpPr>
            <p:nvPr/>
          </p:nvSpPr>
          <p:spPr bwMode="auto">
            <a:xfrm>
              <a:off x="3812" y="2084"/>
              <a:ext cx="315" cy="315"/>
            </a:xfrm>
            <a:prstGeom prst="ellipse">
              <a:avLst/>
            </a:prstGeom>
            <a:gradFill rotWithShape="1">
              <a:gsLst>
                <a:gs pos="0">
                  <a:schemeClr val="accent1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wrap="none" lIns="0" tIns="0" rIns="0" bIns="0" anchor="ctr">
              <a:flatTx/>
            </a:bodyPr>
            <a:lstStyle/>
            <a:p>
              <a:pPr algn="ctr"/>
              <a:endParaRPr lang="cs-CZ" sz="1300" b="1"/>
            </a:p>
            <a:p>
              <a:pPr algn="ctr"/>
              <a:r>
                <a:rPr lang="cs-CZ" b="1"/>
                <a:t>slepýš</a:t>
              </a:r>
            </a:p>
            <a:p>
              <a:pPr algn="ctr"/>
              <a:endParaRPr lang="cs-CZ" sz="1300"/>
            </a:p>
          </p:txBody>
        </p:sp>
        <p:sp>
          <p:nvSpPr>
            <p:cNvPr id="4120" name="_s4113"/>
            <p:cNvSpPr>
              <a:spLocks noChangeShapeType="1"/>
            </p:cNvSpPr>
            <p:nvPr/>
          </p:nvSpPr>
          <p:spPr bwMode="auto">
            <a:xfrm>
              <a:off x="2977" y="2193"/>
              <a:ext cx="835" cy="38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0" tIns="0" rIns="0" bIns="0" anchor="ctr"/>
            <a:lstStyle/>
            <a:p>
              <a:endParaRPr lang="cs-CZ"/>
            </a:p>
          </p:txBody>
        </p:sp>
        <p:sp>
          <p:nvSpPr>
            <p:cNvPr id="4121" name="_s4112"/>
            <p:cNvSpPr>
              <a:spLocks noChangeArrowheads="1"/>
            </p:cNvSpPr>
            <p:nvPr/>
          </p:nvSpPr>
          <p:spPr bwMode="auto">
            <a:xfrm>
              <a:off x="3790" y="1611"/>
              <a:ext cx="315" cy="315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hlink"/>
              </a:extrusionClr>
            </a:sp3d>
          </p:spPr>
          <p:txBody>
            <a:bodyPr wrap="none" lIns="0" tIns="0" rIns="0" bIns="0" anchor="ctr">
              <a:flatTx/>
            </a:bodyPr>
            <a:lstStyle/>
            <a:p>
              <a:pPr algn="ctr"/>
              <a:endParaRPr lang="cs-CZ" sz="1300" b="1"/>
            </a:p>
            <a:p>
              <a:pPr algn="ctr"/>
              <a:endParaRPr lang="cs-CZ" sz="1300" b="1"/>
            </a:p>
            <a:p>
              <a:pPr algn="ctr"/>
              <a:r>
                <a:rPr lang="cs-CZ" b="1"/>
                <a:t> netopýr</a:t>
              </a:r>
              <a:r>
                <a:rPr lang="cs-CZ" sz="1300" b="1"/>
                <a:t> </a:t>
              </a:r>
            </a:p>
            <a:p>
              <a:pPr algn="ctr"/>
              <a:endParaRPr lang="cs-CZ" sz="1300"/>
            </a:p>
            <a:p>
              <a:pPr algn="ctr"/>
              <a:endParaRPr lang="cs-CZ" sz="1300" b="1"/>
            </a:p>
          </p:txBody>
        </p:sp>
        <p:sp>
          <p:nvSpPr>
            <p:cNvPr id="4122" name="_s4108"/>
            <p:cNvSpPr>
              <a:spLocks noChangeShapeType="1"/>
            </p:cNvSpPr>
            <p:nvPr/>
          </p:nvSpPr>
          <p:spPr bwMode="auto">
            <a:xfrm flipV="1">
              <a:off x="2975" y="1565"/>
              <a:ext cx="701" cy="486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0" tIns="0" rIns="0" bIns="0" anchor="ctr"/>
            <a:lstStyle/>
            <a:p>
              <a:endParaRPr lang="cs-CZ"/>
            </a:p>
          </p:txBody>
        </p:sp>
        <p:sp>
          <p:nvSpPr>
            <p:cNvPr id="4123" name="_s4107"/>
            <p:cNvSpPr>
              <a:spLocks noChangeArrowheads="1"/>
            </p:cNvSpPr>
            <p:nvPr/>
          </p:nvSpPr>
          <p:spPr bwMode="auto">
            <a:xfrm>
              <a:off x="3519" y="1250"/>
              <a:ext cx="315" cy="315"/>
            </a:xfrm>
            <a:prstGeom prst="ellipse">
              <a:avLst/>
            </a:prstGeom>
            <a:gradFill rotWithShape="1">
              <a:gsLst>
                <a:gs pos="0">
                  <a:schemeClr val="accent1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wrap="none" lIns="0" tIns="0" rIns="0" bIns="0" anchor="ctr">
              <a:flatTx/>
            </a:bodyPr>
            <a:lstStyle/>
            <a:p>
              <a:pPr algn="ctr"/>
              <a:r>
                <a:rPr lang="cs-CZ" b="1"/>
                <a:t>pysk</a:t>
              </a:r>
            </a:p>
          </p:txBody>
        </p:sp>
        <p:sp>
          <p:nvSpPr>
            <p:cNvPr id="4124" name="_s4106"/>
            <p:cNvSpPr>
              <a:spLocks noChangeShapeType="1"/>
            </p:cNvSpPr>
            <p:nvPr/>
          </p:nvSpPr>
          <p:spPr bwMode="auto">
            <a:xfrm flipV="1">
              <a:off x="2924" y="1250"/>
              <a:ext cx="387" cy="741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0" tIns="0" rIns="0" bIns="0" anchor="ctr"/>
            <a:lstStyle/>
            <a:p>
              <a:endParaRPr lang="cs-CZ"/>
            </a:p>
          </p:txBody>
        </p:sp>
        <p:sp>
          <p:nvSpPr>
            <p:cNvPr id="4125" name="_s4105"/>
            <p:cNvSpPr>
              <a:spLocks noChangeArrowheads="1"/>
            </p:cNvSpPr>
            <p:nvPr/>
          </p:nvSpPr>
          <p:spPr bwMode="auto">
            <a:xfrm>
              <a:off x="3154" y="920"/>
              <a:ext cx="315" cy="315"/>
            </a:xfrm>
            <a:prstGeom prst="ellipse">
              <a:avLst/>
            </a:pr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bg2"/>
              </a:extrusionClr>
            </a:sp3d>
          </p:spPr>
          <p:txBody>
            <a:bodyPr wrap="none" lIns="0" tIns="0" rIns="0" bIns="0" anchor="ctr">
              <a:flatTx/>
            </a:bodyPr>
            <a:lstStyle/>
            <a:p>
              <a:pPr algn="ctr"/>
              <a:r>
                <a:rPr lang="cs-CZ" b="1"/>
                <a:t>pytel</a:t>
              </a:r>
            </a:p>
          </p:txBody>
        </p:sp>
        <p:sp>
          <p:nvSpPr>
            <p:cNvPr id="4126" name="_s4104"/>
            <p:cNvSpPr>
              <a:spLocks noChangeShapeType="1"/>
            </p:cNvSpPr>
            <p:nvPr/>
          </p:nvSpPr>
          <p:spPr bwMode="auto">
            <a:xfrm flipV="1">
              <a:off x="2869" y="1136"/>
              <a:ext cx="12" cy="841"/>
            </a:xfrm>
            <a:prstGeom prst="line">
              <a:avLst/>
            </a:prstGeom>
            <a:noFill/>
            <a:ln w="285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lIns="0" tIns="0" rIns="0" bIns="0" anchor="ctr"/>
            <a:lstStyle/>
            <a:p>
              <a:endParaRPr lang="cs-CZ"/>
            </a:p>
          </p:txBody>
        </p:sp>
        <p:sp>
          <p:nvSpPr>
            <p:cNvPr id="4127" name="_s4103"/>
            <p:cNvSpPr>
              <a:spLocks noChangeArrowheads="1"/>
            </p:cNvSpPr>
            <p:nvPr/>
          </p:nvSpPr>
          <p:spPr bwMode="auto">
            <a:xfrm>
              <a:off x="2712" y="821"/>
              <a:ext cx="315" cy="315"/>
            </a:xfrm>
            <a:prstGeom prst="ellipse">
              <a:avLst/>
            </a:prstGeom>
            <a:gradFill rotWithShape="1">
              <a:gsLst>
                <a:gs pos="0">
                  <a:schemeClr val="folHlink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folHlink"/>
              </a:extrusionClr>
            </a:sp3d>
          </p:spPr>
          <p:txBody>
            <a:bodyPr wrap="none" lIns="0" tIns="0" rIns="0" bIns="0" anchor="ctr">
              <a:flatTx/>
            </a:bodyPr>
            <a:lstStyle/>
            <a:p>
              <a:pPr algn="ctr"/>
              <a:r>
                <a:rPr lang="cs-CZ" b="1"/>
                <a:t>pýcha</a:t>
              </a:r>
            </a:p>
          </p:txBody>
        </p:sp>
        <p:sp>
          <p:nvSpPr>
            <p:cNvPr id="4128" name="_s4102"/>
            <p:cNvSpPr>
              <a:spLocks noChangeArrowheads="1"/>
            </p:cNvSpPr>
            <p:nvPr/>
          </p:nvSpPr>
          <p:spPr bwMode="auto">
            <a:xfrm>
              <a:off x="2702" y="1977"/>
              <a:ext cx="315" cy="315"/>
            </a:xfrm>
            <a:prstGeom prst="ellipse">
              <a:avLst/>
            </a:prstGeom>
            <a:gradFill rotWithShape="1">
              <a:gsLst>
                <a:gs pos="0">
                  <a:schemeClr val="accent1"/>
                </a:gs>
                <a:gs pos="100000">
                  <a:schemeClr val="bg1"/>
                </a:gs>
              </a:gsLst>
              <a:path path="rect">
                <a:fillToRect l="100000" t="100000"/>
              </a:path>
            </a:gradFill>
            <a:ln w="9525">
              <a:round/>
              <a:headEnd/>
              <a:tailEnd/>
            </a:ln>
            <a:scene3d>
              <a:camera prst="legacyPerspectiveTop"/>
              <a:lightRig rig="legacyFlat3" dir="b"/>
            </a:scene3d>
            <a:sp3d z="1000" extrusionH="1720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wrap="none" lIns="0" tIns="0" rIns="0" bIns="0" anchor="ctr">
              <a:flatTx/>
            </a:bodyPr>
            <a:lstStyle/>
            <a:p>
              <a:pPr algn="ctr"/>
              <a:r>
                <a:rPr lang="cs-CZ" sz="3500" b="1"/>
                <a:t>P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388" y="188913"/>
            <a:ext cx="8785225" cy="132238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4000" kern="0" dirty="0">
                <a:solidFill>
                  <a:srgbClr val="6600FF"/>
                </a:solidFill>
                <a:latin typeface="Algerian" pitchFamily="82" charset="0"/>
                <a:ea typeface="+mj-ea"/>
                <a:cs typeface="+mj-cs"/>
              </a:rPr>
              <a:t>DOPLŇTE</a:t>
            </a:r>
            <a:r>
              <a:rPr lang="cs-CZ" sz="4000" kern="0" dirty="0">
                <a:solidFill>
                  <a:srgbClr val="0000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ritannic Bold" pitchFamily="34" charset="0"/>
                <a:ea typeface="+mj-ea"/>
                <a:cs typeface="+mj-cs"/>
              </a:rPr>
              <a:t> </a:t>
            </a:r>
            <a:r>
              <a:rPr lang="cs-CZ" sz="4000" i="1" kern="0" dirty="0">
                <a:solidFill>
                  <a:srgbClr val="6600FF"/>
                </a:solidFill>
                <a:latin typeface="Algerian" pitchFamily="82" charset="0"/>
                <a:ea typeface="+mj-ea"/>
                <a:cs typeface="+mj-cs"/>
              </a:rPr>
              <a:t>I/Y</a:t>
            </a:r>
            <a:r>
              <a:rPr lang="cs-CZ" sz="4000" kern="0" dirty="0">
                <a:solidFill>
                  <a:srgbClr val="6600FF"/>
                </a:solidFill>
                <a:latin typeface="Algerian" pitchFamily="82" charset="0"/>
                <a:ea typeface="+mj-ea"/>
                <a:cs typeface="+mj-cs"/>
              </a:rPr>
              <a:t> A ZAKROUŽKUJTE VYJMENOVANÁ SLOVA </a:t>
            </a:r>
            <a:endParaRPr lang="cs-CZ" dirty="0"/>
          </a:p>
        </p:txBody>
      </p:sp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4708525" y="3683000"/>
            <a:ext cx="121126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P_CHA</a:t>
            </a:r>
          </a:p>
        </p:txBody>
      </p:sp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3276600" y="4610100"/>
            <a:ext cx="11255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P_TEL</a:t>
            </a:r>
          </a:p>
        </p:txBody>
      </p:sp>
      <p:sp>
        <p:nvSpPr>
          <p:cNvPr id="5125" name="TextovéPole 4"/>
          <p:cNvSpPr txBox="1">
            <a:spLocks noChangeArrowheads="1"/>
          </p:cNvSpPr>
          <p:nvPr/>
        </p:nvSpPr>
        <p:spPr bwMode="auto">
          <a:xfrm>
            <a:off x="7205663" y="4610100"/>
            <a:ext cx="100488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PYSK</a:t>
            </a:r>
          </a:p>
        </p:txBody>
      </p:sp>
      <p:sp>
        <p:nvSpPr>
          <p:cNvPr id="5126" name="TextovéPole 5"/>
          <p:cNvSpPr txBox="1">
            <a:spLocks noChangeArrowheads="1"/>
          </p:cNvSpPr>
          <p:nvPr/>
        </p:nvSpPr>
        <p:spPr bwMode="auto">
          <a:xfrm>
            <a:off x="3375025" y="2698750"/>
            <a:ext cx="1633538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NETOP_R</a:t>
            </a:r>
          </a:p>
        </p:txBody>
      </p:sp>
      <p:sp>
        <p:nvSpPr>
          <p:cNvPr id="5127" name="TextovéPole 8"/>
          <p:cNvSpPr txBox="1">
            <a:spLocks noChangeArrowheads="1"/>
          </p:cNvSpPr>
          <p:nvPr/>
        </p:nvSpPr>
        <p:spPr bwMode="auto">
          <a:xfrm>
            <a:off x="776288" y="3644900"/>
            <a:ext cx="145891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KOPYTO</a:t>
            </a:r>
          </a:p>
        </p:txBody>
      </p:sp>
      <p:sp>
        <p:nvSpPr>
          <p:cNvPr id="5128" name="TextovéPole 9"/>
          <p:cNvSpPr txBox="1">
            <a:spLocks noChangeArrowheads="1"/>
          </p:cNvSpPr>
          <p:nvPr/>
        </p:nvSpPr>
        <p:spPr bwMode="auto">
          <a:xfrm>
            <a:off x="5894388" y="2640013"/>
            <a:ext cx="1922462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TŘP_TIT SE</a:t>
            </a:r>
          </a:p>
        </p:txBody>
      </p:sp>
      <p:sp>
        <p:nvSpPr>
          <p:cNvPr id="5129" name="TextovéPole 10"/>
          <p:cNvSpPr txBox="1">
            <a:spLocks noChangeArrowheads="1"/>
          </p:cNvSpPr>
          <p:nvPr/>
        </p:nvSpPr>
        <p:spPr bwMode="auto">
          <a:xfrm>
            <a:off x="1246188" y="5668963"/>
            <a:ext cx="15462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P_ŘIT SE</a:t>
            </a:r>
          </a:p>
        </p:txBody>
      </p:sp>
      <p:sp>
        <p:nvSpPr>
          <p:cNvPr id="5130" name="TextovéPole 11"/>
          <p:cNvSpPr txBox="1">
            <a:spLocks noChangeArrowheads="1"/>
          </p:cNvSpPr>
          <p:nvPr/>
        </p:nvSpPr>
        <p:spPr bwMode="auto">
          <a:xfrm>
            <a:off x="3235325" y="1879600"/>
            <a:ext cx="19748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ČEP_ŘIT SE</a:t>
            </a:r>
          </a:p>
        </p:txBody>
      </p:sp>
      <p:sp>
        <p:nvSpPr>
          <p:cNvPr id="5131" name="TextovéPole 12"/>
          <p:cNvSpPr txBox="1">
            <a:spLocks noChangeArrowheads="1"/>
          </p:cNvSpPr>
          <p:nvPr/>
        </p:nvSpPr>
        <p:spPr bwMode="auto">
          <a:xfrm>
            <a:off x="4994275" y="4608513"/>
            <a:ext cx="15716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LEP_DLO</a:t>
            </a:r>
          </a:p>
        </p:txBody>
      </p:sp>
      <p:sp>
        <p:nvSpPr>
          <p:cNvPr id="5132" name="TextovéPole 13"/>
          <p:cNvSpPr txBox="1">
            <a:spLocks noChangeArrowheads="1"/>
          </p:cNvSpPr>
          <p:nvPr/>
        </p:nvSpPr>
        <p:spPr bwMode="auto">
          <a:xfrm>
            <a:off x="6637338" y="1879600"/>
            <a:ext cx="15716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SLEP_CE</a:t>
            </a:r>
          </a:p>
        </p:txBody>
      </p:sp>
      <p:sp>
        <p:nvSpPr>
          <p:cNvPr id="5133" name="TextovéPole 14"/>
          <p:cNvSpPr txBox="1">
            <a:spLocks noChangeArrowheads="1"/>
          </p:cNvSpPr>
          <p:nvPr/>
        </p:nvSpPr>
        <p:spPr bwMode="auto">
          <a:xfrm>
            <a:off x="665163" y="2681288"/>
            <a:ext cx="20510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NAP_NÁČEK</a:t>
            </a:r>
          </a:p>
        </p:txBody>
      </p:sp>
      <p:sp>
        <p:nvSpPr>
          <p:cNvPr id="5134" name="TextovéPole 15"/>
          <p:cNvSpPr txBox="1">
            <a:spLocks noChangeArrowheads="1"/>
          </p:cNvSpPr>
          <p:nvPr/>
        </p:nvSpPr>
        <p:spPr bwMode="auto">
          <a:xfrm>
            <a:off x="2749550" y="3659188"/>
            <a:ext cx="1160463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P_LNÝ</a:t>
            </a:r>
          </a:p>
        </p:txBody>
      </p:sp>
      <p:sp>
        <p:nvSpPr>
          <p:cNvPr id="5135" name="TextovéPole 17"/>
          <p:cNvSpPr txBox="1">
            <a:spLocks noChangeArrowheads="1"/>
          </p:cNvSpPr>
          <p:nvPr/>
        </p:nvSpPr>
        <p:spPr bwMode="auto">
          <a:xfrm>
            <a:off x="776288" y="4610100"/>
            <a:ext cx="1655762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P_SMENA</a:t>
            </a:r>
          </a:p>
        </p:txBody>
      </p:sp>
      <p:sp>
        <p:nvSpPr>
          <p:cNvPr id="5136" name="TextovéPole 18"/>
          <p:cNvSpPr txBox="1">
            <a:spLocks noChangeArrowheads="1"/>
          </p:cNvSpPr>
          <p:nvPr/>
        </p:nvSpPr>
        <p:spPr bwMode="auto">
          <a:xfrm>
            <a:off x="3643313" y="5659438"/>
            <a:ext cx="1587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KAP_TÁN</a:t>
            </a:r>
          </a:p>
        </p:txBody>
      </p:sp>
      <p:sp>
        <p:nvSpPr>
          <p:cNvPr id="5137" name="TextovéPole 19"/>
          <p:cNvSpPr txBox="1">
            <a:spLocks noChangeArrowheads="1"/>
          </p:cNvSpPr>
          <p:nvPr/>
        </p:nvSpPr>
        <p:spPr bwMode="auto">
          <a:xfrm>
            <a:off x="5867400" y="5668963"/>
            <a:ext cx="158273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ŠP_NAVÝ</a:t>
            </a:r>
          </a:p>
        </p:txBody>
      </p:sp>
      <p:sp>
        <p:nvSpPr>
          <p:cNvPr id="5138" name="TextovéPole 20"/>
          <p:cNvSpPr txBox="1">
            <a:spLocks noChangeArrowheads="1"/>
          </p:cNvSpPr>
          <p:nvPr/>
        </p:nvSpPr>
        <p:spPr bwMode="auto">
          <a:xfrm>
            <a:off x="6565900" y="3659188"/>
            <a:ext cx="162083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ZP_VÁME</a:t>
            </a:r>
          </a:p>
        </p:txBody>
      </p:sp>
      <p:sp>
        <p:nvSpPr>
          <p:cNvPr id="5139" name="TextovéPole 21"/>
          <p:cNvSpPr txBox="1">
            <a:spLocks noChangeArrowheads="1"/>
          </p:cNvSpPr>
          <p:nvPr/>
        </p:nvSpPr>
        <p:spPr bwMode="auto">
          <a:xfrm>
            <a:off x="344488" y="1879600"/>
            <a:ext cx="180975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/>
              <a:t>DOP_SUJE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268413"/>
            <a:ext cx="4038600" cy="48577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vrabec se</a:t>
            </a:r>
          </a:p>
          <a:p>
            <a:pPr eaLnBrk="1" hangingPunct="1">
              <a:buFontTx/>
              <a:buNone/>
            </a:pPr>
            <a:r>
              <a:rPr lang="cs-CZ" smtClean="0"/>
              <a:t>třp_tivá</a:t>
            </a:r>
          </a:p>
          <a:p>
            <a:pPr eaLnBrk="1" hangingPunct="1">
              <a:buFontTx/>
              <a:buNone/>
            </a:pPr>
            <a:r>
              <a:rPr lang="cs-CZ" smtClean="0"/>
              <a:t>psala </a:t>
            </a:r>
          </a:p>
          <a:p>
            <a:pPr eaLnBrk="1" hangingPunct="1">
              <a:buFontTx/>
              <a:buNone/>
            </a:pPr>
            <a:r>
              <a:rPr lang="cs-CZ" smtClean="0"/>
              <a:t>zp_váme</a:t>
            </a:r>
          </a:p>
          <a:p>
            <a:pPr eaLnBrk="1" hangingPunct="1">
              <a:buFontTx/>
              <a:buNone/>
            </a:pPr>
            <a:r>
              <a:rPr lang="cs-CZ" smtClean="0"/>
              <a:t>slep_š to</a:t>
            </a:r>
          </a:p>
          <a:p>
            <a:pPr eaLnBrk="1" hangingPunct="1">
              <a:buFontTx/>
              <a:buNone/>
            </a:pPr>
            <a:r>
              <a:rPr lang="cs-CZ" smtClean="0"/>
              <a:t>malý</a:t>
            </a:r>
          </a:p>
          <a:p>
            <a:pPr eaLnBrk="1" hangingPunct="1">
              <a:buFontTx/>
              <a:buNone/>
            </a:pPr>
            <a:r>
              <a:rPr lang="cs-CZ" smtClean="0"/>
              <a:t>zp-tovat</a:t>
            </a:r>
          </a:p>
          <a:p>
            <a:pPr eaLnBrk="1" hangingPunct="1">
              <a:buFontTx/>
              <a:buNone/>
            </a:pPr>
            <a:r>
              <a:rPr lang="cs-CZ" smtClean="0"/>
              <a:t>p_l</a:t>
            </a:r>
          </a:p>
          <a:p>
            <a:pPr eaLnBrk="1" hangingPunct="1">
              <a:buFontTx/>
              <a:buNone/>
            </a:pPr>
            <a:r>
              <a:rPr lang="cs-CZ" smtClean="0"/>
              <a:t>včela mě</a:t>
            </a:r>
          </a:p>
          <a:p>
            <a:pPr eaLnBrk="1" hangingPunct="1">
              <a:buFontTx/>
              <a:buNone/>
            </a:pPr>
            <a:r>
              <a:rPr lang="cs-CZ" smtClean="0"/>
              <a:t>klop_tal jsem</a:t>
            </a:r>
          </a:p>
        </p:txBody>
      </p:sp>
      <p:sp>
        <p:nvSpPr>
          <p:cNvPr id="6147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341438"/>
            <a:ext cx="4038600" cy="47847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    svědomí</a:t>
            </a:r>
          </a:p>
          <a:p>
            <a:pPr eaLnBrk="1" hangingPunct="1">
              <a:buFontTx/>
              <a:buNone/>
            </a:pPr>
            <a:r>
              <a:rPr lang="cs-CZ" smtClean="0"/>
              <a:t>    vodu</a:t>
            </a:r>
          </a:p>
          <a:p>
            <a:pPr eaLnBrk="1" hangingPunct="1">
              <a:buFontTx/>
              <a:buNone/>
            </a:pPr>
            <a:r>
              <a:rPr lang="cs-CZ" smtClean="0"/>
              <a:t>    koledy</a:t>
            </a:r>
          </a:p>
          <a:p>
            <a:pPr eaLnBrk="1" hangingPunct="1">
              <a:buFontTx/>
              <a:buNone/>
            </a:pPr>
            <a:r>
              <a:rPr lang="cs-CZ" smtClean="0"/>
              <a:t>    cestou</a:t>
            </a:r>
          </a:p>
          <a:p>
            <a:pPr eaLnBrk="1" hangingPunct="1">
              <a:buFontTx/>
              <a:buNone/>
            </a:pPr>
            <a:r>
              <a:rPr lang="cs-CZ" smtClean="0"/>
              <a:t>    ozdoba</a:t>
            </a:r>
          </a:p>
          <a:p>
            <a:pPr eaLnBrk="1" hangingPunct="1">
              <a:buFontTx/>
              <a:buNone/>
            </a:pPr>
            <a:r>
              <a:rPr lang="cs-CZ" smtClean="0"/>
              <a:t>    p_chla</a:t>
            </a:r>
          </a:p>
          <a:p>
            <a:pPr eaLnBrk="1" hangingPunct="1">
              <a:buFontTx/>
              <a:buNone/>
            </a:pPr>
            <a:r>
              <a:rPr lang="cs-CZ" smtClean="0"/>
              <a:t>    dop_s</a:t>
            </a:r>
          </a:p>
          <a:p>
            <a:pPr eaLnBrk="1" hangingPunct="1">
              <a:buFontTx/>
              <a:buNone/>
            </a:pPr>
            <a:r>
              <a:rPr lang="cs-CZ" smtClean="0"/>
              <a:t>    p-tel</a:t>
            </a:r>
          </a:p>
          <a:p>
            <a:pPr eaLnBrk="1" hangingPunct="1">
              <a:buFontTx/>
              <a:buNone/>
            </a:pPr>
            <a:r>
              <a:rPr lang="cs-CZ" smtClean="0"/>
              <a:t>    lep_dlem</a:t>
            </a:r>
          </a:p>
          <a:p>
            <a:pPr eaLnBrk="1" hangingPunct="1">
              <a:buFontTx/>
              <a:buNone/>
            </a:pPr>
            <a:r>
              <a:rPr lang="cs-CZ" smtClean="0"/>
              <a:t>    čep_řil</a:t>
            </a:r>
          </a:p>
        </p:txBody>
      </p:sp>
      <p:sp>
        <p:nvSpPr>
          <p:cNvPr id="7181" name="Rectangle 1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dirty="0" smtClean="0">
                <a:solidFill>
                  <a:srgbClr val="6600FF"/>
                </a:solidFill>
                <a:latin typeface="Algerian" pitchFamily="82" charset="0"/>
              </a:rPr>
              <a:t>DOPLŇTE</a:t>
            </a:r>
            <a:r>
              <a:rPr lang="cs-CZ" sz="4000" dirty="0" smtClean="0">
                <a:solidFill>
                  <a:srgbClr val="0000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ritannic Bold" pitchFamily="34" charset="0"/>
              </a:rPr>
              <a:t> </a:t>
            </a:r>
            <a:r>
              <a:rPr lang="cs-CZ" sz="4000" i="1" dirty="0" smtClean="0">
                <a:solidFill>
                  <a:srgbClr val="6600FF"/>
                </a:solidFill>
                <a:latin typeface="Algerian" pitchFamily="82" charset="0"/>
              </a:rPr>
              <a:t>i/Y </a:t>
            </a:r>
            <a:r>
              <a:rPr lang="cs-CZ" sz="4000" dirty="0" smtClean="0">
                <a:solidFill>
                  <a:srgbClr val="6600FF"/>
                </a:solidFill>
                <a:latin typeface="Algerian" pitchFamily="82" charset="0"/>
              </a:rPr>
              <a:t>A SPOJTE do dvojic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150</Words>
  <Application>Microsoft Office PowerPoint</Application>
  <PresentationFormat>Předvádění na obrazovce (4:3)</PresentationFormat>
  <Paragraphs>71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Výchozí návrh</vt:lpstr>
      <vt:lpstr>Prezentace aplikace PowerPoint</vt:lpstr>
      <vt:lpstr>ANOTACE</vt:lpstr>
      <vt:lpstr>Vyjmenovaná slova po P</vt:lpstr>
      <vt:lpstr>Prezentace aplikace PowerPoint</vt:lpstr>
      <vt:lpstr>DOPLŇTE i/Y A SPOJTE do dvojic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Acer</dc:creator>
  <cp:lastModifiedBy>Učitel</cp:lastModifiedBy>
  <cp:revision>26</cp:revision>
  <dcterms:created xsi:type="dcterms:W3CDTF">2012-02-02T15:05:35Z</dcterms:created>
  <dcterms:modified xsi:type="dcterms:W3CDTF">2012-03-17T15:56:13Z</dcterms:modified>
</cp:coreProperties>
</file>