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9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VY_32_INOVACE_5B_16_Téma_Příbuzná_slova_M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1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Karolina </a:t>
          </a:r>
          <a:r>
            <a:rPr lang="cs-CZ" sz="1400" kern="1200" dirty="0" smtClean="0"/>
            <a:t>Pátková</a:t>
          </a:r>
          <a:endParaRPr lang="cs-CZ" sz="14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VY_32_INOVACE_5B_16_Téma_Příbuzná_slova_M</a:t>
          </a:r>
          <a:endParaRPr lang="cs-CZ" sz="14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26667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Český jazyk 3. třída</a:t>
          </a:r>
          <a:endParaRPr lang="cs-CZ" sz="14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33333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CZ.1.07/1.4.00/21.1431</a:t>
          </a:r>
          <a:endParaRPr lang="cs-CZ" sz="14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47500"/>
                <a:satMod val="137000"/>
              </a:schemeClr>
            </a:gs>
            <a:gs pos="55000">
              <a:schemeClr val="accent6">
                <a:alpha val="90000"/>
                <a:hueOff val="0"/>
                <a:satOff val="0"/>
                <a:lumOff val="0"/>
                <a:alphaOff val="-40000"/>
                <a:shade val="69000"/>
                <a:satMod val="137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3219057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Žáci poznávají kořen slova a slova příbuzná, přiřazují je k vyjmenovaným slovům a zdůvodní, které slovo k nim nepatří.</a:t>
            </a:r>
          </a:p>
          <a:p>
            <a:pPr marL="118872" indent="0">
              <a:buNone/>
            </a:pPr>
            <a:r>
              <a:rPr lang="cs-CZ" dirty="0" smtClean="0"/>
              <a:t>Rozlišují význam a pravopis slov MÝT  a  MÍT, doplňují do vět.</a:t>
            </a:r>
          </a:p>
          <a:p>
            <a:pPr marL="118872" indent="0">
              <a:buNone/>
            </a:pPr>
            <a:r>
              <a:rPr lang="cs-CZ" dirty="0" smtClean="0"/>
              <a:t>Rozlišují slova zájmena MY  a  MI,  doplňují do vět, tvoří s nimi další věty. Cvičení mohou potom napsat do sešitu.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789040"/>
            <a:ext cx="8077200" cy="1512168"/>
          </a:xfrm>
        </p:spPr>
        <p:txBody>
          <a:bodyPr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980728"/>
            <a:ext cx="8077200" cy="216024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VYJMENOVANÁ SLOVA PO M</a:t>
            </a:r>
          </a:p>
          <a:p>
            <a:pPr algn="ctr"/>
            <a:endParaRPr lang="cs-CZ" sz="44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A SLOVA PŘÍBUZNÁ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99177" y="5309592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B05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00B050"/>
              </a:soli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23928" y="5618857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B0F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00B0F0"/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6176" y="5771257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5344078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C00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FFC000"/>
              </a:soli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24328" y="5670649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92D05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92D050"/>
              </a:soli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3" y="5517232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FF0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FFFF00"/>
              </a:soli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014863" y="5771257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0070C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0070C0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71800" y="5322306"/>
            <a:ext cx="756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rgbClr val="FF0000"/>
                </a:solidFill>
                <a:effectLst/>
              </a:rPr>
              <a:t>M</a:t>
            </a:r>
            <a:endParaRPr lang="cs-CZ" sz="5400" b="1" cap="none" spc="0" dirty="0">
              <a:ln/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9980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E8637">
                    <a:satMod val="150000"/>
                  </a:srgbClr>
                </a:solidFill>
              </a:rPr>
              <a:t>Přiřaďte správně slova příbuzná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2818656" cy="4623816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dirty="0"/>
              <a:t>m</a:t>
            </a:r>
            <a:r>
              <a:rPr lang="cs-CZ" dirty="0" smtClean="0"/>
              <a:t>yšlenka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m</a:t>
            </a:r>
            <a:r>
              <a:rPr lang="cs-CZ" dirty="0" smtClean="0"/>
              <a:t>yslivec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m</a:t>
            </a:r>
            <a:r>
              <a:rPr lang="cs-CZ" dirty="0" smtClean="0"/>
              <a:t>ýlka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m</a:t>
            </a:r>
            <a:r>
              <a:rPr lang="cs-CZ" dirty="0" smtClean="0"/>
              <a:t>yslivna 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z</a:t>
            </a:r>
            <a:r>
              <a:rPr lang="cs-CZ" dirty="0" smtClean="0"/>
              <a:t>mýlil se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Milena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důmyslný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56176" y="1773936"/>
            <a:ext cx="2530624" cy="4623816"/>
          </a:xfrm>
        </p:spPr>
        <p:txBody>
          <a:bodyPr>
            <a:normAutofit fontScale="92500" lnSpcReduction="20000"/>
          </a:bodyPr>
          <a:lstStyle/>
          <a:p>
            <a:pPr marL="118872" indent="0" algn="r">
              <a:buNone/>
            </a:pPr>
            <a:r>
              <a:rPr lang="cs-CZ" dirty="0"/>
              <a:t>n</a:t>
            </a:r>
            <a:r>
              <a:rPr lang="cs-CZ" dirty="0" smtClean="0"/>
              <a:t>eomylný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/>
              <a:t>p</a:t>
            </a:r>
            <a:r>
              <a:rPr lang="cs-CZ" dirty="0" smtClean="0"/>
              <a:t>omyšlení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 smtClean="0"/>
              <a:t>umýval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/>
              <a:t>p</a:t>
            </a:r>
            <a:r>
              <a:rPr lang="cs-CZ" dirty="0" smtClean="0"/>
              <a:t>omýlený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 smtClean="0"/>
              <a:t>Přemysl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 smtClean="0"/>
              <a:t>Průmyslová</a:t>
            </a:r>
          </a:p>
          <a:p>
            <a:pPr marL="118872" indent="0" algn="r">
              <a:buNone/>
            </a:pPr>
            <a:endParaRPr lang="cs-CZ" dirty="0"/>
          </a:p>
          <a:p>
            <a:pPr marL="118872" indent="0" algn="r">
              <a:buNone/>
            </a:pPr>
            <a:r>
              <a:rPr lang="cs-CZ" dirty="0" smtClean="0"/>
              <a:t>omyl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endParaRPr lang="cs-CZ" dirty="0" smtClean="0"/>
          </a:p>
        </p:txBody>
      </p:sp>
      <p:sp>
        <p:nvSpPr>
          <p:cNvPr id="5" name="Ovál 4"/>
          <p:cNvSpPr/>
          <p:nvPr/>
        </p:nvSpPr>
        <p:spPr>
          <a:xfrm>
            <a:off x="3203848" y="2060848"/>
            <a:ext cx="2736304" cy="1080120"/>
          </a:xfrm>
          <a:prstGeom prst="ellipse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myslit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203848" y="3933056"/>
            <a:ext cx="2736304" cy="1080120"/>
          </a:xfrm>
          <a:prstGeom prst="ellipse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m</a:t>
            </a:r>
            <a:r>
              <a:rPr lang="cs-CZ" sz="3200" dirty="0" smtClean="0">
                <a:solidFill>
                  <a:srgbClr val="FF0000"/>
                </a:solidFill>
              </a:rPr>
              <a:t>ýlit se</a:t>
            </a:r>
            <a:endParaRPr lang="cs-CZ" sz="32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051720" y="1988840"/>
            <a:ext cx="1152128" cy="360040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051720" y="3140968"/>
            <a:ext cx="1512168" cy="2664296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051720" y="2996952"/>
            <a:ext cx="1440160" cy="901013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932856" y="2653680"/>
            <a:ext cx="1270992" cy="103042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665885" y="3267438"/>
            <a:ext cx="1825995" cy="737626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858802" y="4473117"/>
            <a:ext cx="1345046" cy="85622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39552" y="5013176"/>
            <a:ext cx="1126333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539552" y="5013176"/>
            <a:ext cx="1126333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5580112" y="2060848"/>
            <a:ext cx="1584176" cy="1944216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 flipV="1">
            <a:off x="5940152" y="2429306"/>
            <a:ext cx="1224136" cy="224374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6012160" y="3898823"/>
            <a:ext cx="1160343" cy="394273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 flipV="1">
            <a:off x="5796136" y="3140968"/>
            <a:ext cx="1592560" cy="1355825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5364088" y="3140968"/>
            <a:ext cx="1512168" cy="2016224"/>
          </a:xfrm>
          <a:prstGeom prst="straightConnector1">
            <a:avLst/>
          </a:prstGeom>
          <a:ln w="254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 flipV="1">
            <a:off x="5580112" y="5013176"/>
            <a:ext cx="2304257" cy="792088"/>
          </a:xfrm>
          <a:prstGeom prst="straightConnector1">
            <a:avLst/>
          </a:prstGeom>
          <a:ln w="254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7388696" y="2996952"/>
            <a:ext cx="1359768" cy="45050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7541096" y="3032956"/>
            <a:ext cx="1207368" cy="41450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770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329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Rozlišujte: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b="1" dirty="0" smtClean="0">
                <a:solidFill>
                  <a:srgbClr val="7030A0"/>
                </a:solidFill>
              </a:rPr>
              <a:t>Ý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  (myju)  = umývat   M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Í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  (já mám) = vlastnit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Každý večer se musíš </a:t>
            </a:r>
            <a:r>
              <a:rPr lang="cs-CZ" dirty="0" err="1" smtClean="0"/>
              <a:t>m___t</a:t>
            </a:r>
            <a:r>
              <a:rPr lang="cs-CZ" dirty="0" smtClean="0"/>
              <a:t>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Kolik budeme </a:t>
            </a:r>
            <a:r>
              <a:rPr lang="cs-CZ" dirty="0" err="1" smtClean="0"/>
              <a:t>m___t</a:t>
            </a:r>
            <a:r>
              <a:rPr lang="cs-CZ" dirty="0" smtClean="0"/>
              <a:t> času?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Budeme </a:t>
            </a:r>
            <a:r>
              <a:rPr lang="cs-CZ" dirty="0" err="1" smtClean="0"/>
              <a:t>m___t</a:t>
            </a:r>
            <a:r>
              <a:rPr lang="cs-CZ" dirty="0" smtClean="0"/>
              <a:t> ještě hodně práce.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Nemůžu ještě ven, musím </a:t>
            </a:r>
            <a:r>
              <a:rPr lang="cs-CZ" dirty="0" err="1" smtClean="0"/>
              <a:t>m___t</a:t>
            </a:r>
            <a:r>
              <a:rPr lang="cs-CZ" dirty="0" smtClean="0"/>
              <a:t> nádobí.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Budeme se </a:t>
            </a:r>
            <a:r>
              <a:rPr lang="cs-CZ" dirty="0" err="1" smtClean="0"/>
              <a:t>m___t</a:t>
            </a:r>
            <a:r>
              <a:rPr lang="cs-CZ" dirty="0" smtClean="0"/>
              <a:t> krásně!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212527">
            <a:off x="4528349" y="1993295"/>
            <a:ext cx="17274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 rot="212527">
            <a:off x="5248429" y="4225542"/>
            <a:ext cx="17274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ý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2780928"/>
            <a:ext cx="2208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3501008"/>
            <a:ext cx="2208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15816" y="4941168"/>
            <a:ext cx="22081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í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871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329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Pozor: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</p:spPr>
        <p:txBody>
          <a:bodyPr>
            <a:normAutofit fontScale="92500" lnSpcReduction="20000"/>
          </a:bodyPr>
          <a:lstStyle/>
          <a:p>
            <a:pPr marL="118872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b="1" dirty="0">
                <a:solidFill>
                  <a:srgbClr val="7030A0"/>
                </a:solidFill>
              </a:rPr>
              <a:t>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(my všichni)             M</a:t>
            </a: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I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  (mně)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Podej m___   sešit.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Stala se m___  taková věc.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M___ se musíme učit.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Mohl bys m___ říct, co máme za úkol?</a:t>
            </a:r>
          </a:p>
          <a:p>
            <a:pPr marL="118872" indent="0">
              <a:buNone/>
            </a:pPr>
            <a:endParaRPr lang="cs-CZ" dirty="0"/>
          </a:p>
          <a:p>
            <a:pPr marL="118872" indent="0">
              <a:buNone/>
            </a:pPr>
            <a:r>
              <a:rPr lang="cs-CZ" dirty="0" smtClean="0"/>
              <a:t>M___  jsme o tom nevěděli!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971600" y="3501008"/>
            <a:ext cx="5469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71600" y="4941168"/>
            <a:ext cx="5469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123728" y="2044005"/>
            <a:ext cx="356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319540" y="2780928"/>
            <a:ext cx="356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99661" y="4221088"/>
            <a:ext cx="3561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i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11245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111</TotalTime>
  <Words>243</Words>
  <Application>Microsoft Office PowerPoint</Application>
  <PresentationFormat>Předvádění na obrazovce (4:3)</PresentationFormat>
  <Paragraphs>88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Modul</vt:lpstr>
      <vt:lpstr>Prezentace aplikace PowerPoint</vt:lpstr>
      <vt:lpstr>Anotace</vt:lpstr>
      <vt:lpstr>procvičování</vt:lpstr>
      <vt:lpstr>Přiřaďte správně slova příbuzná</vt:lpstr>
      <vt:lpstr> Rozlišujte:</vt:lpstr>
      <vt:lpstr> Pozor: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12</cp:revision>
  <dcterms:created xsi:type="dcterms:W3CDTF">2011-08-21T15:31:45Z</dcterms:created>
  <dcterms:modified xsi:type="dcterms:W3CDTF">2013-01-16T07:33:25Z</dcterms:modified>
</cp:coreProperties>
</file>