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VY_32_INOVACE_5B_20_Téma_Příbuzná_slova_po_P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</a:t>
          </a:r>
          <a:r>
            <a:rPr lang="cs-CZ" sz="1400" kern="1200" dirty="0" smtClean="0"/>
            <a:t>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VY_32_INOVACE_5B_20_Téma_Příbuzná_slova_po_P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Český jazyk 3.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009130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Anotace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610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Žáci se seznámí s dvojicemi stejně znějících slov s různým významem a pravopisem, uvedou příklady ve větách a na závěr nové poznatky užijí při doplňování i – y.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39464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PROCVIČOVÁNÍ</a:t>
            </a:r>
            <a:r>
              <a:rPr lang="cs-CZ" sz="6000" dirty="0" smtClean="0">
                <a:solidFill>
                  <a:srgbClr val="92D050"/>
                </a:solidFill>
              </a:rPr>
              <a:t/>
            </a:r>
            <a:br>
              <a:rPr lang="cs-CZ" sz="6000" dirty="0" smtClean="0">
                <a:solidFill>
                  <a:srgbClr val="92D050"/>
                </a:solidFill>
              </a:rPr>
            </a:br>
            <a:r>
              <a:rPr lang="cs-CZ" sz="6000" dirty="0" smtClean="0">
                <a:solidFill>
                  <a:srgbClr val="92D050"/>
                </a:solidFill>
              </a:rPr>
              <a:t>Vyjmenovaná </a:t>
            </a:r>
            <a:br>
              <a:rPr lang="cs-CZ" sz="6000" dirty="0" smtClean="0">
                <a:solidFill>
                  <a:srgbClr val="92D050"/>
                </a:solidFill>
              </a:rPr>
            </a:br>
            <a:r>
              <a:rPr lang="cs-CZ" sz="6000" dirty="0" smtClean="0">
                <a:solidFill>
                  <a:srgbClr val="92D050"/>
                </a:solidFill>
              </a:rPr>
              <a:t>a příbuzná slova</a:t>
            </a:r>
            <a:br>
              <a:rPr lang="cs-CZ" sz="6000" dirty="0" smtClean="0">
                <a:solidFill>
                  <a:srgbClr val="92D050"/>
                </a:solidFill>
              </a:rPr>
            </a:br>
            <a:r>
              <a:rPr lang="cs-CZ" sz="6000" dirty="0" smtClean="0">
                <a:solidFill>
                  <a:srgbClr val="92D050"/>
                </a:solidFill>
              </a:rPr>
              <a:t>po </a:t>
            </a:r>
            <a:r>
              <a:rPr lang="cs-CZ" sz="8000" dirty="0" smtClean="0">
                <a:solidFill>
                  <a:srgbClr val="92D050"/>
                </a:solidFill>
              </a:rPr>
              <a:t>P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7744" y="5085049"/>
            <a:ext cx="731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pi</a:t>
            </a:r>
            <a:endParaRPr lang="cs-CZ" sz="5400" b="1" cap="all" spc="0" dirty="0">
              <a:ln/>
              <a:solidFill>
                <a:srgbClr val="0070C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63846" y="5123592"/>
            <a:ext cx="9557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py</a:t>
            </a:r>
            <a:endParaRPr lang="cs-CZ" sz="5400" b="1" cap="all" spc="0" dirty="0">
              <a:ln/>
              <a:solidFill>
                <a:srgbClr val="0070C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2724800" y="5085049"/>
            <a:ext cx="91412" cy="96187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571790" y="5733256"/>
            <a:ext cx="36004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571790" y="5885656"/>
            <a:ext cx="36004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ROZLIŠUJTE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PÝCHA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= je pyšný</a:t>
            </a:r>
            <a:endParaRPr lang="cs-CZ" sz="32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Jeho ošklivou vlastností je </a:t>
            </a: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pýcha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92D050"/>
                </a:solidFill>
              </a:rPr>
              <a:t> </a:t>
            </a:r>
            <a:r>
              <a:rPr lang="cs-CZ" sz="3200" b="1" dirty="0" smtClean="0">
                <a:solidFill>
                  <a:srgbClr val="92D050"/>
                </a:solidFill>
              </a:rPr>
              <a:t>                  </a:t>
            </a:r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PÍCHÁ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3200" dirty="0">
                <a:solidFill>
                  <a:schemeClr val="tx1">
                    <a:lumMod val="95000"/>
                  </a:schemeClr>
                </a:solidFill>
              </a:rPr>
              <a:t>= 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bodá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                  Při běhání mě </a:t>
            </a:r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píchá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 v boku.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PYL </a:t>
            </a:r>
            <a:r>
              <a:rPr lang="cs-CZ" sz="3200" dirty="0" smtClean="0">
                <a:solidFill>
                  <a:schemeClr val="bg1"/>
                </a:solidFill>
              </a:rPr>
              <a:t>= prášek z květů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Motýli přenášejí pyl z květu na květ.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 PIL</a:t>
            </a:r>
            <a:r>
              <a:rPr lang="cs-CZ" sz="3200" dirty="0" smtClean="0">
                <a:solidFill>
                  <a:schemeClr val="tx1"/>
                </a:solidFill>
              </a:rPr>
              <a:t> = popíjel nápoj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                Po obědě jsem pil minerálku.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84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6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5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ROZLIŠUJTE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SLEPÝŠ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= ještěrka podobná hadovi</a:t>
            </a:r>
            <a:endParaRPr lang="cs-CZ" sz="32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cestě se vyhříval slepýš.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92D050"/>
                </a:solidFill>
              </a:rPr>
              <a:t> </a:t>
            </a:r>
            <a:r>
              <a:rPr lang="cs-CZ" sz="3200" b="1" dirty="0" smtClean="0">
                <a:solidFill>
                  <a:srgbClr val="92D050"/>
                </a:solidFill>
              </a:rPr>
              <a:t>                  </a:t>
            </a:r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SLEPÍŠ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3200" dirty="0">
                <a:solidFill>
                  <a:schemeClr val="tx1">
                    <a:lumMod val="95000"/>
                  </a:schemeClr>
                </a:solidFill>
              </a:rPr>
              <a:t>= 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spojíš lepidlem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                  Slepíš mi roztržený obal?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OPYLOVAT </a:t>
            </a:r>
            <a:r>
              <a:rPr lang="cs-CZ" sz="3200" dirty="0" smtClean="0">
                <a:solidFill>
                  <a:schemeClr val="bg1"/>
                </a:solidFill>
              </a:rPr>
              <a:t>= oplodňovat pylem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Včely opylovaly celou louku pampelišek.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 OPILOVAT</a:t>
            </a:r>
            <a:r>
              <a:rPr lang="cs-CZ" sz="3200" dirty="0" smtClean="0">
                <a:solidFill>
                  <a:schemeClr val="tx1"/>
                </a:solidFill>
              </a:rPr>
              <a:t> = obrousit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                 Maminka si opilovala nehty.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20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3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5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DOPLŇTE A ZDŮVODNĚTE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Chtěl bych si </a:t>
            </a:r>
            <a:r>
              <a:rPr lang="cs-CZ" sz="3200" dirty="0" err="1" smtClean="0">
                <a:solidFill>
                  <a:schemeClr val="bg1"/>
                </a:solidFill>
              </a:rPr>
              <a:t>slep__t</a:t>
            </a:r>
            <a:r>
              <a:rPr lang="cs-CZ" sz="3200" dirty="0" smtClean="0">
                <a:solidFill>
                  <a:schemeClr val="bg1"/>
                </a:solidFill>
              </a:rPr>
              <a:t> model letadla.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Ježek svými bodlinami p__</a:t>
            </a:r>
            <a:r>
              <a:rPr lang="cs-CZ" sz="3200" dirty="0" err="1" smtClean="0">
                <a:solidFill>
                  <a:schemeClr val="bg1"/>
                </a:solidFill>
              </a:rPr>
              <a:t>chá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Mám alergii na </a:t>
            </a:r>
            <a:r>
              <a:rPr lang="cs-CZ" sz="3200" dirty="0" err="1" smtClean="0">
                <a:solidFill>
                  <a:schemeClr val="bg1"/>
                </a:solidFill>
              </a:rPr>
              <a:t>p__l</a:t>
            </a:r>
            <a:r>
              <a:rPr lang="cs-CZ" sz="3200" dirty="0" smtClean="0">
                <a:solidFill>
                  <a:schemeClr val="bg1"/>
                </a:solidFill>
              </a:rPr>
              <a:t> břízy.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Tatínek op__</a:t>
            </a:r>
            <a:r>
              <a:rPr lang="cs-CZ" sz="3200" dirty="0" err="1" smtClean="0">
                <a:solidFill>
                  <a:schemeClr val="bg1"/>
                </a:solidFill>
              </a:rPr>
              <a:t>loval</a:t>
            </a:r>
            <a:r>
              <a:rPr lang="cs-CZ" sz="3200" dirty="0" smtClean="0">
                <a:solidFill>
                  <a:schemeClr val="bg1"/>
                </a:solidFill>
              </a:rPr>
              <a:t> ostrou hranu stolu.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Mezi chráněné živočichy patří i </a:t>
            </a:r>
            <a:r>
              <a:rPr lang="cs-CZ" sz="3200" dirty="0" err="1" smtClean="0">
                <a:solidFill>
                  <a:schemeClr val="bg1"/>
                </a:solidFill>
              </a:rPr>
              <a:t>slep__š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Jedl jsem housku a </a:t>
            </a:r>
            <a:r>
              <a:rPr lang="cs-CZ" sz="3200" dirty="0" err="1" smtClean="0">
                <a:solidFill>
                  <a:schemeClr val="bg1"/>
                </a:solidFill>
              </a:rPr>
              <a:t>p__l</a:t>
            </a:r>
            <a:r>
              <a:rPr lang="cs-CZ" sz="3200" dirty="0" smtClean="0">
                <a:solidFill>
                  <a:schemeClr val="bg1"/>
                </a:solidFill>
              </a:rPr>
              <a:t>  čaj.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Nakonec ho zničila jeho </a:t>
            </a:r>
            <a:r>
              <a:rPr lang="cs-CZ" sz="3200" dirty="0" err="1" smtClean="0">
                <a:solidFill>
                  <a:schemeClr val="bg1"/>
                </a:solidFill>
              </a:rPr>
              <a:t>p__cha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272186" y="1412776"/>
            <a:ext cx="364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3140968"/>
            <a:ext cx="364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11119" y="4293096"/>
            <a:ext cx="364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2001614"/>
            <a:ext cx="364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80149" y="2564904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28184" y="3818922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ý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88318" y="5013176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ý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465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Došky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169</TotalTime>
  <Words>228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Prezentace aplikace PowerPoint</vt:lpstr>
      <vt:lpstr>Anotace</vt:lpstr>
      <vt:lpstr>PROCVIČOVÁNÍ Vyjmenovaná  a příbuzná slova po P</vt:lpstr>
      <vt:lpstr>ROZLIŠUJTE</vt:lpstr>
      <vt:lpstr>ROZLIŠUJTE</vt:lpstr>
      <vt:lpstr>DOPLŇTE A ZDŮVODNĚTE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11</cp:revision>
  <dcterms:created xsi:type="dcterms:W3CDTF">2011-08-21T15:31:45Z</dcterms:created>
  <dcterms:modified xsi:type="dcterms:W3CDTF">2013-01-16T07:34:55Z</dcterms:modified>
</cp:coreProperties>
</file>