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3"/>
  </p:notesMasterIdLst>
  <p:sldIdLst>
    <p:sldId id="256" r:id="rId2"/>
    <p:sldId id="262" r:id="rId3"/>
    <p:sldId id="264" r:id="rId4"/>
    <p:sldId id="299" r:id="rId5"/>
    <p:sldId id="278" r:id="rId6"/>
    <p:sldId id="295" r:id="rId7"/>
    <p:sldId id="296" r:id="rId8"/>
    <p:sldId id="297" r:id="rId9"/>
    <p:sldId id="294" r:id="rId10"/>
    <p:sldId id="260" r:id="rId11"/>
    <p:sldId id="29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BC89EF96-8CEA-46FF-86C4-4CE0E7609802}" styleName="Světlý styl 3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624" autoAdjust="0"/>
  </p:normalViewPr>
  <p:slideViewPr>
    <p:cSldViewPr>
      <p:cViewPr>
        <p:scale>
          <a:sx n="75" d="100"/>
          <a:sy n="75" d="100"/>
        </p:scale>
        <p:origin x="-12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pPr algn="l"/>
          <a:r>
            <a:rPr lang="cs-CZ" sz="2000" b="1" dirty="0" smtClean="0"/>
            <a:t>Téma sady: Aritmetické operace s přirozenými a racionálními čísly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pPr algn="l"/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pPr algn="l"/>
          <a:r>
            <a:rPr lang="cs-CZ" sz="2000" b="1" dirty="0" smtClean="0"/>
            <a:t>Název: </a:t>
          </a:r>
          <a:r>
            <a:rPr lang="cs-CZ" sz="2000" b="0" dirty="0" smtClean="0"/>
            <a:t>VY_32_INOVACE_Opakujeme sčítání a odčítání desetinných čísel</a:t>
          </a:r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pPr algn="l"/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pPr algn="l"/>
          <a:r>
            <a:rPr lang="cs-CZ" sz="2000" b="1" dirty="0" smtClean="0"/>
            <a:t>Autor: Mgr. Petr Tomek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pPr algn="l"/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pPr algn="l"/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pPr algn="l"/>
          <a:endParaRPr lang="cs-CZ"/>
        </a:p>
      </dgm:t>
    </dgm:pt>
    <dgm:pt modelId="{8D78E2D7-18A7-41DD-9962-57B3FE2BEBDD}">
      <dgm:prSet/>
      <dgm:spPr/>
      <dgm:t>
        <a:bodyPr/>
        <a:lstStyle/>
        <a:p>
          <a:pPr algn="l"/>
          <a:r>
            <a:rPr lang="cs-CZ" b="1" dirty="0" smtClean="0"/>
            <a:t>Datum/období: podzim 2013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pPr algn="l"/>
          <a:endParaRPr lang="cs-CZ"/>
        </a:p>
      </dgm:t>
    </dgm:pt>
    <dgm:pt modelId="{A6F0E638-0CDE-4E1F-BB57-10C18463C623}">
      <dgm:prSet/>
      <dgm:spPr/>
      <dgm:t>
        <a:bodyPr/>
        <a:lstStyle/>
        <a:p>
          <a:pPr algn="l"/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pPr algn="l"/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 custScaleX="10109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X="1015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32768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270508" y="197958"/>
          <a:ext cx="8158305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Petr Tomek</a:t>
          </a:r>
        </a:p>
      </dsp:txBody>
      <dsp:txXfrm>
        <a:off x="270508" y="197958"/>
        <a:ext cx="8158305" cy="396170"/>
      </dsp:txXfrm>
    </dsp:sp>
    <dsp:sp modelId="{112F553D-60C2-4CC4-948D-0369F51C4DB0}">
      <dsp:nvSpPr>
        <dsp:cNvPr id="0" name=""/>
        <dsp:cNvSpPr/>
      </dsp:nvSpPr>
      <dsp:spPr>
        <a:xfrm>
          <a:off x="22901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54392" y="792024"/>
          <a:ext cx="7874420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 </a:t>
          </a:r>
          <a:endParaRPr lang="cs-CZ" sz="2000" b="1" kern="1200" dirty="0"/>
        </a:p>
      </dsp:txBody>
      <dsp:txXfrm>
        <a:off x="554392" y="792024"/>
        <a:ext cx="7874420" cy="396170"/>
      </dsp:txXfrm>
    </dsp:sp>
    <dsp:sp modelId="{2741B69B-255D-4143-BECE-5BD9035A4FC6}">
      <dsp:nvSpPr>
        <dsp:cNvPr id="0" name=""/>
        <dsp:cNvSpPr/>
      </dsp:nvSpPr>
      <dsp:spPr>
        <a:xfrm>
          <a:off x="306785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41522" y="1386090"/>
          <a:ext cx="7787291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41522" y="1386090"/>
        <a:ext cx="7787291" cy="396170"/>
      </dsp:txXfrm>
    </dsp:sp>
    <dsp:sp modelId="{EB133F34-59A3-4639-B813-3EF5396EC28B}">
      <dsp:nvSpPr>
        <dsp:cNvPr id="0" name=""/>
        <dsp:cNvSpPr/>
      </dsp:nvSpPr>
      <dsp:spPr>
        <a:xfrm>
          <a:off x="393915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11398" y="1980156"/>
          <a:ext cx="7960409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Aritmetické operace s přirozenými a racionálními čísly</a:t>
          </a:r>
          <a:endParaRPr lang="cs-CZ" sz="2000" b="1" kern="1200" dirty="0"/>
        </a:p>
      </dsp:txBody>
      <dsp:txXfrm>
        <a:off x="511398" y="1980156"/>
        <a:ext cx="7960409" cy="396170"/>
      </dsp:txXfrm>
    </dsp:sp>
    <dsp:sp modelId="{A6FEC19F-0F90-4EC7-BB21-E0ADFEFFA617}">
      <dsp:nvSpPr>
        <dsp:cNvPr id="0" name=""/>
        <dsp:cNvSpPr/>
      </dsp:nvSpPr>
      <dsp:spPr>
        <a:xfrm>
          <a:off x="306785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207974" y="2574222"/>
          <a:ext cx="82833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VY_32_INOVACE_Opakujeme sčítání a odčítání desetinných čísel</a:t>
          </a:r>
        </a:p>
      </dsp:txBody>
      <dsp:txXfrm>
        <a:off x="207974" y="2574222"/>
        <a:ext cx="8283372" cy="396170"/>
      </dsp:txXfrm>
    </dsp:sp>
    <dsp:sp modelId="{D00E28E9-7A94-4DBE-BF47-6DC8F169B300}">
      <dsp:nvSpPr>
        <dsp:cNvPr id="0" name=""/>
        <dsp:cNvSpPr/>
      </dsp:nvSpPr>
      <dsp:spPr>
        <a:xfrm>
          <a:off x="22901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679596947"/>
              </p:ext>
            </p:extLst>
          </p:nvPr>
        </p:nvGraphicFramePr>
        <p:xfrm>
          <a:off x="285720" y="3284984"/>
          <a:ext cx="8501121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675466"/>
            <a:ext cx="8352928" cy="3633854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Prezentace slouží k opakování učiva o desetinných číslech pro žáky 6. ročníku.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Prezentace obsahuje 32 příkladů rozdělených do čtyř tabulek, které žáci doplňují (snímek č. 11 je určen k vytištění jako pracovní list). Poté co žáci samostatně vyplní chybějící údaje v tabulce ověříme společně správnost výsledků (žáci si vymění pracovní listy a opravují práci spolužáka). Po kontrole první tabulky postup opakujeme pro druhou až čtvrtou tabulku.</a:t>
            </a: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Časová náročnost přibližně 35 min.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729012"/>
            <a:ext cx="7772400" cy="1780108"/>
          </a:xfrm>
        </p:spPr>
        <p:txBody>
          <a:bodyPr>
            <a:noAutofit/>
          </a:bodyPr>
          <a:lstStyle/>
          <a:p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sz="6000" dirty="0"/>
              <a:t>Opakujeme sčítání a odčítání desetinných čísel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2486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5" y="2492896"/>
            <a:ext cx="8352928" cy="3888431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Při sčítání a odčítání desetinných čísel si musíme dávat pozor, abychom sčítali nebo odčítali místa stejného řádu: jednotky s jednotkami, desetiny s desetinami, setiny se setinami, …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Pokud mají čísla různý počet desetinných míst, můžeme si doplnit za poslední cifru desetinného čísla tolik nul, kolik potřebujeme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Pokud se ve výrazu vyskytují závorky, mají přednost, ostatní operace (sčítání a odčítání) provádíme v pořadí zleva doprava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199197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/>
            </a:pPr>
            <a:r>
              <a:rPr lang="cs-CZ" dirty="0"/>
              <a:t>D</a:t>
            </a:r>
            <a:r>
              <a:rPr lang="cs-CZ" dirty="0" smtClean="0"/>
              <a:t>oplňte prázdná políčka: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6498941"/>
              </p:ext>
            </p:extLst>
          </p:nvPr>
        </p:nvGraphicFramePr>
        <p:xfrm>
          <a:off x="1547664" y="2524080"/>
          <a:ext cx="6096000" cy="414528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2,3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3,6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7,4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2,2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12,3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13,2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2,7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1,8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3,16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8,58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12,30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4,91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9,8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5,9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3,68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15,71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6444208" y="2528952"/>
            <a:ext cx="1152128" cy="46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5,9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44208" y="304979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5,2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95936" y="355385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0</a:t>
            </a:r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,9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95936" y="407707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0</a:t>
            </a:r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,9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458112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5,42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19672" y="513802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17,21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3995936" y="5642084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3,9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547664" y="6146140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12,03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13264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2"/>
            </a:pPr>
            <a:r>
              <a:rPr lang="cs-CZ" dirty="0"/>
              <a:t>D</a:t>
            </a:r>
            <a:r>
              <a:rPr lang="cs-CZ" dirty="0" smtClean="0"/>
              <a:t>oplňte prázdná políčka: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4910429"/>
              </p:ext>
            </p:extLst>
          </p:nvPr>
        </p:nvGraphicFramePr>
        <p:xfrm>
          <a:off x="1547664" y="2524080"/>
          <a:ext cx="6096000" cy="414528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2,03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3,6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7,4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2,02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12,3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12,34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2,7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2,61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3,1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8,52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11,05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2,15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9,8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6,71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4,1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16,13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6444208" y="252895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5,63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44208" y="304979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5,38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95936" y="355385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0,04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95936" y="407707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0,09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19672" y="458112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5,42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619672" y="513802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13,2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95936" y="5642084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3,09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547664" y="6146140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12,03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23641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3"/>
            </a:pPr>
            <a:r>
              <a:rPr lang="cs-CZ" dirty="0"/>
              <a:t>D</a:t>
            </a:r>
            <a:r>
              <a:rPr lang="cs-CZ" dirty="0" smtClean="0"/>
              <a:t>oplňte prázdná políčka: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1123619"/>
              </p:ext>
            </p:extLst>
          </p:nvPr>
        </p:nvGraphicFramePr>
        <p:xfrm>
          <a:off x="251520" y="2524080"/>
          <a:ext cx="8640961" cy="414528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234423"/>
                <a:gridCol w="1234423"/>
                <a:gridCol w="1234423"/>
                <a:gridCol w="1234423"/>
                <a:gridCol w="1234423"/>
                <a:gridCol w="1234423"/>
                <a:gridCol w="12344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2,3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3,6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7,4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3,4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1,3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3,6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5,3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2,7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0,9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3,7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1,1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3,1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7,4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2,3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1,5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4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9,8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2,5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13,5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9,6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3,1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11,5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7668344" y="252895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9,1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668344" y="304979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2,8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20072" y="355385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0,4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71800" y="407707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1,9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3528" y="458112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5,4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513802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+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95936" y="5642084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+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547664" y="6146140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-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4764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742950" indent="-742950">
              <a:buFont typeface="+mj-lt"/>
              <a:buAutoNum type="arabicPeriod" startAt="4"/>
            </a:pPr>
            <a:r>
              <a:rPr lang="cs-CZ" dirty="0"/>
              <a:t>D</a:t>
            </a:r>
            <a:r>
              <a:rPr lang="cs-CZ" dirty="0" smtClean="0"/>
              <a:t>oplňte prázdná políčka: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484539"/>
              </p:ext>
            </p:extLst>
          </p:nvPr>
        </p:nvGraphicFramePr>
        <p:xfrm>
          <a:off x="251520" y="2524080"/>
          <a:ext cx="8640961" cy="414528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234423"/>
                <a:gridCol w="1234423"/>
                <a:gridCol w="1234423"/>
                <a:gridCol w="1234423"/>
                <a:gridCol w="1234423"/>
                <a:gridCol w="1234423"/>
                <a:gridCol w="123442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( 2,3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3,2 )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7,4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( 6,2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3,4 )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10,3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( 3,6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6,3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( 2,5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0,9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3,1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solidFill>
                          <a:srgbClr val="FF0000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( 1,2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4,2 )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0,1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2,3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( 3,2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-</a:t>
                      </a:r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1,5 )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4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( 10,3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11,2 )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baseline="0" dirty="0" smtClean="0"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2,5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19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5,6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( 0,2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+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0,9 )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=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0" dirty="0" smtClean="0">
                          <a:latin typeface="Calibri" pitchFamily="34" charset="0"/>
                          <a:cs typeface="Calibri" pitchFamily="34" charset="0"/>
                        </a:rPr>
                        <a:t>4,5</a:t>
                      </a:r>
                      <a:endParaRPr lang="cs-CZ" sz="28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7668344" y="252895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4,3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668344" y="304979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4,6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220072" y="355385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0,4 )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771800" y="4077072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1,5 )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3528" y="458112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5,5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5138028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+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995936" y="5642084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-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547664" y="6146140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28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-</a:t>
            </a:r>
            <a:endParaRPr lang="cs-CZ" sz="2800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38624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3" y="2426576"/>
            <a:ext cx="8784976" cy="3931382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Calibri" pitchFamily="34" charset="0"/>
              </a:rPr>
              <a:t>Zopakovali jsme si, jak se sčítají desetinná čísla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Calibri" pitchFamily="34" charset="0"/>
              </a:rPr>
              <a:t>Zopakovali jsme si, jak se </a:t>
            </a:r>
            <a:r>
              <a:rPr lang="cs-CZ" sz="2800" dirty="0" smtClean="0">
                <a:latin typeface="Calibri" pitchFamily="34" charset="0"/>
              </a:rPr>
              <a:t>odčítají </a:t>
            </a:r>
            <a:r>
              <a:rPr lang="cs-CZ" sz="2800" dirty="0">
                <a:latin typeface="Calibri" pitchFamily="34" charset="0"/>
              </a:rPr>
              <a:t>desetinná </a:t>
            </a:r>
            <a:r>
              <a:rPr lang="cs-CZ" sz="2800" dirty="0" smtClean="0">
                <a:latin typeface="Calibri" pitchFamily="34" charset="0"/>
              </a:rPr>
              <a:t>čísla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>
                <a:latin typeface="Calibri" pitchFamily="34" charset="0"/>
              </a:rPr>
              <a:t>Zopakovali jsme </a:t>
            </a:r>
            <a:r>
              <a:rPr lang="cs-CZ" sz="2800" dirty="0" smtClean="0">
                <a:latin typeface="Calibri" pitchFamily="34" charset="0"/>
              </a:rPr>
              <a:t>si</a:t>
            </a:r>
            <a:r>
              <a:rPr lang="cs-CZ" sz="2800" dirty="0">
                <a:latin typeface="Calibri" pitchFamily="34" charset="0"/>
              </a:rPr>
              <a:t> </a:t>
            </a:r>
            <a:r>
              <a:rPr lang="cs-CZ" sz="2800" dirty="0" smtClean="0">
                <a:latin typeface="Calibri" pitchFamily="34" charset="0"/>
              </a:rPr>
              <a:t>v jakém pořadí se provádí početní operace ve výrazech </a:t>
            </a:r>
            <a:r>
              <a:rPr lang="cs-CZ" sz="2800" smtClean="0">
                <a:latin typeface="Calibri" pitchFamily="34" charset="0"/>
              </a:rPr>
              <a:t>se </a:t>
            </a:r>
            <a:r>
              <a:rPr lang="cs-CZ" sz="2800" smtClean="0">
                <a:latin typeface="Calibri" pitchFamily="34" charset="0"/>
              </a:rPr>
              <a:t>závorkami</a:t>
            </a:r>
            <a:endParaRPr lang="cs-CZ" sz="2800" dirty="0">
              <a:latin typeface="Calibri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2800" dirty="0" smtClean="0">
              <a:latin typeface="Calibri" pitchFamily="34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jsme se dozvěděli?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816436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i="1" u="sng" dirty="0" smtClean="0"/>
              <a:t>Použitá literatura: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ODVÁRKO, Oldřich; KADLEČEK, Jiří. </a:t>
            </a:r>
            <a:r>
              <a:rPr lang="cs-CZ" i="1" dirty="0"/>
              <a:t>Matematika pro 6. ročník základní školy, 1. díl</a:t>
            </a:r>
            <a:r>
              <a:rPr lang="cs-CZ" dirty="0"/>
              <a:t>. Praha: Prometheus, 2007, ISBN </a:t>
            </a:r>
            <a:r>
              <a:rPr lang="cs-CZ" dirty="0" smtClean="0"/>
              <a:t>978-80-7196-142-0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cs-CZ" dirty="0"/>
              <a:t>ODVÁRKO, Oldřich; KADLEČEK, Jiří. </a:t>
            </a:r>
            <a:r>
              <a:rPr lang="cs-CZ" i="1" dirty="0"/>
              <a:t>Pracovní sešit z matematiky - Soubor úloh pro 6. ročník základní školy</a:t>
            </a:r>
            <a:r>
              <a:rPr lang="cs-CZ" dirty="0"/>
              <a:t>. Praha: Prometheus, 2007, ISBN 978-80-7196-288-5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428714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5219"/>
            <a:ext cx="3676207" cy="262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751769"/>
            <a:ext cx="3676207" cy="262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Obrázek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9" y="878394"/>
            <a:ext cx="5205216" cy="262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Obrázek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754944"/>
            <a:ext cx="5205216" cy="262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189801"/>
            <a:ext cx="3052439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Pracovní list – sčítání a odčítání desetinných čísel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Doplňte prázdná místa v tabulkách: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33337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0" y="6667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cs-CZ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</a:br>
            <a:endParaRPr kumimoji="0" 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95440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20511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>
    <a:spDef>
      <a:spPr>
        <a:solidFill>
          <a:srgbClr val="C00000"/>
        </a:solidFill>
        <a:ln>
          <a:solidFill>
            <a:srgbClr val="C00000"/>
          </a:solidFill>
        </a:ln>
      </a:spPr>
      <a:bodyPr rtlCol="0" anchor="ctr"/>
      <a:lstStyle>
        <a:defPPr algn="ctr">
          <a:defRPr/>
        </a:defPPr>
      </a:lstStyle>
      <a:style>
        <a:lnRef idx="3">
          <a:schemeClr val="lt1"/>
        </a:lnRef>
        <a:fillRef idx="1">
          <a:schemeClr val="accent5"/>
        </a:fillRef>
        <a:effectRef idx="1">
          <a:schemeClr val="accent5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1772</TotalTime>
  <Words>549</Words>
  <Application>Microsoft Office PowerPoint</Application>
  <PresentationFormat>Předvádění na obrazovce (4:3)</PresentationFormat>
  <Paragraphs>230</Paragraphs>
  <Slides>11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Základní škola a Mateřská škola Bílá Třemešná, okres Trutnov</vt:lpstr>
      <vt:lpstr>Anotace</vt:lpstr>
      <vt:lpstr> Opakujeme sčítání a odčítání desetinných čísel</vt:lpstr>
      <vt:lpstr>Opakování</vt:lpstr>
      <vt:lpstr>Doplňte prázdná políčka:</vt:lpstr>
      <vt:lpstr>Doplňte prázdná políčka:</vt:lpstr>
      <vt:lpstr>Doplňte prázdná políčka:</vt:lpstr>
      <vt:lpstr>Doplňte prázdná políčka:</vt:lpstr>
      <vt:lpstr>Co jsme se dozvěděli?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Petr Tomek</cp:lastModifiedBy>
  <cp:revision>243</cp:revision>
  <dcterms:created xsi:type="dcterms:W3CDTF">2013-05-10T12:01:16Z</dcterms:created>
  <dcterms:modified xsi:type="dcterms:W3CDTF">2013-10-23T16:31:49Z</dcterms:modified>
</cp:coreProperties>
</file>