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7" r:id="rId1"/>
  </p:sldMasterIdLst>
  <p:sldIdLst>
    <p:sldId id="257" r:id="rId2"/>
    <p:sldId id="263" r:id="rId3"/>
    <p:sldId id="256" r:id="rId4"/>
    <p:sldId id="258" r:id="rId5"/>
    <p:sldId id="259" r:id="rId6"/>
    <p:sldId id="260" r:id="rId7"/>
    <p:sldId id="264" r:id="rId8"/>
    <p:sldId id="265" r:id="rId9"/>
    <p:sldId id="262" r:id="rId10"/>
    <p:sldId id="266" r:id="rId11"/>
    <p:sldId id="261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webPr allowPng="1" relyOnVml="1" encoding="utf-8"/>
  <p:clrMru>
    <a:srgbClr val="B26C18"/>
    <a:srgbClr val="AB6817"/>
    <a:srgbClr val="4A7FB4"/>
    <a:srgbClr val="4374BB"/>
    <a:srgbClr val="3378CB"/>
    <a:srgbClr val="865212"/>
    <a:srgbClr val="9D8D65"/>
    <a:srgbClr val="D0C8B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 autoAdjust="0"/>
    <p:restoredTop sz="94606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8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62200" y="2057400"/>
            <a:ext cx="6553200" cy="1143000"/>
          </a:xfrm>
        </p:spPr>
        <p:txBody>
          <a:bodyPr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5038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62200" y="3048000"/>
            <a:ext cx="6553200" cy="7620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503812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381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0381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CF46A69-BB2C-413C-9890-53066D368E3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40991C-2216-46E5-8641-E911467AEA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0C69C3-877C-481C-9CDC-8F204715A8A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3400" y="1981200"/>
            <a:ext cx="35433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29100" y="1981200"/>
            <a:ext cx="35433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8CA96E-9426-42CF-9727-73FFA4FA2DB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16519F-98B1-4C2B-B030-2661A6B4E5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A9B5AC-782D-451A-9FCC-1D89E2D610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C2A4DE-248B-4FDF-AE0C-3F2296F791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F20014-647F-4A42-88F7-97850CDDA4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A1578D-9F55-4053-A562-ABA6D9E7E24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7017ED-9D94-403E-95E8-B31866A16E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962650" y="228600"/>
            <a:ext cx="1809750" cy="63246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228600"/>
            <a:ext cx="5276850" cy="63246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16B4F4-9184-4F3A-A98C-6996E0E6BB4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33400" y="228600"/>
            <a:ext cx="7239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nadpisu.</a:t>
            </a:r>
          </a:p>
        </p:txBody>
      </p:sp>
      <p:sp>
        <p:nvSpPr>
          <p:cNvPr id="5027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3400" y="1981200"/>
            <a:ext cx="7239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027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/>
            </a:lvl1pPr>
          </a:lstStyle>
          <a:p>
            <a:endParaRPr lang="cs-CZ"/>
          </a:p>
        </p:txBody>
      </p:sp>
      <p:sp>
        <p:nvSpPr>
          <p:cNvPr id="5027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/>
            </a:lvl1pPr>
          </a:lstStyle>
          <a:p>
            <a:endParaRPr lang="cs-CZ"/>
          </a:p>
        </p:txBody>
      </p:sp>
      <p:sp>
        <p:nvSpPr>
          <p:cNvPr id="5027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/>
            </a:lvl1pPr>
          </a:lstStyle>
          <a:p>
            <a:fld id="{D1D78501-BA50-4E97-BF95-283FCF9B63C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ransition spd="slow"/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l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rozhlas.cz/vltava/literatura/_zprava/1177270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rozhlas.cz/vltava/ostatni/_zprava/15762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prehravac.rozhlas.cz/audio/72300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kultura.idnes.cz/podle-bulgakova-zemrel-moliere-na-jevisti-fg8-/divadlo.aspx?c=A060911_162557_show_tipy_ob" TargetMode="External"/><Relationship Id="rId2" Type="http://schemas.openxmlformats.org/officeDocument/2006/relationships/hyperlink" Target="http://cs.wikipedia.org/wiki/Moli%C3%A8r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hyperlink" Target="http://www.youtube.com/watch?v=gGYgJ36LBq0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jktplzen.cz/cz/repertoar/predstaveni/lakomec/" TargetMode="External"/><Relationship Id="rId2" Type="http://schemas.openxmlformats.org/officeDocument/2006/relationships/hyperlink" Target="http://www.bezruci.cz/hra/lakomec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hyperlink" Target="http://kultura.idnes.cz/podle-bulgakova-zemrel-moliere-na-jevisti-fg8-/divadlo.aspx?c=A060911_162557_show_tipy_ob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oliere2.jpg" TargetMode="External"/><Relationship Id="rId5" Type="http://schemas.openxmlformats.org/officeDocument/2006/relationships/hyperlink" Target="http://commons.wikimedia.org/wiki/File:Moliere_12.jpg" TargetMode="External"/><Relationship Id="rId4" Type="http://schemas.openxmlformats.org/officeDocument/2006/relationships/hyperlink" Target="http://www.csfd.cz/film/13882-kral-tanc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43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hnutý roh 4"/>
          <p:cNvSpPr/>
          <p:nvPr/>
        </p:nvSpPr>
        <p:spPr bwMode="auto">
          <a:xfrm>
            <a:off x="500034" y="1857364"/>
            <a:ext cx="8215370" cy="3357586"/>
          </a:xfrm>
          <a:prstGeom prst="foldedCorner">
            <a:avLst/>
          </a:prstGeo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3810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školy: </a:t>
            </a:r>
            <a:r>
              <a:rPr lang="cs-CZ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050" dirty="0"/>
          </a:p>
          <a:p>
            <a:pPr lvl="0" eaLnBrk="0" hangingPunct="0"/>
            <a:r>
              <a:rPr lang="cs-CZ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050" dirty="0"/>
          </a:p>
          <a:p>
            <a:pPr lvl="0" eaLnBrk="0" hangingPunct="0"/>
            <a:r>
              <a:rPr lang="cs-CZ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VY_12_INOVACE_1B_09_</a:t>
            </a:r>
            <a:r>
              <a:rPr lang="cs-CZ" b="1" i="1" dirty="0" err="1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Moliére</a:t>
            </a:r>
            <a:endParaRPr lang="cs-CZ" sz="1050" dirty="0"/>
          </a:p>
          <a:p>
            <a:pPr lvl="0" eaLnBrk="0" hangingPunct="0"/>
            <a:r>
              <a:rPr lang="cs-CZ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050" dirty="0"/>
          </a:p>
          <a:p>
            <a:pPr lvl="0" eaLnBrk="0" hangingPunct="0"/>
            <a:r>
              <a:rPr lang="cs-CZ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říjen 2013</a:t>
            </a:r>
            <a:endParaRPr lang="cs-CZ" sz="1050" dirty="0"/>
          </a:p>
          <a:p>
            <a:pPr lvl="0" eaLnBrk="0" hangingPunct="0"/>
            <a:r>
              <a:rPr lang="cs-CZ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 A</a:t>
            </a:r>
            <a:endParaRPr lang="cs-CZ" sz="1050" dirty="0"/>
          </a:p>
          <a:p>
            <a:pPr lvl="0" eaLnBrk="0" hangingPunct="0"/>
            <a:r>
              <a:rPr lang="cs-CZ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2800" dirty="0"/>
          </a:p>
        </p:txBody>
      </p:sp>
      <p:pic>
        <p:nvPicPr>
          <p:cNvPr id="8" name="Picture 5" descr="GYMLOVO_logo BRV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214810" y="357166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1747530" y="5500702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52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2109774" cy="700070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Monotype Corsiva" pitchFamily="66" charset="0"/>
              </a:rPr>
              <a:t>Anotace:</a:t>
            </a:r>
            <a:endParaRPr lang="cs-CZ" sz="40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14422"/>
            <a:ext cx="8358246" cy="4857784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/>
          <a:lstStyle/>
          <a:p>
            <a:pPr lvl="0"/>
            <a:endParaRPr lang="cs-CZ" sz="2000" dirty="0" smtClean="0"/>
          </a:p>
          <a:p>
            <a:pPr lvl="0"/>
            <a:r>
              <a:rPr lang="cs-CZ" sz="2000" dirty="0" smtClean="0"/>
              <a:t>Materiál </a:t>
            </a:r>
            <a:r>
              <a:rPr lang="cs-CZ" sz="2000" dirty="0"/>
              <a:t>je určen k práci s texty v </a:t>
            </a:r>
            <a:r>
              <a:rPr lang="cs-CZ" sz="2000" dirty="0" smtClean="0"/>
              <a:t>hodinách i k domácí přípravě, </a:t>
            </a:r>
            <a:r>
              <a:rPr lang="cs-CZ" sz="2000" dirty="0"/>
              <a:t>jež jsou předmětem výuky literatury ve 4. ročníku. Slouží k maturitnímu opakování.</a:t>
            </a:r>
          </a:p>
          <a:p>
            <a:pPr lvl="0"/>
            <a:r>
              <a:rPr lang="cs-CZ" sz="2000" dirty="0" smtClean="0"/>
              <a:t>Prezentace </a:t>
            </a:r>
            <a:r>
              <a:rPr lang="cs-CZ" sz="2000" dirty="0"/>
              <a:t>seznamuje žáky s životem a </a:t>
            </a:r>
            <a:r>
              <a:rPr lang="cs-CZ" sz="2000" dirty="0" smtClean="0"/>
              <a:t>tvorbou dramatika Moliéra.</a:t>
            </a:r>
            <a:endParaRPr lang="cs-CZ" sz="2000" dirty="0"/>
          </a:p>
          <a:p>
            <a:pPr lvl="0"/>
            <a:r>
              <a:rPr lang="cs-CZ" sz="2000" dirty="0"/>
              <a:t>Směřuje k rozvoji čtenářské a informační gramotnosti žáků.</a:t>
            </a:r>
          </a:p>
          <a:p>
            <a:pPr lvl="0"/>
            <a:r>
              <a:rPr lang="cs-CZ" sz="2000" dirty="0"/>
              <a:t>Žáci si jej bedlivě prostudují a následně vypracují odpovědi na přiložené otázky a </a:t>
            </a:r>
            <a:r>
              <a:rPr lang="cs-CZ" sz="2000" dirty="0" smtClean="0"/>
              <a:t>úkoly (doma si předem vyslechnou nahrávky a zhlédnou ukázku).</a:t>
            </a:r>
            <a:endParaRPr lang="cs-CZ" sz="2000" dirty="0"/>
          </a:p>
          <a:p>
            <a:pPr lvl="0"/>
            <a:r>
              <a:rPr lang="cs-CZ" sz="2000" dirty="0"/>
              <a:t>Otázky mají formu otevřených úloh</a:t>
            </a:r>
            <a:r>
              <a:rPr lang="cs-CZ" sz="2000" dirty="0" smtClean="0"/>
              <a:t>.  Jejich animace je nastavena automaticky; přechody  11 snímků při klepnutí myší. </a:t>
            </a:r>
            <a:endParaRPr lang="cs-CZ" sz="2000" dirty="0"/>
          </a:p>
          <a:p>
            <a:pPr lvl="0"/>
            <a:r>
              <a:rPr lang="cs-CZ" sz="2000" dirty="0"/>
              <a:t>Materiál </a:t>
            </a:r>
            <a:r>
              <a:rPr lang="cs-CZ" sz="2000" dirty="0" smtClean="0"/>
              <a:t>slouží k domácí přípravě i následné výuce v hodinách.</a:t>
            </a:r>
            <a:endParaRPr lang="cs-CZ" sz="2000" dirty="0"/>
          </a:p>
          <a:p>
            <a:pPr lvl="0"/>
            <a:r>
              <a:rPr lang="cs-CZ" sz="2000" dirty="0" smtClean="0"/>
              <a:t>K</a:t>
            </a:r>
            <a:r>
              <a:rPr lang="cs-CZ" sz="2000" dirty="0"/>
              <a:t> individuální či skupinové práci </a:t>
            </a:r>
            <a:r>
              <a:rPr lang="cs-CZ" sz="2000" dirty="0" smtClean="0"/>
              <a:t>žáků.</a:t>
            </a:r>
            <a:endParaRPr lang="cs-CZ" sz="2000" dirty="0"/>
          </a:p>
          <a:p>
            <a:pPr>
              <a:buNone/>
            </a:pPr>
            <a:r>
              <a:rPr lang="cs-CZ" sz="2000" dirty="0"/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43438" y="2928934"/>
            <a:ext cx="4286280" cy="857256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52400" dir="5400000" algn="ctr" rotWithShape="0">
              <a:srgbClr val="000000">
                <a:alpha val="43137"/>
              </a:srgbClr>
            </a:outerShdw>
          </a:effectLst>
        </p:spPr>
        <p:txBody>
          <a:bodyPr/>
          <a:lstStyle/>
          <a:p>
            <a:pPr algn="l"/>
            <a:r>
              <a:rPr lang="cs-CZ" sz="4800" b="1" dirty="0" smtClean="0">
                <a:solidFill>
                  <a:schemeClr val="tx1"/>
                </a:solidFill>
                <a:latin typeface="Monotype Corsiva" pitchFamily="66" charset="0"/>
              </a:rPr>
              <a:t>Moliére - Lakomec</a:t>
            </a:r>
            <a:endParaRPr lang="cs-CZ" sz="48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86248" y="4214818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>
                <a:hlinkClick r:id="rId2"/>
              </a:rPr>
              <a:t>http://www.rozhlas.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vltava</a:t>
            </a:r>
            <a:r>
              <a:rPr lang="cs-CZ" sz="2000" dirty="0" smtClean="0">
                <a:hlinkClick r:id="rId2"/>
              </a:rPr>
              <a:t>/literatura/_zprava/1177270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" name="Obrázek 4" descr="MC900441717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857884" y="500042"/>
            <a:ext cx="2214578" cy="2143140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7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17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71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428604"/>
            <a:ext cx="8182004" cy="928694"/>
          </a:xfrm>
        </p:spPr>
        <p:txBody>
          <a:bodyPr/>
          <a:lstStyle/>
          <a:p>
            <a:r>
              <a:rPr lang="cs-CZ" sz="2400" b="1" dirty="0" smtClean="0">
                <a:solidFill>
                  <a:schemeClr val="accent1"/>
                </a:solidFill>
                <a:latin typeface="Monotype Corsiva" pitchFamily="66" charset="0"/>
              </a:rPr>
              <a:t>Přečtěte si text (odkaz) : </a:t>
            </a:r>
            <a:r>
              <a:rPr lang="cs-CZ" sz="2000" b="1" dirty="0" smtClean="0">
                <a:solidFill>
                  <a:schemeClr val="accent1"/>
                </a:solidFill>
                <a:latin typeface="Monotype Corsiva" pitchFamily="66" charset="0"/>
                <a:hlinkClick r:id="rId2"/>
              </a:rPr>
              <a:t>http://www.rozhlas.</a:t>
            </a:r>
            <a:r>
              <a:rPr lang="cs-CZ" sz="2000" b="1" dirty="0" err="1" smtClean="0">
                <a:solidFill>
                  <a:schemeClr val="accent1"/>
                </a:solidFill>
                <a:latin typeface="Monotype Corsiva" pitchFamily="66" charset="0"/>
                <a:hlinkClick r:id="rId2"/>
              </a:rPr>
              <a:t>cz</a:t>
            </a:r>
            <a:r>
              <a:rPr lang="cs-CZ" sz="2000" b="1" dirty="0" smtClean="0">
                <a:solidFill>
                  <a:schemeClr val="accent1"/>
                </a:solidFill>
                <a:latin typeface="Monotype Corsiva" pitchFamily="66" charset="0"/>
                <a:hlinkClick r:id="rId2"/>
              </a:rPr>
              <a:t>/</a:t>
            </a:r>
            <a:r>
              <a:rPr lang="cs-CZ" sz="2000" b="1" dirty="0" err="1" smtClean="0">
                <a:solidFill>
                  <a:schemeClr val="accent1"/>
                </a:solidFill>
                <a:latin typeface="Monotype Corsiva" pitchFamily="66" charset="0"/>
                <a:hlinkClick r:id="rId2"/>
              </a:rPr>
              <a:t>vltava</a:t>
            </a:r>
            <a:r>
              <a:rPr lang="cs-CZ" sz="2000" b="1" dirty="0" smtClean="0">
                <a:solidFill>
                  <a:schemeClr val="accent1"/>
                </a:solidFill>
                <a:latin typeface="Monotype Corsiva" pitchFamily="66" charset="0"/>
                <a:hlinkClick r:id="rId2"/>
              </a:rPr>
              <a:t>/</a:t>
            </a:r>
            <a:r>
              <a:rPr lang="cs-CZ" sz="2000" b="1" dirty="0" err="1" smtClean="0">
                <a:solidFill>
                  <a:schemeClr val="accent1"/>
                </a:solidFill>
                <a:latin typeface="Monotype Corsiva" pitchFamily="66" charset="0"/>
                <a:hlinkClick r:id="rId2"/>
              </a:rPr>
              <a:t>ostatni</a:t>
            </a:r>
            <a:r>
              <a:rPr lang="cs-CZ" sz="2000" b="1" dirty="0" smtClean="0">
                <a:solidFill>
                  <a:schemeClr val="accent1"/>
                </a:solidFill>
                <a:latin typeface="Monotype Corsiva" pitchFamily="66" charset="0"/>
                <a:hlinkClick r:id="rId2"/>
              </a:rPr>
              <a:t>/_zprava/157626</a:t>
            </a:r>
            <a:r>
              <a:rPr lang="cs-CZ" sz="2000" b="1" dirty="0" smtClean="0">
                <a:solidFill>
                  <a:schemeClr val="accent1"/>
                </a:solidFill>
                <a:latin typeface="Monotype Corsiva" pitchFamily="66" charset="0"/>
              </a:rPr>
              <a:t/>
            </a:r>
            <a:br>
              <a:rPr lang="cs-CZ" sz="2000" b="1" dirty="0" smtClean="0">
                <a:solidFill>
                  <a:schemeClr val="accent1"/>
                </a:solidFill>
                <a:latin typeface="Monotype Corsiva" pitchFamily="66" charset="0"/>
              </a:rPr>
            </a:br>
            <a:endParaRPr lang="cs-CZ" sz="2000" b="1" dirty="0">
              <a:solidFill>
                <a:schemeClr val="accent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7686" y="3357562"/>
            <a:ext cx="4572032" cy="3143272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/>
          <a:lstStyle/>
          <a:p>
            <a:pPr marL="457200" indent="-457200">
              <a:buClrTx/>
              <a:buAutoNum type="arabicPeriod"/>
            </a:pPr>
            <a:r>
              <a:rPr lang="cs-CZ" sz="2400" dirty="0" smtClean="0"/>
              <a:t>Jak je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 členěn</a:t>
            </a:r>
            <a:r>
              <a:rPr lang="cs-CZ" sz="2400" dirty="0" smtClean="0"/>
              <a:t>? Shrňte vlastními slovy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</a:t>
            </a:r>
            <a:r>
              <a:rPr lang="cs-CZ" sz="2400" dirty="0" smtClean="0"/>
              <a:t> českého výňatku.</a:t>
            </a:r>
          </a:p>
          <a:p>
            <a:pPr marL="457200" indent="-457200">
              <a:buClrTx/>
              <a:buAutoNum type="arabicPeriod"/>
            </a:pPr>
            <a:r>
              <a:rPr lang="cs-CZ" sz="2400" dirty="0" smtClean="0"/>
              <a:t>Vyhledejte v něm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scénické poznámky</a:t>
            </a:r>
            <a:r>
              <a:rPr lang="cs-CZ" sz="2400" dirty="0" smtClean="0"/>
              <a:t>.</a:t>
            </a:r>
          </a:p>
          <a:p>
            <a:pPr marL="457200" indent="-457200">
              <a:buClrTx/>
              <a:buAutoNum type="arabicPeriod"/>
            </a:pPr>
            <a:r>
              <a:rPr lang="cs-CZ" sz="2400" dirty="0" smtClean="0"/>
              <a:t>Vybraný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žák přečte původní</a:t>
            </a:r>
            <a:r>
              <a:rPr lang="cs-CZ" sz="2400" dirty="0" smtClean="0"/>
              <a:t> text hry nahlas.</a:t>
            </a:r>
          </a:p>
          <a:p>
            <a:pPr marL="457200" indent="-457200">
              <a:buClrTx/>
              <a:buNone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  <p:pic>
        <p:nvPicPr>
          <p:cNvPr id="4" name="Obrázek 3" descr="MC900312144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3702" y="1142984"/>
            <a:ext cx="1732103" cy="199919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0" y="357166"/>
            <a:ext cx="5181608" cy="1571636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  <a:t/>
            </a:r>
            <a:b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</a:br>
            <a: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  <a:t/>
            </a:r>
            <a:b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</a:br>
            <a: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  <a:t/>
            </a:r>
            <a:b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</a:br>
            <a: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  <a:t/>
            </a:r>
            <a:b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</a:br>
            <a: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  <a:t/>
            </a:r>
            <a:b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</a:br>
            <a: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  <a:t> </a:t>
            </a:r>
            <a:b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</a:br>
            <a: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  <a:t/>
            </a:r>
            <a:b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</a:br>
            <a: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  <a:t/>
            </a:r>
            <a:br>
              <a:rPr lang="cs-CZ" sz="4000" dirty="0" smtClean="0">
                <a:solidFill>
                  <a:schemeClr val="tx1"/>
                </a:solidFill>
                <a:latin typeface="Monotype Corsiva" pitchFamily="66" charset="0"/>
              </a:rPr>
            </a:br>
            <a:r>
              <a:rPr lang="cs-CZ" sz="3200" dirty="0" err="1" smtClean="0">
                <a:solidFill>
                  <a:schemeClr val="tx1"/>
                </a:solidFill>
                <a:latin typeface="Monotype Corsiva" pitchFamily="66" charset="0"/>
              </a:rPr>
              <a:t>Moliérova</a:t>
            </a:r>
            <a:r>
              <a:rPr lang="cs-CZ" sz="3200" dirty="0" smtClean="0">
                <a:solidFill>
                  <a:schemeClr val="tx1"/>
                </a:solidFill>
                <a:latin typeface="Monotype Corsiva" pitchFamily="66" charset="0"/>
              </a:rPr>
              <a:t> doba: 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král Ludvík XIV.</a:t>
            </a:r>
            <a:b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1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http://prehravac.rozhlas.cz/audio/723002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7686" y="2643182"/>
            <a:ext cx="4500594" cy="2786082"/>
          </a:xfrm>
          <a:gradFill>
            <a:gsLst>
              <a:gs pos="0">
                <a:schemeClr val="accent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00000" scaled="0"/>
          </a:gradFill>
          <a:ln w="28575" cmpd="sng">
            <a:solidFill>
              <a:schemeClr val="tx1"/>
            </a:solidFill>
          </a:ln>
          <a:effectLst>
            <a:outerShdw blurRad="50800" dist="177800" dir="5400000" algn="ctr" rotWithShape="0">
              <a:srgbClr val="000000">
                <a:alpha val="43137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cs-CZ" sz="2400" dirty="0" smtClean="0"/>
              <a:t>4. Pozorně si poslechněte nahrávku. Jaké </a:t>
            </a:r>
            <a:r>
              <a:rPr lang="cs-CZ" sz="2400" b="1" dirty="0" smtClean="0"/>
              <a:t>poměry </a:t>
            </a:r>
            <a:r>
              <a:rPr lang="cs-CZ" sz="2400" dirty="0" smtClean="0"/>
              <a:t>panovaly v </a:t>
            </a:r>
            <a:r>
              <a:rPr lang="cs-CZ" sz="2400" dirty="0" err="1" smtClean="0"/>
              <a:t>Moliérových</a:t>
            </a:r>
            <a:r>
              <a:rPr lang="cs-CZ" sz="2400" dirty="0" smtClean="0"/>
              <a:t> časech na dvoře krále? </a:t>
            </a:r>
          </a:p>
          <a:p>
            <a:pPr>
              <a:buNone/>
            </a:pPr>
            <a:r>
              <a:rPr lang="cs-CZ" sz="2400" dirty="0" smtClean="0"/>
              <a:t>5. Proč interpretuje </a:t>
            </a:r>
            <a:r>
              <a:rPr lang="cs-CZ" sz="2400" b="1" dirty="0" smtClean="0"/>
              <a:t>postava</a:t>
            </a:r>
            <a:r>
              <a:rPr lang="cs-CZ" sz="2400" dirty="0" smtClean="0"/>
              <a:t> z nahrávky </a:t>
            </a:r>
            <a:r>
              <a:rPr lang="cs-CZ" sz="2400" b="1" dirty="0" err="1" smtClean="0"/>
              <a:t>Moliérův</a:t>
            </a:r>
            <a:r>
              <a:rPr lang="cs-CZ" sz="2400" b="1" dirty="0" smtClean="0"/>
              <a:t> text</a:t>
            </a:r>
            <a:r>
              <a:rPr lang="cs-CZ" sz="2400" dirty="0" smtClean="0"/>
              <a:t>?</a:t>
            </a:r>
          </a:p>
        </p:txBody>
      </p:sp>
      <p:pic>
        <p:nvPicPr>
          <p:cNvPr id="4" name="Obrázek 3" descr="MC900282480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826" y="5786454"/>
            <a:ext cx="1484628" cy="936916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1357322" cy="357190"/>
          </a:xfrm>
          <a:gradFill flip="none" rotWithShape="1">
            <a:gsLst>
              <a:gs pos="17000">
                <a:schemeClr val="accent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Pracovní list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71480"/>
            <a:ext cx="8429684" cy="6143668"/>
          </a:xfrm>
          <a:gradFill>
            <a:gsLst>
              <a:gs pos="29000">
                <a:schemeClr val="accent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</a:gradFill>
        </p:spPr>
        <p:txBody>
          <a:bodyPr/>
          <a:lstStyle/>
          <a:p>
            <a:pPr>
              <a:buNone/>
            </a:pPr>
            <a:r>
              <a:rPr lang="cs-CZ" sz="1200" b="1" dirty="0" smtClean="0">
                <a:latin typeface="Monotype Corsiva" pitchFamily="66" charset="0"/>
              </a:rPr>
              <a:t> </a:t>
            </a:r>
            <a:r>
              <a:rPr lang="cs-CZ" sz="1400" b="1" dirty="0" smtClean="0">
                <a:latin typeface="Monotype Corsiva" pitchFamily="66" charset="0"/>
              </a:rPr>
              <a:t>       </a:t>
            </a: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 (…)  Tak tohle, dcero, je mé rozhodnutí, pokud jde o mne. Co se tvého bratra týče, určil jsem mu jednu vdovu, na kterou mě upozornili dnes ráno. A tebe provdám za pana </a:t>
            </a:r>
            <a:r>
              <a:rPr lang="cs-CZ" sz="1400" b="1" dirty="0" err="1" smtClean="0">
                <a:latin typeface="Monotype Corsiva" pitchFamily="66" charset="0"/>
              </a:rPr>
              <a:t>Anselma</a:t>
            </a:r>
            <a:r>
              <a:rPr lang="cs-CZ" sz="1400" b="1" dirty="0" smtClean="0">
                <a:latin typeface="Monotype Corsiva" pitchFamily="66" charset="0"/>
              </a:rPr>
              <a:t>.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Za pana </a:t>
            </a:r>
            <a:r>
              <a:rPr lang="cs-CZ" sz="1400" b="1" dirty="0" err="1" smtClean="0">
                <a:latin typeface="Monotype Corsiva" pitchFamily="66" charset="0"/>
              </a:rPr>
              <a:t>Anselma</a:t>
            </a:r>
            <a:r>
              <a:rPr lang="cs-CZ" sz="1400" b="1" dirty="0" smtClean="0">
                <a:latin typeface="Monotype Corsiva" pitchFamily="66" charset="0"/>
              </a:rPr>
              <a:t>?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Za pana </a:t>
            </a:r>
            <a:r>
              <a:rPr lang="cs-CZ" sz="1400" b="1" dirty="0" err="1" smtClean="0">
                <a:latin typeface="Monotype Corsiva" pitchFamily="66" charset="0"/>
              </a:rPr>
              <a:t>Anselma</a:t>
            </a:r>
            <a:r>
              <a:rPr lang="cs-CZ" sz="1400" b="1" dirty="0" smtClean="0">
                <a:latin typeface="Monotype Corsiva" pitchFamily="66" charset="0"/>
              </a:rPr>
              <a:t>. Je to usedlý, rozumný, ba moudrý pán v nejlepších letech. Víc mu není než nějakých padesát a peněz prý má jako želez.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 (s pukrlátkem): S dovolením tatínku, já se nechci vdávat.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 (s pukrlátkem, po ní): S dovolením dcerunko, a já, </a:t>
            </a:r>
            <a:r>
              <a:rPr lang="cs-CZ" sz="1400" b="1" dirty="0" err="1" smtClean="0">
                <a:latin typeface="Monotype Corsiva" pitchFamily="66" charset="0"/>
              </a:rPr>
              <a:t>já</a:t>
            </a:r>
            <a:r>
              <a:rPr lang="cs-CZ" sz="1400" b="1" dirty="0" smtClean="0">
                <a:latin typeface="Monotype Corsiva" pitchFamily="66" charset="0"/>
              </a:rPr>
              <a:t> chci, aby ses vdala.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Nezlobte se na mne, tatínku!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 (po ní): Nezlobte se na mne, dcerunko!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Velmi si vážím pana </a:t>
            </a:r>
            <a:r>
              <a:rPr lang="cs-CZ" sz="1400" b="1" dirty="0" err="1" smtClean="0">
                <a:latin typeface="Monotype Corsiva" pitchFamily="66" charset="0"/>
              </a:rPr>
              <a:t>Anselma</a:t>
            </a:r>
            <a:r>
              <a:rPr lang="cs-CZ" sz="1400" b="1" dirty="0" smtClean="0">
                <a:latin typeface="Monotype Corsiva" pitchFamily="66" charset="0"/>
              </a:rPr>
              <a:t>, tatínku. Ale, s dovolením nevezmu si ho!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 (po ní): Velmi si tě vážím, dcerunko, ale, s dovolením, vezmeš si ho - dnes večer!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Dnes večer?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Dnes večer!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Tatínku, to neudělám!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Dcerunko, to uděláš!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Neudělám!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Uděláš!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A já vám povídám, že ne!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A já ti povídám, že jo!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K tomu mě nedonutíte!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K tomu tě donutím!   (…)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Nic se nezabiješ a vezmeš si ho! Ale podívejme se na to, jak rozvazuje! Slyšel to kdy svět, aby dcera takhle mluvila s otcem?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A viděl to kdy svět, aby otec takhle vdával dceru?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Je to bezvadná partie. A sázím se, že kdekdo mi ji schválí.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A já se sázím, že nikdo, </a:t>
            </a:r>
            <a:r>
              <a:rPr lang="cs-CZ" sz="1400" b="1" dirty="0" err="1" smtClean="0">
                <a:latin typeface="Monotype Corsiva" pitchFamily="66" charset="0"/>
              </a:rPr>
              <a:t>nikdo</a:t>
            </a:r>
            <a:r>
              <a:rPr lang="cs-CZ" sz="1400" b="1" dirty="0" smtClean="0">
                <a:latin typeface="Monotype Corsiva" pitchFamily="66" charset="0"/>
              </a:rPr>
              <a:t>, kdo má všech pět pohromadě.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err="1" smtClean="0">
                <a:latin typeface="Monotype Corsiva" pitchFamily="66" charset="0"/>
              </a:rPr>
              <a:t>Harpagon</a:t>
            </a:r>
            <a:r>
              <a:rPr lang="cs-CZ" sz="1400" b="1" dirty="0" smtClean="0">
                <a:latin typeface="Monotype Corsiva" pitchFamily="66" charset="0"/>
              </a:rPr>
              <a:t>: Tady jde Valér. Chceš? Necháme to na něm, ať nás rozsoudí!</a:t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Eliška: Dobrá.                                                                                                          </a:t>
            </a:r>
            <a:r>
              <a:rPr lang="cs-CZ" sz="1400" dirty="0" smtClean="0">
                <a:latin typeface="Monotype Corsiva" pitchFamily="66" charset="0"/>
              </a:rPr>
              <a:t>(upraveno podle knihy Moliéra Lakomec)</a:t>
            </a:r>
            <a:r>
              <a:rPr lang="cs-CZ" sz="1400" b="1" dirty="0" smtClean="0">
                <a:latin typeface="Monotype Corsiva" pitchFamily="66" charset="0"/>
              </a:rPr>
              <a:t/>
            </a:r>
            <a:br>
              <a:rPr lang="cs-CZ" sz="1400" b="1" dirty="0" smtClean="0">
                <a:latin typeface="Monotype Corsiva" pitchFamily="66" charset="0"/>
              </a:rPr>
            </a:br>
            <a:r>
              <a:rPr lang="cs-CZ" sz="1400" b="1" dirty="0" smtClean="0">
                <a:latin typeface="Monotype Corsiva" pitchFamily="66" charset="0"/>
              </a:rPr>
              <a:t>                                       .</a:t>
            </a:r>
            <a:br>
              <a:rPr lang="cs-CZ" sz="1400" b="1" dirty="0" smtClean="0">
                <a:latin typeface="Monotype Corsiva" pitchFamily="66" charset="0"/>
              </a:rPr>
            </a:br>
            <a:endParaRPr lang="cs-CZ" sz="1200" b="1" dirty="0" smtClean="0">
              <a:latin typeface="Monotype Corsiva" pitchFamily="66" charset="0"/>
            </a:endParaRPr>
          </a:p>
          <a:p>
            <a:pPr>
              <a:buNone/>
            </a:pPr>
            <a:endParaRPr lang="cs-CZ" sz="1200" b="1" dirty="0">
              <a:latin typeface="Monotype Corsiva" pitchFamily="66" charset="0"/>
            </a:endParaRPr>
          </a:p>
        </p:txBody>
      </p:sp>
      <p:pic>
        <p:nvPicPr>
          <p:cNvPr id="4" name="Obrázek 3" descr="Moliere_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0826" y="2143116"/>
            <a:ext cx="2047685" cy="27146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MC900439825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3857620" y="3286124"/>
            <a:ext cx="1585914" cy="1585914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64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643998" cy="5429288"/>
          </a:xfrm>
          <a:ln w="28575">
            <a:solidFill>
              <a:schemeClr val="tx1"/>
            </a:solidFill>
          </a:ln>
          <a:effectLst>
            <a:outerShdw blurRad="50800" dir="5400000" algn="ctr" rotWithShape="0">
              <a:srgbClr val="000000">
                <a:alpha val="43137"/>
              </a:srgbClr>
            </a:outerShdw>
          </a:effectLst>
        </p:spPr>
        <p:txBody>
          <a:bodyPr/>
          <a:lstStyle/>
          <a:p>
            <a:pPr>
              <a:buNone/>
            </a:pPr>
            <a:endParaRPr lang="cs-CZ" sz="2000" b="1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sz="2000" b="1" dirty="0" smtClean="0"/>
              <a:t>6.</a:t>
            </a:r>
            <a:r>
              <a:rPr lang="cs-CZ" sz="2000" b="1" dirty="0" smtClean="0">
                <a:solidFill>
                  <a:schemeClr val="accent1"/>
                </a:solidFill>
              </a:rPr>
              <a:t> Určete </a:t>
            </a:r>
            <a:r>
              <a:rPr lang="cs-CZ" sz="2000" b="1" dirty="0" smtClean="0"/>
              <a:t>literární druh a žánr </a:t>
            </a:r>
            <a:r>
              <a:rPr lang="cs-CZ" sz="2000" b="1" dirty="0" smtClean="0">
                <a:solidFill>
                  <a:schemeClr val="accent1"/>
                </a:solidFill>
              </a:rPr>
              <a:t>ukázky, svá tvrzení doložte.</a:t>
            </a:r>
          </a:p>
          <a:p>
            <a:pPr>
              <a:buNone/>
            </a:pPr>
            <a:r>
              <a:rPr lang="cs-CZ" sz="2000" b="1" dirty="0" smtClean="0"/>
              <a:t>7.</a:t>
            </a:r>
            <a:r>
              <a:rPr lang="cs-CZ" sz="2000" b="1" dirty="0" smtClean="0">
                <a:solidFill>
                  <a:schemeClr val="accent1"/>
                </a:solidFill>
              </a:rPr>
              <a:t> Vymezte </a:t>
            </a:r>
            <a:r>
              <a:rPr lang="cs-CZ" sz="2000" b="1" dirty="0" smtClean="0"/>
              <a:t>základní téma díla</a:t>
            </a:r>
            <a:r>
              <a:rPr lang="cs-CZ" sz="2000" b="1" dirty="0" smtClean="0">
                <a:solidFill>
                  <a:schemeClr val="accent1"/>
                </a:solidFill>
              </a:rPr>
              <a:t>.</a:t>
            </a:r>
          </a:p>
          <a:p>
            <a:pPr>
              <a:buNone/>
            </a:pPr>
            <a:r>
              <a:rPr lang="cs-CZ" sz="2000" b="1" dirty="0" smtClean="0"/>
              <a:t>8.</a:t>
            </a:r>
            <a:r>
              <a:rPr lang="cs-CZ" sz="2000" b="1" dirty="0" smtClean="0">
                <a:solidFill>
                  <a:schemeClr val="accent1"/>
                </a:solidFill>
              </a:rPr>
              <a:t> Kolik </a:t>
            </a:r>
            <a:r>
              <a:rPr lang="cs-CZ" sz="2000" b="1" dirty="0" smtClean="0"/>
              <a:t>postav </a:t>
            </a:r>
            <a:r>
              <a:rPr lang="cs-CZ" sz="2000" b="1" dirty="0" smtClean="0">
                <a:solidFill>
                  <a:schemeClr val="accent1"/>
                </a:solidFill>
              </a:rPr>
              <a:t>a jakým </a:t>
            </a:r>
            <a:r>
              <a:rPr lang="cs-CZ" sz="2000" b="1" dirty="0" smtClean="0"/>
              <a:t>jazykem promlouvá </a:t>
            </a:r>
            <a:r>
              <a:rPr lang="cs-CZ" sz="2000" b="1" dirty="0" smtClean="0">
                <a:solidFill>
                  <a:schemeClr val="accent1"/>
                </a:solidFill>
              </a:rPr>
              <a:t>ve výňatku?</a:t>
            </a:r>
          </a:p>
          <a:p>
            <a:pPr>
              <a:buNone/>
            </a:pPr>
            <a:r>
              <a:rPr lang="cs-CZ" sz="2000" b="1" dirty="0" smtClean="0"/>
              <a:t>9.</a:t>
            </a:r>
            <a:r>
              <a:rPr lang="cs-CZ" sz="2000" b="1" dirty="0" smtClean="0">
                <a:solidFill>
                  <a:schemeClr val="accent1"/>
                </a:solidFill>
              </a:rPr>
              <a:t> Zasaďte úryvek </a:t>
            </a:r>
            <a:r>
              <a:rPr lang="cs-CZ" sz="2000" b="1" dirty="0" smtClean="0"/>
              <a:t>do kontextu celého díla</a:t>
            </a:r>
            <a:r>
              <a:rPr lang="cs-CZ" sz="2000" b="1" dirty="0" smtClean="0">
                <a:solidFill>
                  <a:schemeClr val="accent1"/>
                </a:solidFill>
              </a:rPr>
              <a:t>.</a:t>
            </a:r>
          </a:p>
          <a:p>
            <a:pPr>
              <a:buNone/>
            </a:pPr>
            <a:r>
              <a:rPr lang="cs-CZ" sz="2000" b="1" dirty="0" smtClean="0"/>
              <a:t>10.</a:t>
            </a:r>
            <a:r>
              <a:rPr lang="cs-CZ" sz="2000" b="1" dirty="0" smtClean="0">
                <a:solidFill>
                  <a:schemeClr val="accent1"/>
                </a:solidFill>
              </a:rPr>
              <a:t> Posuďte </a:t>
            </a:r>
            <a:r>
              <a:rPr lang="cs-CZ" sz="2000" b="1" dirty="0" smtClean="0"/>
              <a:t>jazykovou stránku textu</a:t>
            </a:r>
            <a:r>
              <a:rPr lang="cs-CZ" sz="2000" b="1" dirty="0" smtClean="0">
                <a:solidFill>
                  <a:schemeClr val="accent1"/>
                </a:solidFill>
              </a:rPr>
              <a:t>, uvádějte příklady.</a:t>
            </a:r>
          </a:p>
          <a:p>
            <a:pPr>
              <a:buNone/>
            </a:pPr>
            <a:r>
              <a:rPr lang="cs-CZ" sz="2000" b="1" dirty="0" smtClean="0"/>
              <a:t>11.</a:t>
            </a:r>
            <a:r>
              <a:rPr lang="cs-CZ" sz="2000" b="1" dirty="0" smtClean="0">
                <a:solidFill>
                  <a:schemeClr val="accent1"/>
                </a:solidFill>
              </a:rPr>
              <a:t> Jaké </a:t>
            </a:r>
            <a:r>
              <a:rPr lang="cs-CZ" sz="2000" b="1" dirty="0" smtClean="0"/>
              <a:t>vlastnosti </a:t>
            </a:r>
            <a:r>
              <a:rPr lang="cs-CZ" sz="2000" b="1" dirty="0" smtClean="0">
                <a:solidFill>
                  <a:schemeClr val="accent1"/>
                </a:solidFill>
              </a:rPr>
              <a:t>se projevují u postav?</a:t>
            </a:r>
          </a:p>
          <a:p>
            <a:pPr>
              <a:buNone/>
            </a:pPr>
            <a:r>
              <a:rPr lang="cs-CZ" sz="2000" b="1" dirty="0" smtClean="0"/>
              <a:t>12.</a:t>
            </a:r>
            <a:r>
              <a:rPr lang="cs-CZ" sz="2000" b="1" dirty="0" smtClean="0">
                <a:solidFill>
                  <a:schemeClr val="accent1"/>
                </a:solidFill>
              </a:rPr>
              <a:t> Zasaďte </a:t>
            </a:r>
            <a:r>
              <a:rPr lang="cs-CZ" sz="2000" b="1" dirty="0" smtClean="0"/>
              <a:t>text do dobového kontextu</a:t>
            </a:r>
            <a:r>
              <a:rPr lang="cs-CZ" sz="2000" b="1" dirty="0" smtClean="0">
                <a:solidFill>
                  <a:schemeClr val="accent1"/>
                </a:solidFill>
              </a:rPr>
              <a:t>.</a:t>
            </a:r>
          </a:p>
          <a:p>
            <a:pPr>
              <a:buNone/>
            </a:pPr>
            <a:r>
              <a:rPr lang="cs-CZ" sz="2000" b="1" dirty="0" smtClean="0"/>
              <a:t>13. </a:t>
            </a:r>
            <a:r>
              <a:rPr lang="cs-CZ" sz="2000" b="1" dirty="0" smtClean="0">
                <a:solidFill>
                  <a:schemeClr val="accent1"/>
                </a:solidFill>
              </a:rPr>
              <a:t>Kde hledal autor pro své dílo </a:t>
            </a:r>
            <a:r>
              <a:rPr lang="cs-CZ" sz="2000" b="1" dirty="0" smtClean="0"/>
              <a:t>inspiraci</a:t>
            </a:r>
            <a:r>
              <a:rPr lang="cs-CZ" sz="2000" b="1" dirty="0" smtClean="0">
                <a:solidFill>
                  <a:schemeClr val="accent1"/>
                </a:solidFill>
              </a:rPr>
              <a:t>?</a:t>
            </a:r>
          </a:p>
          <a:p>
            <a:pPr>
              <a:buNone/>
            </a:pPr>
            <a:r>
              <a:rPr lang="cs-CZ" sz="2000" b="1" dirty="0" smtClean="0"/>
              <a:t>14.</a:t>
            </a:r>
            <a:r>
              <a:rPr lang="cs-CZ" sz="2000" b="1" dirty="0" smtClean="0">
                <a:solidFill>
                  <a:schemeClr val="accent1"/>
                </a:solidFill>
              </a:rPr>
              <a:t> Posuďte </a:t>
            </a:r>
            <a:r>
              <a:rPr lang="cs-CZ" sz="2000" b="1" dirty="0" smtClean="0"/>
              <a:t>kompozici celého textu</a:t>
            </a:r>
            <a:r>
              <a:rPr lang="cs-CZ" sz="2000" b="1" dirty="0" smtClean="0">
                <a:solidFill>
                  <a:schemeClr val="accent1"/>
                </a:solidFill>
              </a:rPr>
              <a:t>.</a:t>
            </a:r>
          </a:p>
          <a:p>
            <a:pPr>
              <a:buNone/>
            </a:pPr>
            <a:r>
              <a:rPr lang="cs-CZ" sz="2000" b="1" dirty="0" smtClean="0"/>
              <a:t>15.</a:t>
            </a:r>
            <a:r>
              <a:rPr lang="cs-CZ" sz="2000" b="1" dirty="0" smtClean="0">
                <a:solidFill>
                  <a:schemeClr val="accent1"/>
                </a:solidFill>
              </a:rPr>
              <a:t> Byla hra ve své době tak </a:t>
            </a:r>
            <a:r>
              <a:rPr lang="cs-CZ" sz="2000" b="1" dirty="0" smtClean="0"/>
              <a:t>úspěšná jako je dnes</a:t>
            </a:r>
            <a:r>
              <a:rPr lang="cs-CZ" sz="2000" b="1" dirty="0" smtClean="0">
                <a:solidFill>
                  <a:schemeClr val="accent1"/>
                </a:solidFill>
              </a:rPr>
              <a:t>?</a:t>
            </a:r>
          </a:p>
          <a:p>
            <a:pPr>
              <a:buNone/>
            </a:pPr>
            <a:r>
              <a:rPr lang="cs-CZ" sz="2000" b="1" dirty="0" smtClean="0"/>
              <a:t>16.</a:t>
            </a:r>
            <a:r>
              <a:rPr lang="cs-CZ" sz="2000" b="1" dirty="0" smtClean="0">
                <a:solidFill>
                  <a:schemeClr val="accent1"/>
                </a:solidFill>
              </a:rPr>
              <a:t> Na internetu </a:t>
            </a:r>
            <a:r>
              <a:rPr lang="cs-CZ" sz="2000" b="1" dirty="0" smtClean="0"/>
              <a:t>vyhledejte aktuální divadelní adaptaci textu  </a:t>
            </a:r>
            <a:r>
              <a:rPr lang="cs-CZ" sz="2000" b="1" dirty="0" smtClean="0">
                <a:solidFill>
                  <a:schemeClr val="accent1"/>
                </a:solidFill>
              </a:rPr>
              <a:t>v ČR (napište divadelní scénu, citujte odkaz).</a:t>
            </a:r>
          </a:p>
          <a:p>
            <a:pPr>
              <a:buNone/>
            </a:pPr>
            <a:endParaRPr lang="cs-CZ" sz="2000" b="1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" name="Šipka dolů 3"/>
          <p:cNvSpPr/>
          <p:nvPr/>
        </p:nvSpPr>
        <p:spPr bwMode="auto">
          <a:xfrm>
            <a:off x="285720" y="142852"/>
            <a:ext cx="428628" cy="785818"/>
          </a:xfrm>
          <a:prstGeom prst="downArrow">
            <a:avLst/>
          </a:prstGeom>
          <a:solidFill>
            <a:schemeClr val="accent1"/>
          </a:solidFill>
          <a:ln w="12700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214290"/>
            <a:ext cx="5214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Otázky a úkoly k pracovnímu listu:</a:t>
            </a:r>
            <a:endParaRPr lang="cs-CZ" sz="28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6" name="Obrázek 5" descr="MC900230741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1866" y="3286124"/>
            <a:ext cx="1780513" cy="1428760"/>
          </a:xfrm>
          <a:prstGeom prst="rect">
            <a:avLst/>
          </a:prstGeom>
        </p:spPr>
      </p:pic>
    </p:spTree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3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3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501122" cy="714380"/>
          </a:xfrm>
          <a:gradFill>
            <a:gsLst>
              <a:gs pos="0">
                <a:schemeClr val="accent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2225">
            <a:solidFill>
              <a:schemeClr val="tx1"/>
            </a:solidFill>
          </a:ln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17. </a:t>
            </a:r>
            <a:r>
              <a:rPr lang="cs-CZ" sz="36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Moliérova</a:t>
            </a:r>
            <a:r>
              <a:rPr lang="cs-CZ" sz="3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smrt: </a:t>
            </a:r>
            <a:r>
              <a:rPr lang="cs-CZ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práce s film. ukázkou a odkazy</a:t>
            </a:r>
            <a:endParaRPr lang="cs-CZ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643998" cy="4981588"/>
          </a:xfrm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Moliére ve skutečnosti zemřel? Který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ruský autor 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jak  ve svém díle později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změnil jeho umírání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http://cs.wikipedia.org/wiki/Moli%C3%A8re</a:t>
            </a:r>
            <a:endParaRPr lang="cs-CZ" sz="24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http://kultura.</a:t>
            </a:r>
            <a:r>
              <a:rPr lang="cs-CZ" sz="24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idnes.cz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/podle-</a:t>
            </a:r>
            <a:r>
              <a:rPr lang="cs-CZ" sz="24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bulgakova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-</a:t>
            </a:r>
            <a:r>
              <a:rPr lang="cs-CZ" sz="24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zemrel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-</a:t>
            </a:r>
            <a:r>
              <a:rPr lang="cs-CZ" sz="24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moliere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-na-</a:t>
            </a:r>
            <a:r>
              <a:rPr lang="cs-CZ" sz="24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jevisti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-fg8-/divadlo.</a:t>
            </a:r>
            <a:r>
              <a:rPr lang="cs-CZ" sz="2400" b="1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aspx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?c=A060911_162557_show_tipy_ob</a:t>
            </a:r>
            <a:endParaRPr lang="cs-CZ" sz="24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filmu Král tančí vystupuje postava dramatika jako jedna z klíčových. Jak na vás film. zpracování zapůsobilo?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http://www.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youtube.com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/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watch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?v=gGYgJ36LBq0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chemeClr val="accent1"/>
                </a:solidFill>
              </a:rPr>
              <a:t> </a:t>
            </a:r>
          </a:p>
          <a:p>
            <a:pPr>
              <a:buNone/>
            </a:pPr>
            <a:endParaRPr lang="cs-CZ" sz="2400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accent1"/>
              </a:solidFill>
            </a:endParaRPr>
          </a:p>
          <a:p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5" name="Obrázek 4" descr="MC900408062.WM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3768" y="4071942"/>
            <a:ext cx="1571636" cy="79003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1785950" cy="714380"/>
          </a:xfrm>
          <a:gradFill>
            <a:gsLst>
              <a:gs pos="0">
                <a:schemeClr val="accent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5400" cmpd="dbl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Monotype Corsiva" pitchFamily="66" charset="0"/>
              </a:rPr>
              <a:t>Řešení</a:t>
            </a:r>
            <a:endParaRPr lang="cs-CZ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501122" cy="5643602"/>
          </a:xfrm>
          <a:gradFill flip="none" rotWithShape="1">
            <a:gsLst>
              <a:gs pos="0">
                <a:schemeClr val="accent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pPr>
              <a:buNone/>
            </a:pPr>
            <a:r>
              <a:rPr lang="cs-CZ" sz="1800" dirty="0" smtClean="0"/>
              <a:t>1. Český překlad E.A. </a:t>
            </a:r>
            <a:r>
              <a:rPr lang="cs-CZ" sz="1800" dirty="0" err="1" smtClean="0"/>
              <a:t>Saudka</a:t>
            </a:r>
            <a:r>
              <a:rPr lang="cs-CZ" sz="1800" dirty="0" smtClean="0"/>
              <a:t> je tvořen monologickou promluvou </a:t>
            </a:r>
            <a:r>
              <a:rPr lang="cs-CZ" sz="1800" dirty="0" err="1" smtClean="0"/>
              <a:t>Harpagona</a:t>
            </a:r>
            <a:r>
              <a:rPr lang="cs-CZ" sz="1800" dirty="0" smtClean="0"/>
              <a:t>, dva odstavce jsou psané prózou, se scén. poznámkami. Český text je doplněn původním fr. textem se stejným členěním. Individuální řešení.</a:t>
            </a:r>
          </a:p>
          <a:p>
            <a:pPr>
              <a:buNone/>
            </a:pPr>
            <a:r>
              <a:rPr lang="cs-CZ" sz="1800" dirty="0" smtClean="0"/>
              <a:t>2. Např. vběhne prostovlasý aj.</a:t>
            </a:r>
          </a:p>
          <a:p>
            <a:pPr>
              <a:buNone/>
            </a:pPr>
            <a:r>
              <a:rPr lang="cs-CZ" sz="1800" dirty="0" smtClean="0"/>
              <a:t>3. Intriky a závist, milenka krále usiluje o znovuzískání jeho přízně pomocí nekalých praktik (nová milenka, travičství aj.).</a:t>
            </a:r>
          </a:p>
          <a:p>
            <a:pPr>
              <a:buNone/>
            </a:pPr>
            <a:r>
              <a:rPr lang="cs-CZ" sz="1800" dirty="0" smtClean="0"/>
              <a:t>4. Pouze žáci, kteří ovládají fr. jazyk, přečtou daný text (odkaz).</a:t>
            </a:r>
          </a:p>
          <a:p>
            <a:pPr>
              <a:buNone/>
            </a:pPr>
            <a:r>
              <a:rPr lang="cs-CZ" sz="1800" dirty="0" smtClean="0"/>
              <a:t>5. Moliére působil na dvoře krále; doklad obliby jeho děl; snaha krále zapůsobit na dámu.</a:t>
            </a:r>
          </a:p>
          <a:p>
            <a:pPr>
              <a:buNone/>
            </a:pPr>
            <a:r>
              <a:rPr lang="cs-CZ" sz="1800" b="1" dirty="0" smtClean="0"/>
              <a:t>Pracovní list</a:t>
            </a:r>
          </a:p>
          <a:p>
            <a:pPr>
              <a:buNone/>
            </a:pPr>
            <a:r>
              <a:rPr lang="cs-CZ" sz="1800" dirty="0" smtClean="0"/>
              <a:t> 6. </a:t>
            </a:r>
            <a:r>
              <a:rPr lang="cs-CZ" sz="1800" dirty="0" smtClean="0">
                <a:solidFill>
                  <a:srgbClr val="FF0000"/>
                </a:solidFill>
              </a:rPr>
              <a:t>Drama</a:t>
            </a:r>
            <a:r>
              <a:rPr lang="cs-CZ" sz="1800" dirty="0" smtClean="0"/>
              <a:t>; divadelní hra o pěti dějstvích; </a:t>
            </a:r>
            <a:r>
              <a:rPr lang="cs-CZ" sz="1800" dirty="0" smtClean="0">
                <a:solidFill>
                  <a:srgbClr val="FF0000"/>
                </a:solidFill>
              </a:rPr>
              <a:t>komedie</a:t>
            </a:r>
            <a:r>
              <a:rPr lang="cs-CZ" sz="1800" dirty="0" smtClean="0"/>
              <a:t> s klasicistními prvky (jednota místa, času a děje).</a:t>
            </a:r>
          </a:p>
          <a:p>
            <a:pPr>
              <a:buNone/>
            </a:pPr>
            <a:r>
              <a:rPr lang="cs-CZ" sz="1800" dirty="0" smtClean="0"/>
              <a:t> 7. </a:t>
            </a:r>
            <a:r>
              <a:rPr lang="cs-CZ" sz="1800" dirty="0" smtClean="0">
                <a:solidFill>
                  <a:srgbClr val="FF0000"/>
                </a:solidFill>
              </a:rPr>
              <a:t>Kritika lidských vlastností, výsměch lidské lakotě a hamižnosti</a:t>
            </a:r>
            <a:r>
              <a:rPr lang="cs-CZ" sz="1800" dirty="0" smtClean="0"/>
              <a:t>.</a:t>
            </a:r>
          </a:p>
          <a:p>
            <a:pPr>
              <a:buNone/>
            </a:pPr>
            <a:r>
              <a:rPr lang="cs-CZ" sz="1800" dirty="0" smtClean="0"/>
              <a:t> 8. Dvě postavy - </a:t>
            </a:r>
            <a:r>
              <a:rPr lang="cs-CZ" sz="1800" dirty="0" err="1" smtClean="0"/>
              <a:t>Harpagon</a:t>
            </a:r>
            <a:r>
              <a:rPr lang="cs-CZ" sz="1800" dirty="0" smtClean="0"/>
              <a:t> a jeho dcera Eliška, mluví spisovně i hovorovým jazykem (např.</a:t>
            </a:r>
            <a:r>
              <a:rPr lang="cs-CZ" sz="1800" b="1" dirty="0" smtClean="0">
                <a:latin typeface="Monotype Corsiva" pitchFamily="66" charset="0"/>
              </a:rPr>
              <a:t> </a:t>
            </a:r>
            <a:r>
              <a:rPr lang="cs-CZ" sz="1800" dirty="0" err="1" smtClean="0">
                <a:latin typeface="+mj-lt"/>
              </a:rPr>
              <a:t>Harpagon</a:t>
            </a:r>
            <a:r>
              <a:rPr lang="cs-CZ" sz="1800" dirty="0" smtClean="0">
                <a:latin typeface="+mj-lt"/>
              </a:rPr>
              <a:t>: A já ti povídám, že 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jo!</a:t>
            </a:r>
            <a:r>
              <a:rPr lang="cs-CZ" sz="1800" dirty="0" smtClean="0">
                <a:latin typeface="+mj-lt"/>
              </a:rPr>
              <a:t>). </a:t>
            </a:r>
          </a:p>
          <a:p>
            <a:pPr>
              <a:buNone/>
            </a:pPr>
            <a:r>
              <a:rPr lang="cs-CZ" sz="1800" dirty="0" smtClean="0"/>
              <a:t> 9. Individuální řešení.</a:t>
            </a:r>
          </a:p>
          <a:p>
            <a:pPr>
              <a:buNone/>
            </a:pPr>
            <a:r>
              <a:rPr lang="cs-CZ" sz="1800" dirty="0" smtClean="0"/>
              <a:t>10. </a:t>
            </a:r>
            <a:r>
              <a:rPr lang="cs-CZ" sz="1800" dirty="0" err="1" smtClean="0"/>
              <a:t>Er</a:t>
            </a:r>
            <a:r>
              <a:rPr lang="cs-CZ" sz="1800" dirty="0" smtClean="0"/>
              <a:t>- forma, psané prózou. Satirický tón, ironie (např. </a:t>
            </a:r>
            <a:r>
              <a:rPr lang="cs-CZ" sz="1800" b="1" dirty="0" smtClean="0">
                <a:solidFill>
                  <a:srgbClr val="FF0000"/>
                </a:solidFill>
                <a:latin typeface="Monotype Corsiva" pitchFamily="66" charset="0"/>
              </a:rPr>
              <a:t>Je to usedlý, rozumný, ba moudrý pán v nejlepších letech. Víc mu není než nějakých padesát a peněz prý má jako želez. ).</a:t>
            </a:r>
            <a:br>
              <a:rPr lang="cs-CZ" sz="1800" b="1" dirty="0" smtClean="0">
                <a:solidFill>
                  <a:srgbClr val="FF0000"/>
                </a:solidFill>
                <a:latin typeface="Monotype Corsiva" pitchFamily="66" charset="0"/>
              </a:rPr>
            </a:br>
            <a:endParaRPr lang="cs-CZ" sz="1800" dirty="0">
              <a:solidFill>
                <a:srgbClr val="FF0000"/>
              </a:solidFill>
            </a:endParaRPr>
          </a:p>
        </p:txBody>
      </p:sp>
      <p:pic>
        <p:nvPicPr>
          <p:cNvPr id="4" name="Obrázek 3" descr="MC900282480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68" y="3571876"/>
            <a:ext cx="1000132" cy="63116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14313" y="142852"/>
            <a:ext cx="8643937" cy="6572296"/>
          </a:xfrm>
          <a:gradFill flip="none" rotWithShape="1">
            <a:gsLst>
              <a:gs pos="0">
                <a:schemeClr val="accent1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10. Citově zabarvená slova (např. </a:t>
            </a:r>
            <a:r>
              <a:rPr lang="cs-CZ" sz="1800" dirty="0" smtClean="0">
                <a:solidFill>
                  <a:srgbClr val="FF0000"/>
                </a:solidFill>
              </a:rPr>
              <a:t>tatínku, dcerunko</a:t>
            </a:r>
            <a:r>
              <a:rPr lang="cs-CZ" sz="1800" dirty="0" smtClean="0"/>
              <a:t>); přirovnání </a:t>
            </a:r>
            <a:r>
              <a:rPr lang="cs-CZ" sz="1800" dirty="0" smtClean="0">
                <a:solidFill>
                  <a:srgbClr val="FF0000"/>
                </a:solidFill>
              </a:rPr>
              <a:t>peněz prý má jako želez. </a:t>
            </a:r>
            <a:r>
              <a:rPr lang="cs-CZ" sz="1800" dirty="0" smtClean="0"/>
              <a:t>Časté figury jako  např.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já, </a:t>
            </a:r>
            <a:r>
              <a:rPr lang="cs-CZ" sz="1800" dirty="0" err="1" smtClean="0">
                <a:solidFill>
                  <a:srgbClr val="FF0000"/>
                </a:solidFill>
                <a:latin typeface="+mj-lt"/>
              </a:rPr>
              <a:t>já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1800" dirty="0" smtClean="0">
                <a:latin typeface="+mj-lt"/>
              </a:rPr>
              <a:t>chci, aby ses vdala. 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11. 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Eliška</a:t>
            </a:r>
            <a:r>
              <a:rPr lang="cs-CZ" sz="1800" dirty="0" smtClean="0">
                <a:latin typeface="+mj-lt"/>
              </a:rPr>
              <a:t> - mladá zamilovaná dívka, má problémy s láskou. Otec </a:t>
            </a:r>
            <a:r>
              <a:rPr lang="cs-CZ" sz="1800" dirty="0" err="1" smtClean="0">
                <a:latin typeface="+mj-lt"/>
              </a:rPr>
              <a:t>Harpagon</a:t>
            </a:r>
            <a:r>
              <a:rPr lang="cs-CZ" sz="1800" dirty="0" smtClean="0">
                <a:latin typeface="+mj-lt"/>
              </a:rPr>
              <a:t> ji chce provdat za starého muže, nezajímá jej, co ona cítí, koho opravdu miluje. Bojuje za své štěstí, nechce otce poslechnout. </a:t>
            </a:r>
            <a:r>
              <a:rPr lang="cs-CZ" sz="1800" dirty="0" err="1" smtClean="0">
                <a:latin typeface="+mj-lt"/>
              </a:rPr>
              <a:t>Harpagon</a:t>
            </a:r>
            <a:r>
              <a:rPr lang="cs-CZ" sz="1800" dirty="0" smtClean="0">
                <a:latin typeface="+mj-lt"/>
              </a:rPr>
              <a:t> – lakomý vdovec, bezcitný a bezohledný, zajímají jej jen jeho peníze, neohlíží se na city druhých, ani vlastních dětí. Chce výhodně provdat Elišku, jde mu jen o vlastní prospěch, netouží po lásce …  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 12. Odehrává se v Paříži ve druhé polovině 17. století za panování Ludvíka XIV.; doba vrcholného klasicismu (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jednota místa času a děje</a:t>
            </a:r>
            <a:r>
              <a:rPr lang="cs-CZ" sz="1800" dirty="0" smtClean="0">
                <a:latin typeface="+mj-lt"/>
              </a:rPr>
              <a:t>, antická inspirace).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13. Moliéra inspirovala antická komedie římského dramatika Plauta 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Komedie o hrnci. (hrdina </a:t>
            </a:r>
            <a:r>
              <a:rPr lang="cs-CZ" sz="1800" dirty="0" err="1" smtClean="0">
                <a:solidFill>
                  <a:srgbClr val="FF0000"/>
                </a:solidFill>
                <a:latin typeface="+mj-lt"/>
              </a:rPr>
              <a:t>Eklio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). </a:t>
            </a:r>
            <a:r>
              <a:rPr lang="cs-CZ" sz="1800" dirty="0" smtClean="0">
                <a:latin typeface="+mj-lt"/>
              </a:rPr>
              <a:t>Jméno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  <a:latin typeface="+mj-lt"/>
              </a:rPr>
              <a:t>Harpagon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 – starořecky </a:t>
            </a:r>
            <a:r>
              <a:rPr lang="cs-CZ" sz="1800" dirty="0" err="1" smtClean="0">
                <a:solidFill>
                  <a:srgbClr val="FF0000"/>
                </a:solidFill>
                <a:latin typeface="+mj-lt"/>
              </a:rPr>
              <a:t>charpagé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 znamená chamtivost a nenasytnost (</a:t>
            </a:r>
            <a:r>
              <a:rPr lang="cs-CZ" sz="1800" dirty="0" err="1" smtClean="0">
                <a:solidFill>
                  <a:srgbClr val="FF0000"/>
                </a:solidFill>
                <a:latin typeface="+mj-lt"/>
              </a:rPr>
              <a:t>Moliérův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 záměr).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14. </a:t>
            </a:r>
            <a:r>
              <a:rPr lang="cs-CZ" sz="1800" dirty="0" smtClean="0">
                <a:solidFill>
                  <a:srgbClr val="FF0000"/>
                </a:solidFill>
                <a:latin typeface="+mj-lt"/>
              </a:rPr>
              <a:t>Kompozice </a:t>
            </a:r>
            <a:r>
              <a:rPr lang="cs-CZ" sz="1800" dirty="0" smtClean="0">
                <a:latin typeface="+mj-lt"/>
              </a:rPr>
              <a:t>– chronologická, dodržení jednoty místa, času a děje; 5 dějství.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15. V době uvedení se komedie nesetkala s příliš dobrým přijetím, neboť byla psána formou prózy, což nebylo tehdy obvyklé. Navíc autor poukazoval na nešvary doby, což obecenstvo příliš netěšilo, dramatik předběhl svou dobu.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16. </a:t>
            </a: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bezruci.cz</a:t>
            </a:r>
            <a:r>
              <a:rPr lang="cs-CZ" sz="1800" dirty="0" smtClean="0">
                <a:hlinkClick r:id="rId2"/>
              </a:rPr>
              <a:t>/hra/lakomec/</a:t>
            </a:r>
            <a:r>
              <a:rPr lang="cs-CZ" sz="1800" dirty="0" smtClean="0"/>
              <a:t>; 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djktplzen.cz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repertoar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predstaveni</a:t>
            </a:r>
            <a:r>
              <a:rPr lang="cs-CZ" sz="1800" dirty="0" smtClean="0">
                <a:hlinkClick r:id="rId3"/>
              </a:rPr>
              <a:t>/lakomec/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17. </a:t>
            </a:r>
            <a:r>
              <a:rPr lang="cs-CZ" sz="1800" dirty="0" err="1" smtClean="0">
                <a:solidFill>
                  <a:srgbClr val="FF0000"/>
                </a:solidFill>
              </a:rPr>
              <a:t>Moliérova</a:t>
            </a:r>
            <a:r>
              <a:rPr lang="cs-CZ" sz="1800" dirty="0" smtClean="0">
                <a:solidFill>
                  <a:srgbClr val="FF0000"/>
                </a:solidFill>
              </a:rPr>
              <a:t> smrt</a:t>
            </a:r>
            <a:r>
              <a:rPr lang="cs-CZ" sz="1800" dirty="0" smtClean="0"/>
              <a:t>: viz odkazy v zadání. </a:t>
            </a:r>
            <a:r>
              <a:rPr lang="cs-CZ" sz="1800" dirty="0" err="1" smtClean="0"/>
              <a:t>Michail</a:t>
            </a:r>
            <a:r>
              <a:rPr lang="cs-CZ" sz="1800" dirty="0" smtClean="0"/>
              <a:t> </a:t>
            </a:r>
            <a:r>
              <a:rPr lang="cs-CZ" sz="1800" dirty="0" err="1" smtClean="0"/>
              <a:t>Bulgakov</a:t>
            </a:r>
            <a:r>
              <a:rPr lang="cs-CZ" sz="1800" dirty="0" smtClean="0"/>
              <a:t> - nechal jej umřít na jevišti.Ve skutečnosti tak nezemřel (doma v 10 hodin večer, mimo jeviště).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>
              <a:latin typeface="+mj-lt"/>
            </a:endParaRPr>
          </a:p>
          <a:p>
            <a:pPr>
              <a:buNone/>
            </a:pPr>
            <a:endParaRPr lang="cs-CZ" sz="1800" dirty="0">
              <a:solidFill>
                <a:srgbClr val="FF0000"/>
              </a:solidFill>
            </a:endParaRPr>
          </a:p>
        </p:txBody>
      </p:sp>
      <p:pic>
        <p:nvPicPr>
          <p:cNvPr id="3" name="Obrázek 2" descr="MC900282480.WM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3834" y="5572140"/>
            <a:ext cx="785818" cy="495912"/>
          </a:xfrm>
          <a:prstGeom prst="rect">
            <a:avLst/>
          </a:prstGeom>
        </p:spPr>
      </p:pic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49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6753244" cy="771508"/>
          </a:xfrm>
          <a:solidFill>
            <a:schemeClr val="accent5">
              <a:lumMod val="75000"/>
            </a:schemeClr>
          </a:solidFill>
          <a:ln w="57150">
            <a:solidFill>
              <a:srgbClr val="B26C18"/>
            </a:solidFill>
          </a:ln>
        </p:spPr>
        <p:txBody>
          <a:bodyPr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Monotype Corsiva" pitchFamily="66" charset="0"/>
              </a:rPr>
              <a:t>Použitá literatura a zdroje</a:t>
            </a:r>
            <a:endParaRPr lang="cs-CZ" sz="40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428736"/>
            <a:ext cx="8286808" cy="5214974"/>
          </a:xfrm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r>
              <a:rPr lang="cs-CZ" sz="1400" b="1" dirty="0" smtClean="0"/>
              <a:t>1. MOLIÉRE. </a:t>
            </a:r>
            <a:r>
              <a:rPr lang="cs-CZ" sz="1400" b="1" i="1" dirty="0" smtClean="0"/>
              <a:t>Lakomec</a:t>
            </a:r>
            <a:r>
              <a:rPr lang="cs-CZ" sz="1400" b="1" dirty="0" smtClean="0"/>
              <a:t>. Praha: Artur, 2008, ISBN 80-87128-02-8.</a:t>
            </a:r>
          </a:p>
          <a:p>
            <a:pPr>
              <a:buNone/>
            </a:pPr>
            <a:r>
              <a:rPr lang="cs-CZ" sz="1400" b="1" dirty="0" smtClean="0"/>
              <a:t>2. SOCHROVÁ, Marie. </a:t>
            </a:r>
            <a:r>
              <a:rPr lang="cs-CZ" sz="1400" b="1" i="1" dirty="0" smtClean="0"/>
              <a:t>Čtenářský deník k Literatuře v kostce</a:t>
            </a:r>
            <a:r>
              <a:rPr lang="cs-CZ" sz="1400" b="1" dirty="0" smtClean="0"/>
              <a:t>. Havlíčkův Brod: Fragment, 2001. ISBN 80-7200-343-7.</a:t>
            </a:r>
          </a:p>
          <a:p>
            <a:pPr lvl="0">
              <a:buNone/>
            </a:pPr>
            <a:r>
              <a:rPr lang="cs-CZ" sz="1400" b="1" dirty="0" smtClean="0"/>
              <a:t>3. SOUKAL, Josef a kol. </a:t>
            </a:r>
            <a:r>
              <a:rPr lang="cs-CZ" sz="1400" b="1" i="1" dirty="0" smtClean="0"/>
              <a:t>Literatura pro 1. ročník gymnázií</a:t>
            </a:r>
            <a:r>
              <a:rPr lang="cs-CZ" sz="1400" b="1" dirty="0" smtClean="0"/>
              <a:t>. Praha: SPN-pedagogické nakladatelství, 2010, ISBN 978-80-7235-436-8.</a:t>
            </a:r>
          </a:p>
          <a:p>
            <a:pPr lvl="0">
              <a:buNone/>
            </a:pPr>
            <a:r>
              <a:rPr lang="cs-CZ" sz="1400" b="1" dirty="0" smtClean="0"/>
              <a:t>4. Autor neuveden. </a:t>
            </a:r>
            <a:r>
              <a:rPr lang="cs-CZ" sz="1400" b="1" i="1" dirty="0" smtClean="0"/>
              <a:t>Podle </a:t>
            </a:r>
            <a:r>
              <a:rPr lang="cs-CZ" sz="1400" b="1" i="1" dirty="0" err="1" smtClean="0"/>
              <a:t>Bulgakova</a:t>
            </a:r>
            <a:r>
              <a:rPr lang="cs-CZ" sz="1400" b="1" i="1" dirty="0" smtClean="0"/>
              <a:t> zemřel Moliére na jevišti</a:t>
            </a:r>
            <a:r>
              <a:rPr lang="cs-CZ" sz="1400" b="1" dirty="0" smtClean="0"/>
              <a:t> [online]. [cit. 19.10.2013]. Dostupný na WWW: </a:t>
            </a:r>
            <a:r>
              <a:rPr lang="cs-CZ" sz="1400" b="1" dirty="0" smtClean="0">
                <a:hlinkClick r:id="rId3"/>
              </a:rPr>
              <a:t>http://kultura.</a:t>
            </a:r>
            <a:r>
              <a:rPr lang="cs-CZ" sz="1400" b="1" dirty="0" err="1" smtClean="0">
                <a:hlinkClick r:id="rId3"/>
              </a:rPr>
              <a:t>idnes.cz</a:t>
            </a:r>
            <a:r>
              <a:rPr lang="cs-CZ" sz="1400" b="1" dirty="0" smtClean="0">
                <a:hlinkClick r:id="rId3"/>
              </a:rPr>
              <a:t>/podle-</a:t>
            </a:r>
            <a:r>
              <a:rPr lang="cs-CZ" sz="1400" b="1" dirty="0" err="1" smtClean="0">
                <a:hlinkClick r:id="rId3"/>
              </a:rPr>
              <a:t>bulgakova</a:t>
            </a:r>
            <a:r>
              <a:rPr lang="cs-CZ" sz="1400" b="1" dirty="0" smtClean="0">
                <a:hlinkClick r:id="rId3"/>
              </a:rPr>
              <a:t>-</a:t>
            </a:r>
            <a:r>
              <a:rPr lang="cs-CZ" sz="1400" b="1" dirty="0" err="1" smtClean="0">
                <a:hlinkClick r:id="rId3"/>
              </a:rPr>
              <a:t>zemrel</a:t>
            </a:r>
            <a:r>
              <a:rPr lang="cs-CZ" sz="1400" b="1" dirty="0" smtClean="0">
                <a:hlinkClick r:id="rId3"/>
              </a:rPr>
              <a:t>-</a:t>
            </a:r>
            <a:r>
              <a:rPr lang="cs-CZ" sz="1400" b="1" dirty="0" err="1" smtClean="0">
                <a:hlinkClick r:id="rId3"/>
              </a:rPr>
              <a:t>moliere</a:t>
            </a:r>
            <a:r>
              <a:rPr lang="cs-CZ" sz="1400" b="1" dirty="0" smtClean="0">
                <a:hlinkClick r:id="rId3"/>
              </a:rPr>
              <a:t>-na-</a:t>
            </a:r>
            <a:r>
              <a:rPr lang="cs-CZ" sz="1400" b="1" dirty="0" err="1" smtClean="0">
                <a:hlinkClick r:id="rId3"/>
              </a:rPr>
              <a:t>jevisti</a:t>
            </a:r>
            <a:r>
              <a:rPr lang="cs-CZ" sz="1400" b="1" dirty="0" smtClean="0">
                <a:hlinkClick r:id="rId3"/>
              </a:rPr>
              <a:t>-fg8-/divadlo.</a:t>
            </a:r>
            <a:r>
              <a:rPr lang="cs-CZ" sz="1400" b="1" dirty="0" err="1" smtClean="0">
                <a:hlinkClick r:id="rId3"/>
              </a:rPr>
              <a:t>aspx</a:t>
            </a:r>
            <a:r>
              <a:rPr lang="cs-CZ" sz="1400" b="1" dirty="0" smtClean="0">
                <a:hlinkClick r:id="rId3"/>
              </a:rPr>
              <a:t>?c=A060911_162557_show_tipy_ob</a:t>
            </a:r>
            <a:r>
              <a:rPr lang="cs-CZ" sz="1400" b="1" dirty="0" smtClean="0"/>
              <a:t>.</a:t>
            </a:r>
          </a:p>
          <a:p>
            <a:pPr>
              <a:buNone/>
            </a:pPr>
            <a:r>
              <a:rPr lang="cs-CZ" sz="1400" b="1" dirty="0" smtClean="0"/>
              <a:t> 5. Autor neuveden. </a:t>
            </a:r>
            <a:r>
              <a:rPr lang="cs-CZ" sz="1400" b="1" i="1" dirty="0" smtClean="0"/>
              <a:t>Král tančí</a:t>
            </a:r>
            <a:r>
              <a:rPr lang="cs-CZ" sz="1400" b="1" dirty="0" smtClean="0"/>
              <a:t> [online]. [cit. 19.10.2013]. Dostupný na WWW: </a:t>
            </a:r>
            <a:r>
              <a:rPr lang="cs-CZ" sz="1400" b="1" dirty="0" smtClean="0">
                <a:hlinkClick r:id="rId4"/>
              </a:rPr>
              <a:t>http://www.</a:t>
            </a:r>
            <a:r>
              <a:rPr lang="cs-CZ" sz="1400" b="1" dirty="0" err="1" smtClean="0">
                <a:hlinkClick r:id="rId4"/>
              </a:rPr>
              <a:t>csfd.cz</a:t>
            </a:r>
            <a:r>
              <a:rPr lang="cs-CZ" sz="1400" b="1" dirty="0" smtClean="0">
                <a:hlinkClick r:id="rId4"/>
              </a:rPr>
              <a:t>/film/13882-</a:t>
            </a:r>
            <a:r>
              <a:rPr lang="cs-CZ" sz="1400" b="1" dirty="0" err="1" smtClean="0">
                <a:hlinkClick r:id="rId4"/>
              </a:rPr>
              <a:t>kral</a:t>
            </a:r>
            <a:r>
              <a:rPr lang="cs-CZ" sz="1400" b="1" dirty="0" smtClean="0">
                <a:hlinkClick r:id="rId4"/>
              </a:rPr>
              <a:t>-tanci/</a:t>
            </a:r>
            <a:r>
              <a:rPr lang="cs-CZ" sz="1400" b="1" dirty="0" smtClean="0"/>
              <a:t>.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materiál:</a:t>
            </a:r>
          </a:p>
          <a:p>
            <a:pPr>
              <a:buNone/>
            </a:pPr>
            <a:r>
              <a:rPr lang="cs-CZ" sz="1400" b="1" dirty="0" smtClean="0"/>
              <a:t>1. COYPEL, </a:t>
            </a:r>
            <a:r>
              <a:rPr lang="cs-CZ" sz="1400" b="1" dirty="0" err="1" smtClean="0"/>
              <a:t>Charles</a:t>
            </a:r>
            <a:r>
              <a:rPr lang="cs-CZ" sz="1400" b="1" dirty="0" smtClean="0"/>
              <a:t>-</a:t>
            </a:r>
            <a:r>
              <a:rPr lang="cs-CZ" sz="1400" b="1" dirty="0" err="1" smtClean="0"/>
              <a:t>Antoine</a:t>
            </a:r>
            <a:r>
              <a:rPr lang="cs-CZ" sz="1400" b="1" dirty="0" smtClean="0"/>
              <a:t>. </a:t>
            </a:r>
            <a:r>
              <a:rPr lang="cs-CZ" sz="1400" b="1" i="1" dirty="0" err="1" smtClean="0"/>
              <a:t>commons.wikimedia.org</a:t>
            </a:r>
            <a:r>
              <a:rPr lang="cs-CZ" sz="1400" b="1" i="1" dirty="0" smtClean="0"/>
              <a:t>/</a:t>
            </a:r>
            <a:r>
              <a:rPr lang="cs-CZ" sz="1400" b="1" i="1" dirty="0" err="1" smtClean="0"/>
              <a:t>wiki</a:t>
            </a:r>
            <a:r>
              <a:rPr lang="cs-CZ" sz="1400" b="1" i="1" dirty="0" smtClean="0"/>
              <a:t>/</a:t>
            </a:r>
            <a:r>
              <a:rPr lang="cs-CZ" sz="1400" b="1" dirty="0" smtClean="0"/>
              <a:t> [online]. [cit. 19.10.2013].</a:t>
            </a:r>
          </a:p>
          <a:p>
            <a:pPr>
              <a:buNone/>
            </a:pPr>
            <a:r>
              <a:rPr lang="cs-CZ" sz="1400" b="1" dirty="0" smtClean="0"/>
              <a:t>Dostupný na WWW: </a:t>
            </a:r>
            <a:r>
              <a:rPr lang="cs-CZ" sz="1400" b="1" dirty="0" smtClean="0">
                <a:hlinkClick r:id="rId5"/>
              </a:rPr>
              <a:t>http://commons.wikimedia.org/wiki/File:Moliere_12.jpg</a:t>
            </a:r>
            <a:r>
              <a:rPr lang="cs-CZ" sz="1400" b="1" dirty="0" smtClean="0"/>
              <a:t> (snímek 6)</a:t>
            </a:r>
          </a:p>
          <a:p>
            <a:pPr>
              <a:buNone/>
            </a:pPr>
            <a:r>
              <a:rPr lang="cs-CZ" sz="1400" b="1" dirty="0" smtClean="0"/>
              <a:t>2. COYPEL, </a:t>
            </a:r>
            <a:r>
              <a:rPr lang="cs-CZ" sz="1400" b="1" dirty="0" err="1" smtClean="0"/>
              <a:t>Charles</a:t>
            </a:r>
            <a:r>
              <a:rPr lang="cs-CZ" sz="1400" b="1" dirty="0" smtClean="0"/>
              <a:t>-</a:t>
            </a:r>
            <a:r>
              <a:rPr lang="cs-CZ" sz="1400" b="1" dirty="0" err="1" smtClean="0"/>
              <a:t>Antoine</a:t>
            </a:r>
            <a:r>
              <a:rPr lang="cs-CZ" sz="1400" b="1" dirty="0" smtClean="0"/>
              <a:t>. </a:t>
            </a:r>
            <a:r>
              <a:rPr lang="cs-CZ" sz="1400" b="1" i="1" dirty="0" err="1" smtClean="0"/>
              <a:t>commons.wikimedia.org</a:t>
            </a:r>
            <a:r>
              <a:rPr lang="cs-CZ" sz="1400" b="1" i="1" dirty="0" smtClean="0"/>
              <a:t>/</a:t>
            </a:r>
            <a:r>
              <a:rPr lang="cs-CZ" sz="1400" b="1" i="1" dirty="0" err="1" smtClean="0"/>
              <a:t>wiki</a:t>
            </a:r>
            <a:r>
              <a:rPr lang="cs-CZ" sz="1400" b="1" i="1" dirty="0" smtClean="0"/>
              <a:t>/</a:t>
            </a:r>
            <a:r>
              <a:rPr lang="cs-CZ" sz="1400" b="1" dirty="0" smtClean="0"/>
              <a:t> [online]. [cit. 19.10.2013]. Dostupný na WWW: </a:t>
            </a:r>
            <a:r>
              <a:rPr lang="cs-CZ" sz="1400" b="1" dirty="0" smtClean="0">
                <a:hlinkClick r:id="rId6"/>
              </a:rPr>
              <a:t>http://commons.wikimedia.org/wiki/File:Moliere2.jpg</a:t>
            </a:r>
            <a:r>
              <a:rPr lang="cs-CZ" sz="1400" b="1" dirty="0" smtClean="0"/>
              <a:t> (pozadí)</a:t>
            </a:r>
          </a:p>
          <a:p>
            <a:pPr lvl="0">
              <a:buNone/>
            </a:pPr>
            <a:r>
              <a:rPr lang="cs-CZ" sz="1400" b="1" dirty="0" smtClean="0"/>
              <a:t>3. Klipart (obrázky jsou součástí volně dostupné galerie Microsoft Office dostupné na adrese </a:t>
            </a:r>
            <a:r>
              <a:rPr lang="cs-CZ" sz="1400" b="1" u="sng" dirty="0" smtClean="0">
                <a:hlinkClick r:id="rId7"/>
              </a:rPr>
              <a:t>www.office.</a:t>
            </a:r>
            <a:r>
              <a:rPr lang="cs-CZ" sz="1400" b="1" u="sng" dirty="0" err="1" smtClean="0">
                <a:hlinkClick r:id="rId7"/>
              </a:rPr>
              <a:t>microsoft.com</a:t>
            </a:r>
            <a:r>
              <a:rPr lang="cs-CZ" sz="1400" b="1" dirty="0" smtClean="0"/>
              <a:t>).</a:t>
            </a:r>
          </a:p>
          <a:p>
            <a:pPr>
              <a:buNone/>
            </a:pPr>
            <a:r>
              <a:rPr lang="cs-CZ" sz="1400" b="1" dirty="0" smtClean="0"/>
              <a:t>4. Vlastní archiv autorky.</a:t>
            </a:r>
          </a:p>
          <a:p>
            <a:pPr>
              <a:buNone/>
            </a:pPr>
            <a:endParaRPr lang="cs-CZ" sz="18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1800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Obrázek 3" descr="MC900359517.WMF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7715272" y="5786454"/>
            <a:ext cx="1000132" cy="774201"/>
          </a:xfrm>
          <a:prstGeom prst="rect">
            <a:avLst/>
          </a:prstGeom>
        </p:spPr>
      </p:pic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Zlaté cihly">
  <a:themeElements>
    <a:clrScheme name="Motiv sady Office 1">
      <a:dk1>
        <a:srgbClr val="000000"/>
      </a:dk1>
      <a:lt1>
        <a:srgbClr val="FFFF99"/>
      </a:lt1>
      <a:dk2>
        <a:srgbClr val="616143"/>
      </a:dk2>
      <a:lt2>
        <a:srgbClr val="5F5F5F"/>
      </a:lt2>
      <a:accent1>
        <a:srgbClr val="FFD41F"/>
      </a:accent1>
      <a:accent2>
        <a:srgbClr val="B2B2B2"/>
      </a:accent2>
      <a:accent3>
        <a:srgbClr val="FFFFCA"/>
      </a:accent3>
      <a:accent4>
        <a:srgbClr val="000000"/>
      </a:accent4>
      <a:accent5>
        <a:srgbClr val="FFE6AB"/>
      </a:accent5>
      <a:accent6>
        <a:srgbClr val="A1A1A1"/>
      </a:accent6>
      <a:hlink>
        <a:srgbClr val="E28E28"/>
      </a:hlink>
      <a:folHlink>
        <a:srgbClr val="777777"/>
      </a:folHlink>
    </a:clrScheme>
    <a:fontScheme name="Motiv sady Off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99"/>
        </a:lt1>
        <a:dk2>
          <a:srgbClr val="616143"/>
        </a:dk2>
        <a:lt2>
          <a:srgbClr val="5F5F5F"/>
        </a:lt2>
        <a:accent1>
          <a:srgbClr val="FFD41F"/>
        </a:accent1>
        <a:accent2>
          <a:srgbClr val="B2B2B2"/>
        </a:accent2>
        <a:accent3>
          <a:srgbClr val="FFFFCA"/>
        </a:accent3>
        <a:accent4>
          <a:srgbClr val="000000"/>
        </a:accent4>
        <a:accent5>
          <a:srgbClr val="FFE6AB"/>
        </a:accent5>
        <a:accent6>
          <a:srgbClr val="A1A1A1"/>
        </a:accent6>
        <a:hlink>
          <a:srgbClr val="E28E28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Zlaté cihly</Template>
  <TotalTime>468</TotalTime>
  <Words>878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 návrhu Zlaté cihly</vt:lpstr>
      <vt:lpstr>Snímek 1</vt:lpstr>
      <vt:lpstr>Anotace:</vt:lpstr>
      <vt:lpstr>Moliére - Lakomec</vt:lpstr>
      <vt:lpstr>Přečtěte si text (odkaz) : http://www.rozhlas.cz/vltava/ostatni/_zprava/157626 </vt:lpstr>
      <vt:lpstr>         Moliérova doba: král Ludvík XIV. http://prehravac.rozhlas.cz/audio/723002 </vt:lpstr>
      <vt:lpstr>Pracovní list</vt:lpstr>
      <vt:lpstr>Snímek 7</vt:lpstr>
      <vt:lpstr>17. Moliérova smrt: práce s film. ukázkou a odkazy</vt:lpstr>
      <vt:lpstr>Řešení</vt:lpstr>
      <vt:lpstr>Snímek 10</vt:lpstr>
      <vt:lpstr>Použitá literatura a zdroje</vt:lpstr>
    </vt:vector>
  </TitlesOfParts>
  <Manager/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9</dc:title>
  <dc:subject>Moliére</dc:subject>
  <dc:creator>LN</dc:creator>
  <cp:keywords/>
  <dc:description/>
  <cp:lastModifiedBy>Alice</cp:lastModifiedBy>
  <cp:revision>84</cp:revision>
  <dcterms:created xsi:type="dcterms:W3CDTF">2013-10-19T05:14:12Z</dcterms:created>
  <dcterms:modified xsi:type="dcterms:W3CDTF">2013-10-21T18:28:14Z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TC011408131029</vt:lpwstr>
  </property>
</Properties>
</file>