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57" r:id="rId3"/>
    <p:sldId id="263" r:id="rId4"/>
    <p:sldId id="264" r:id="rId5"/>
    <p:sldId id="258" r:id="rId6"/>
    <p:sldId id="265" r:id="rId7"/>
    <p:sldId id="266" r:id="rId8"/>
    <p:sldId id="268" r:id="rId9"/>
    <p:sldId id="269" r:id="rId10"/>
    <p:sldId id="267" r:id="rId11"/>
    <p:sldId id="270" r:id="rId12"/>
    <p:sldId id="259" r:id="rId13"/>
    <p:sldId id="261" r:id="rId14"/>
    <p:sldId id="262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8D8782-F2E9-4BED-8314-0518DAE13FD3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5BF54-509A-458C-9C1F-431BA6723C5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8955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9A267-DCE4-4168-80D5-BA1F7D32414C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720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eeeeEEEEEEE</a:t>
            </a:r>
            <a:r>
              <a:rPr lang="cs-CZ" dirty="0" smtClean="0"/>
              <a:t> ___?????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B5BF54-509A-458C-9C1F-431BA6723C58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590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26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6553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18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34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240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1434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8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20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48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737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103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accent6">
                <a:lumMod val="20000"/>
                <a:lumOff val="80000"/>
              </a:schemeClr>
            </a:gs>
            <a:gs pos="100000">
              <a:srgbClr val="F0EBD5">
                <a:lumMod val="13000"/>
                <a:lumOff val="87000"/>
                <a:alpha val="84000"/>
              </a:srgbClr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A623BB-8BE7-49C0-BAD8-D4BE173ADD2E}" type="datetimeFigureOut">
              <a:rPr lang="cs-CZ" smtClean="0"/>
              <a:t>23.10.2013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C7B1D-3C89-46F9-9FC8-8DD4A93121AB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3797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2.jpeg"/><Relationship Id="rId7" Type="http://schemas.openxmlformats.org/officeDocument/2006/relationships/image" Target="../media/image1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wmf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.jpeg"/><Relationship Id="rId7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.jpeg"/><Relationship Id="rId7" Type="http://schemas.openxmlformats.org/officeDocument/2006/relationships/image" Target="../media/image2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9.wmf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2.jpeg"/><Relationship Id="rId7" Type="http://schemas.openxmlformats.org/officeDocument/2006/relationships/image" Target="../media/image3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2.jpeg"/><Relationship Id="rId7" Type="http://schemas.openxmlformats.org/officeDocument/2006/relationships/image" Target="../media/image3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2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image" Target="../media/image4.jpeg"/><Relationship Id="rId4" Type="http://schemas.openxmlformats.org/officeDocument/2006/relationships/image" Target="../media/image430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.jpeg"/><Relationship Id="rId7" Type="http://schemas.openxmlformats.org/officeDocument/2006/relationships/image" Target="../media/image4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0.png"/><Relationship Id="rId5" Type="http://schemas.openxmlformats.org/officeDocument/2006/relationships/image" Target="../media/image150.png"/><Relationship Id="rId4" Type="http://schemas.openxmlformats.org/officeDocument/2006/relationships/image" Target="../media/image14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7233346"/>
              </p:ext>
            </p:extLst>
          </p:nvPr>
        </p:nvGraphicFramePr>
        <p:xfrm>
          <a:off x="2339752" y="404664"/>
          <a:ext cx="4354009" cy="63367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889940" imgH="8568684" progId="Word.Document.12">
                  <p:embed/>
                </p:oleObj>
              </mc:Choice>
              <mc:Fallback>
                <p:oleObj name="Dokument" r:id="rId3" imgW="5889940" imgH="856868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404664"/>
                        <a:ext cx="4354009" cy="63367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8141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378" y="130507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051" y="609889"/>
            <a:ext cx="3096344" cy="4102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26532" y="694438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99897" y="5229200"/>
            <a:ext cx="62684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/>
              <a:t>Tečna</a:t>
            </a:r>
            <a:r>
              <a:rPr lang="cs-CZ" sz="9600" b="1" i="1" dirty="0" smtClean="0">
                <a:solidFill>
                  <a:srgbClr val="0000FF"/>
                </a:solidFill>
              </a:rPr>
              <a:t> elipsy</a:t>
            </a:r>
            <a:endParaRPr lang="cs-CZ" sz="9600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684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50561" y="4509120"/>
            <a:ext cx="7488107" cy="1584176"/>
          </a:xfrm>
          <a:prstGeom prst="rect">
            <a:avLst/>
          </a:prstGeom>
          <a:solidFill>
            <a:schemeClr val="bg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529122" y="4787858"/>
            <a:ext cx="13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Tečna elipsy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785090" y="4581128"/>
                <a:ext cx="3146952" cy="65517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𝒎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5090" y="4581128"/>
                <a:ext cx="3146952" cy="655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902741" y="4787858"/>
            <a:ext cx="1362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 jejím bodě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266806" y="4787858"/>
                <a:ext cx="14361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𝑻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</m:sub>
                          </m:s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𝟎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6806" y="4787858"/>
                <a:ext cx="143616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82274" y="5517230"/>
            <a:ext cx="118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má rovnici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763688" y="5319426"/>
                <a:ext cx="4661854" cy="62985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319426"/>
                <a:ext cx="4661854" cy="62985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8" y="1340768"/>
            <a:ext cx="4507205" cy="2984824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436096" y="1733305"/>
            <a:ext cx="288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Geometrická konstrukce:</a:t>
            </a:r>
          </a:p>
          <a:p>
            <a:r>
              <a:rPr lang="cs-CZ" b="1" dirty="0" smtClean="0"/>
              <a:t>Tečna </a:t>
            </a:r>
            <a:r>
              <a:rPr lang="cs-CZ" b="1" dirty="0"/>
              <a:t>k elipse s ohnisky </a:t>
            </a:r>
            <a:r>
              <a:rPr lang="cs-CZ" b="1" i="1" dirty="0"/>
              <a:t>E</a:t>
            </a:r>
            <a:r>
              <a:rPr lang="cs-CZ" b="1" dirty="0"/>
              <a:t>, </a:t>
            </a:r>
            <a:r>
              <a:rPr lang="cs-CZ" b="1" i="1" dirty="0" smtClean="0"/>
              <a:t>F</a:t>
            </a:r>
          </a:p>
          <a:p>
            <a:r>
              <a:rPr lang="cs-CZ" b="1" dirty="0" smtClean="0"/>
              <a:t>v </a:t>
            </a:r>
            <a:r>
              <a:rPr lang="cs-CZ" b="1" dirty="0"/>
              <a:t>jejím libovolném bodě </a:t>
            </a:r>
            <a:r>
              <a:rPr lang="cs-CZ" b="1" i="1" dirty="0"/>
              <a:t>T</a:t>
            </a:r>
            <a:r>
              <a:rPr lang="cs-CZ" b="1" dirty="0"/>
              <a:t> </a:t>
            </a:r>
            <a:r>
              <a:rPr lang="cs-CZ" b="1" dirty="0" smtClean="0"/>
              <a:t>je</a:t>
            </a:r>
          </a:p>
          <a:p>
            <a:r>
              <a:rPr lang="cs-CZ" b="1" dirty="0" smtClean="0"/>
              <a:t> osa </a:t>
            </a:r>
            <a:r>
              <a:rPr lang="cs-CZ" b="1" dirty="0"/>
              <a:t>úhlu přímek </a:t>
            </a:r>
            <a:r>
              <a:rPr lang="cs-CZ" b="1" i="1" dirty="0"/>
              <a:t>ET</a:t>
            </a:r>
            <a:r>
              <a:rPr lang="cs-CZ" b="1" dirty="0"/>
              <a:t>, </a:t>
            </a:r>
            <a:r>
              <a:rPr lang="cs-CZ" b="1" i="1" dirty="0" smtClean="0"/>
              <a:t>FT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5342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9" grpId="0"/>
      <p:bldP spid="10" grpId="0"/>
      <p:bldP spid="11" grpId="0"/>
      <p:bldP spid="12" grpId="0"/>
      <p:bldP spid="13" grpId="0"/>
      <p:bldP spid="14" grpId="0" animBg="1"/>
      <p:bldP spid="20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395536" y="1226537"/>
            <a:ext cx="6550892" cy="978327"/>
            <a:chOff x="395536" y="1226537"/>
            <a:chExt cx="6550892" cy="978327"/>
          </a:xfrm>
        </p:grpSpPr>
        <p:grpSp>
          <p:nvGrpSpPr>
            <p:cNvPr id="9" name="Skupina 8"/>
            <p:cNvGrpSpPr/>
            <p:nvPr/>
          </p:nvGrpSpPr>
          <p:grpSpPr>
            <a:xfrm>
              <a:off x="395536" y="1226537"/>
              <a:ext cx="3730573" cy="978327"/>
              <a:chOff x="395536" y="1226538"/>
              <a:chExt cx="3730573" cy="978326"/>
            </a:xfrm>
          </p:grpSpPr>
          <p:pic>
            <p:nvPicPr>
              <p:cNvPr id="10" name="Picture 6" descr="C:\Users\zdenek\AppData\Local\Microsoft\Windows\Temporary Internet Files\Content.IE5\EPURMY32\MC90019887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6" y="1268760"/>
                <a:ext cx="915738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1376958" y="1226538"/>
                    <a:ext cx="2749151" cy="92332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cs-CZ" b="1" u="sng" dirty="0" smtClean="0"/>
                      <a:t>Příklad 1</a:t>
                    </a:r>
                    <a:br>
                      <a:rPr lang="cs-CZ" b="1" u="sng" dirty="0" smtClean="0"/>
                    </a:br>
                    <a:r>
                      <a:rPr lang="cs-CZ" b="1" dirty="0" smtClean="0"/>
                      <a:t>Urči rovnice tečen elipsy  </a:t>
                    </a:r>
                  </a:p>
                  <a:p>
                    <a:r>
                      <a:rPr lang="cs-CZ" b="1" dirty="0" smtClean="0"/>
                      <a:t>v jejích bodech  </a:t>
                    </a:r>
                    <a14:m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𝑻</m:t>
                        </m:r>
                        <m: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𝟔</m:t>
                            </m:r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</m:oMath>
                    </a14:m>
                    <a:r>
                      <a:rPr lang="cs-CZ" b="1" dirty="0" smtClean="0">
                        <a:latin typeface="Cambria Math"/>
                      </a:rPr>
                      <a:t>.</a:t>
                    </a:r>
                    <a:endPara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76958" y="1226538"/>
                    <a:ext cx="2749151" cy="92332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1996" t="-3289" r="-1330" b="-9211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Obdélník 12"/>
                <p:cNvSpPr/>
                <p:nvPr/>
              </p:nvSpPr>
              <p:spPr>
                <a:xfrm>
                  <a:off x="3779912" y="1333596"/>
                  <a:ext cx="3166516" cy="65524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𝑬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:   </m:t>
                        </m:r>
                        <m:f>
                          <m:f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𝟐𝟓</m:t>
                            </m:r>
                          </m:den>
                        </m:f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  <m:d>
                                  <m:dPr>
                                    <m:ctrlP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+</m:t>
                                    </m:r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𝟒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𝟐𝟓</m:t>
                            </m:r>
                          </m:den>
                        </m:f>
                        <m:r>
                          <a:rPr lang="cs-CZ" b="1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3" name="Obdélník 1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779912" y="1333596"/>
                  <a:ext cx="3166516" cy="655244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8" name="TextovéPole 17"/>
          <p:cNvSpPr txBox="1"/>
          <p:nvPr/>
        </p:nvSpPr>
        <p:spPr>
          <a:xfrm>
            <a:off x="467544" y="2690242"/>
            <a:ext cx="1736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b</a:t>
            </a:r>
            <a:r>
              <a:rPr lang="cs-CZ" b="1" dirty="0" smtClean="0"/>
              <a:t>ody dotyku: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492038" y="3216404"/>
                <a:ext cx="3429657" cy="1251112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𝟔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𝟒</m:t>
                              </m:r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b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  /.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𝟏𝟔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  /: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038" y="3216404"/>
                <a:ext cx="3429657" cy="1251112"/>
              </a:xfrm>
              <a:prstGeom prst="rect">
                <a:avLst/>
              </a:prstGeom>
              <a:blipFill rotWithShape="1">
                <a:blip r:embed="rId7"/>
                <a:stretch>
                  <a:fillRect b="-289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1123008" y="4938472"/>
                <a:ext cx="2162836" cy="369332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d>
                        <m:d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𝟔</m:t>
                          </m:r>
                        </m:e>
                      </m:d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3008" y="4938472"/>
                <a:ext cx="216283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3175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Šipka dolů 20"/>
          <p:cNvSpPr/>
          <p:nvPr/>
        </p:nvSpPr>
        <p:spPr>
          <a:xfrm rot="3600000" flipV="1">
            <a:off x="3923047" y="4507804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3" name="Šipka dolů 22"/>
          <p:cNvSpPr/>
          <p:nvPr/>
        </p:nvSpPr>
        <p:spPr>
          <a:xfrm rot="7200000" flipV="1">
            <a:off x="3910042" y="5283910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903292" y="4517742"/>
                <a:ext cx="2765052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3292" y="4517742"/>
                <a:ext cx="276505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4890287" y="5435932"/>
                <a:ext cx="2765052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0287" y="5435932"/>
                <a:ext cx="276505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526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25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5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5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2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 uiExpand="1" build="p" animBg="1"/>
      <p:bldP spid="20" grpId="0" animBg="1"/>
      <p:bldP spid="21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2192599" y="1340768"/>
                <a:ext cx="4758803" cy="1172309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;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;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;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𝟐𝟓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2599" y="1340768"/>
                <a:ext cx="4758803" cy="117230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92941" y="3873822"/>
                <a:ext cx="4134145" cy="101842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</a:rPr>
                                <m:t>𝟐𝟓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 /.</m:t>
                      </m:r>
                      <m:r>
                        <a:rPr lang="cs-CZ" sz="1600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𝟑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𝟖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941" y="3873822"/>
                <a:ext cx="4134145" cy="10184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670936" y="3873822"/>
                <a:ext cx="4134145" cy="101842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𝟐𝟓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latin typeface="Cambria Math"/>
                                </a:rPr>
                                <m:t>𝟐𝟓</m:t>
                              </m:r>
                            </m:num>
                            <m:den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 /.</m:t>
                      </m:r>
                      <m:r>
                        <a:rPr lang="cs-CZ" sz="1600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𝟑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𝟖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𝟐𝟓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936" y="3873822"/>
                <a:ext cx="4134145" cy="10184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72888" y="5723964"/>
                <a:ext cx="2372701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2888" y="5723964"/>
                <a:ext cx="237270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450883" y="5723964"/>
                <a:ext cx="2505493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𝟔𝟔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0883" y="5723964"/>
                <a:ext cx="2505493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1700296" y="2708920"/>
                <a:ext cx="1503553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0296" y="2708920"/>
                <a:ext cx="150355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876759" y="2732382"/>
                <a:ext cx="1503553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759" y="2732382"/>
                <a:ext cx="150355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dolů 15"/>
          <p:cNvSpPr/>
          <p:nvPr/>
        </p:nvSpPr>
        <p:spPr>
          <a:xfrm rot="10800000" flipV="1">
            <a:off x="2339753" y="4995878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7" name="Šipka dolů 16"/>
          <p:cNvSpPr/>
          <p:nvPr/>
        </p:nvSpPr>
        <p:spPr>
          <a:xfrm rot="10800000" flipV="1">
            <a:off x="6597895" y="50131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8" name="Šipka dolů 17"/>
          <p:cNvSpPr/>
          <p:nvPr/>
        </p:nvSpPr>
        <p:spPr>
          <a:xfrm rot="10800000" flipV="1">
            <a:off x="2349423" y="32129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9" name="Šipka dolů 18"/>
          <p:cNvSpPr/>
          <p:nvPr/>
        </p:nvSpPr>
        <p:spPr>
          <a:xfrm rot="10800000" flipV="1">
            <a:off x="6597895" y="32129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41" y="1372193"/>
            <a:ext cx="982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tečny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71755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11" grpId="0" uiExpand="1" build="p" animBg="1"/>
      <p:bldP spid="4" grpId="0" animBg="1"/>
      <p:bldP spid="13" grpId="0" animBg="1"/>
      <p:bldP spid="5" grpId="0" animBg="1"/>
      <p:bldP spid="6" grpId="0" animBg="1"/>
      <p:bldP spid="16" grpId="0" animBg="1"/>
      <p:bldP spid="17" grpId="0" animBg="1"/>
      <p:bldP spid="18" grpId="0" animBg="1"/>
      <p:bldP spid="19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TextovéPole 20"/>
          <p:cNvSpPr txBox="1"/>
          <p:nvPr/>
        </p:nvSpPr>
        <p:spPr>
          <a:xfrm>
            <a:off x="827584" y="1428746"/>
            <a:ext cx="40788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programu GeoGebra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485" y="2042889"/>
            <a:ext cx="6917883" cy="445769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182509" y="2154000"/>
            <a:ext cx="6701859" cy="2520280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406645" y="4447684"/>
            <a:ext cx="5477723" cy="2063467"/>
          </a:xfrm>
          <a:prstGeom prst="line">
            <a:avLst/>
          </a:prstGeom>
          <a:ln w="28575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93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750"/>
                            </p:stCondLst>
                            <p:childTnLst>
                              <p:par>
                                <p:cTn id="19" presetID="2" presetClass="entr" presetSubtype="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ovéPole 1"/>
          <p:cNvSpPr txBox="1"/>
          <p:nvPr/>
        </p:nvSpPr>
        <p:spPr>
          <a:xfrm>
            <a:off x="467544" y="1700808"/>
            <a:ext cx="23632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ř</a:t>
            </a:r>
            <a:r>
              <a:rPr lang="cs-CZ" b="1" dirty="0" smtClean="0"/>
              <a:t>ešení užitím poláry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ovéPole 2"/>
              <p:cNvSpPr txBox="1"/>
              <p:nvPr/>
            </p:nvSpPr>
            <p:spPr>
              <a:xfrm>
                <a:off x="3275856" y="1570548"/>
                <a:ext cx="4634089" cy="663900"/>
              </a:xfrm>
              <a:prstGeom prst="rect">
                <a:avLst/>
              </a:prstGeom>
              <a:ln/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´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´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1570548"/>
                <a:ext cx="4634089" cy="66390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2896"/>
            <a:ext cx="7423941" cy="396490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8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395536" y="1226537"/>
            <a:ext cx="6624736" cy="978327"/>
            <a:chOff x="395536" y="1226537"/>
            <a:chExt cx="6624736" cy="978327"/>
          </a:xfrm>
        </p:grpSpPr>
        <p:grpSp>
          <p:nvGrpSpPr>
            <p:cNvPr id="10" name="Skupina 9"/>
            <p:cNvGrpSpPr/>
            <p:nvPr/>
          </p:nvGrpSpPr>
          <p:grpSpPr>
            <a:xfrm>
              <a:off x="395536" y="1226537"/>
              <a:ext cx="3607141" cy="978327"/>
              <a:chOff x="395536" y="1226538"/>
              <a:chExt cx="3607141" cy="978326"/>
            </a:xfrm>
          </p:grpSpPr>
          <p:pic>
            <p:nvPicPr>
              <p:cNvPr id="12" name="Picture 6" descr="C:\Users\zdenek\AppData\Local\Microsoft\Windows\Temporary Internet Files\Content.IE5\EPURMY32\MC90019887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6" y="1268760"/>
                <a:ext cx="915738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3" name="TextovéPole 12"/>
                  <p:cNvSpPr txBox="1"/>
                  <p:nvPr/>
                </p:nvSpPr>
                <p:spPr>
                  <a:xfrm>
                    <a:off x="1376958" y="1226538"/>
                    <a:ext cx="2625719" cy="92332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cs-CZ" b="1" u="sng" dirty="0" smtClean="0"/>
                      <a:t>Příklad 2</a:t>
                    </a:r>
                    <a:br>
                      <a:rPr lang="cs-CZ" b="1" u="sng" dirty="0" smtClean="0"/>
                    </a:br>
                    <a:r>
                      <a:rPr lang="cs-CZ" b="1" dirty="0" smtClean="0"/>
                      <a:t>Urči rovnice tečen elipsy  </a:t>
                    </a:r>
                  </a:p>
                  <a:p>
                    <a:r>
                      <a:rPr lang="cs-CZ" b="1" dirty="0" smtClean="0"/>
                      <a:t>v bodě  </a:t>
                    </a:r>
                    <a14:m>
                      <m:oMath xmlns:m="http://schemas.openxmlformats.org/officeDocument/2006/math">
                        <m:r>
                          <a:rPr lang="cs-CZ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𝐏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𝟕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𝟒</m:t>
                            </m:r>
                          </m:e>
                        </m:d>
                      </m:oMath>
                    </a14:m>
                    <a:r>
                      <a:rPr lang="cs-CZ" b="1" dirty="0" smtClean="0">
                        <a:latin typeface="Cambria Math"/>
                      </a:rPr>
                      <a:t>.</a:t>
                    </a:r>
                    <a:endPara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endParaRPr>
                  </a:p>
                </p:txBody>
              </p:sp>
            </mc:Choice>
            <mc:Fallback xmlns="">
              <p:sp>
                <p:nvSpPr>
                  <p:cNvPr id="13" name="TextovéPole 12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76958" y="1226538"/>
                    <a:ext cx="2625719" cy="92332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2088" t="-3289" r="-232" b="-9211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Obdélník 10"/>
                <p:cNvSpPr/>
                <p:nvPr/>
              </p:nvSpPr>
              <p:spPr>
                <a:xfrm>
                  <a:off x="3853756" y="1333596"/>
                  <a:ext cx="3166516" cy="655244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𝑬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   </m:t>
                        </m:r>
                        <m:f>
                          <m:f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𝟏𝟖</m:t>
                            </m:r>
                          </m:den>
                        </m:f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1" i="1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𝟗</m:t>
                            </m:r>
                          </m:den>
                        </m:f>
                        <m:r>
                          <a:rPr lang="cs-CZ" b="1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1" name="Obdélník 10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853756" y="1333596"/>
                  <a:ext cx="3166516" cy="655244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2"/>
              <p:cNvSpPr txBox="1"/>
              <p:nvPr/>
            </p:nvSpPr>
            <p:spPr>
              <a:xfrm>
                <a:off x="372772" y="3281313"/>
                <a:ext cx="4634089" cy="66390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´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p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´</m:t>
                                  </m:r>
                                </m:sup>
                              </m:sSup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4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772" y="3281313"/>
                <a:ext cx="4634089" cy="66390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95536" y="2673463"/>
            <a:ext cx="1080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polára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372772" y="4410326"/>
                <a:ext cx="4869953" cy="1183914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𝟕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  /.</m:t>
                      </m:r>
                      <m:r>
                        <a:rPr lang="cs-CZ" b="1" i="1" smtClean="0">
                          <a:latin typeface="Cambria Math"/>
                        </a:rPr>
                        <m:t>𝟏𝟖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</a:rPr>
                        <m:t>   </m:t>
                      </m:r>
                    </m:oMath>
                  </m:oMathPara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2772" y="4410326"/>
                <a:ext cx="4869953" cy="1183914"/>
              </a:xfrm>
              <a:prstGeom prst="rect">
                <a:avLst/>
              </a:prstGeom>
              <a:blipFill rotWithShape="1">
                <a:blip r:embed="rId8"/>
                <a:stretch>
                  <a:fillRect b="-253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390259" y="4915983"/>
                <a:ext cx="203292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0259" y="4915983"/>
                <a:ext cx="203292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Šipka dolů 17"/>
          <p:cNvSpPr/>
          <p:nvPr/>
        </p:nvSpPr>
        <p:spPr>
          <a:xfrm rot="5400000" flipV="1">
            <a:off x="5516089" y="4819485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70952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/>
      <p:bldP spid="16" grpId="0" uiExpand="1" build="p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9552" y="1628800"/>
                <a:ext cx="377648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cs-CZ" b="1" dirty="0" smtClean="0"/>
                  <a:t>body dotyku     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</a:rPr>
                      <m:t>𝒑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∩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𝑬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𝑻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  <a:ea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𝑻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  <a:ea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628800"/>
                <a:ext cx="3776483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113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83568" y="2276872"/>
                <a:ext cx="7213770" cy="212571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          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𝟓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b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endParaRPr lang="cs-CZ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0" smtClean="0"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latin typeface="Cambria Math"/>
                        </a:rPr>
                        <m:t>𝟏𝟖</m:t>
                      </m:r>
                      <m:r>
                        <a:rPr lang="cs-CZ" b="1" i="0" smtClean="0"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𝟑𝟐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𝟏𝟖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𝟏𝟓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2276872"/>
                <a:ext cx="7213770" cy="21257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827584" y="5298512"/>
                <a:ext cx="2153218" cy="369332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d>
                        <m:d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298512"/>
                <a:ext cx="215321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Šipka dolů 13"/>
          <p:cNvSpPr/>
          <p:nvPr/>
        </p:nvSpPr>
        <p:spPr>
          <a:xfrm rot="3600000" flipV="1">
            <a:off x="3627623" y="4867844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Šipka dolů 14"/>
          <p:cNvSpPr/>
          <p:nvPr/>
        </p:nvSpPr>
        <p:spPr>
          <a:xfrm rot="7200000" flipV="1">
            <a:off x="3614618" y="5643950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607868" y="4877782"/>
                <a:ext cx="350236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7868" y="4877782"/>
                <a:ext cx="350236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594863" y="5795972"/>
                <a:ext cx="350236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4863" y="5795972"/>
                <a:ext cx="350236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899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uiExpand="1" build="p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92941" y="3873822"/>
                <a:ext cx="3980257" cy="1062727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 /.</m:t>
                      </m:r>
                      <m:r>
                        <a:rPr lang="cs-CZ" sz="1600" b="1" i="1" smtClean="0">
                          <a:latin typeface="Cambria Math"/>
                        </a:rPr>
                        <m:t>𝟏𝟖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𝟔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𝟏𝟖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𝟐𝟒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941" y="3873822"/>
                <a:ext cx="3980257" cy="1062727"/>
              </a:xfrm>
              <a:prstGeom prst="rect">
                <a:avLst/>
              </a:prstGeom>
              <a:blipFill rotWithShape="1">
                <a:blip r:embed="rId4"/>
                <a:stretch>
                  <a:fillRect b="-113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670936" y="3873822"/>
                <a:ext cx="3980257" cy="1062727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𝟓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𝟏𝟖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latin typeface="Cambria Math"/>
                            </a:rPr>
                            <m:t>𝟗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 /.</m:t>
                      </m:r>
                      <m:r>
                        <a:rPr lang="cs-CZ" sz="1600" b="1" i="1" smtClean="0">
                          <a:latin typeface="Cambria Math"/>
                        </a:rPr>
                        <m:t>𝟏𝟖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𝟒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d>
                        <m:d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0" smtClean="0">
                          <a:latin typeface="Cambria Math"/>
                        </a:rPr>
                        <m:t>𝟏𝟖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𝟒</m:t>
                      </m:r>
                      <m:r>
                        <a:rPr lang="cs-CZ" sz="1600" b="1" i="1" smtClean="0">
                          <a:latin typeface="Cambria Math"/>
                        </a:rPr>
                        <m:t>𝒙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𝟒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𝟏𝟖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0936" y="3873822"/>
                <a:ext cx="3980257" cy="1062727"/>
              </a:xfrm>
              <a:prstGeom prst="rect">
                <a:avLst/>
              </a:prstGeom>
              <a:blipFill rotWithShape="1">
                <a:blip r:embed="rId5"/>
                <a:stretch>
                  <a:fillRect b="-1130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85188" y="5723964"/>
                <a:ext cx="1274644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5188" y="5723964"/>
                <a:ext cx="127464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450883" y="5723964"/>
                <a:ext cx="2372701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0883" y="5723964"/>
                <a:ext cx="2372701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1700296" y="2708920"/>
                <a:ext cx="133042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0296" y="2708920"/>
                <a:ext cx="133042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5876759" y="2732382"/>
                <a:ext cx="1330429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𝟎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6759" y="2732382"/>
                <a:ext cx="133042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Šipka dolů 18"/>
          <p:cNvSpPr/>
          <p:nvPr/>
        </p:nvSpPr>
        <p:spPr>
          <a:xfrm rot="10800000" flipV="1">
            <a:off x="2339753" y="4995878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0" name="Šipka dolů 19"/>
          <p:cNvSpPr/>
          <p:nvPr/>
        </p:nvSpPr>
        <p:spPr>
          <a:xfrm rot="10800000" flipV="1">
            <a:off x="6597895" y="50131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1" name="Šipka dolů 20"/>
          <p:cNvSpPr/>
          <p:nvPr/>
        </p:nvSpPr>
        <p:spPr>
          <a:xfrm rot="10800000" flipV="1">
            <a:off x="2349423" y="32129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2" name="Šipka dolů 21"/>
          <p:cNvSpPr/>
          <p:nvPr/>
        </p:nvSpPr>
        <p:spPr>
          <a:xfrm rot="10800000" flipV="1">
            <a:off x="6597895" y="3212976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"/>
              <p:cNvSpPr txBox="1"/>
              <p:nvPr/>
            </p:nvSpPr>
            <p:spPr>
              <a:xfrm>
                <a:off x="1185607" y="1935052"/>
                <a:ext cx="6410729" cy="629852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𝒕</m:t>
                      </m:r>
                      <m:r>
                        <a:rPr lang="cs-CZ" b="1" i="1" smtClean="0">
                          <a:latin typeface="Cambria Math"/>
                        </a:rPr>
                        <m:t>:   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;   </m:t>
                      </m:r>
                      <m:r>
                        <a:rPr lang="cs-CZ" b="1" i="1" smtClean="0">
                          <a:latin typeface="Cambria Math"/>
                        </a:rPr>
                        <m:t>𝒎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;   </m:t>
                      </m:r>
                      <m:r>
                        <a:rPr lang="cs-CZ" b="1" i="1" smtClean="0">
                          <a:latin typeface="Cambria Math"/>
                        </a:rPr>
                        <m:t>𝒏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4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5607" y="1935052"/>
                <a:ext cx="6410729" cy="62985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28299" y="1283648"/>
            <a:ext cx="982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tečny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3595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5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500"/>
                            </p:stCondLst>
                            <p:childTnLst>
                              <p:par>
                                <p:cTn id="7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14" grpId="0" build="p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8" name="Skupina 27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9" name="Skupina 28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2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3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827584" y="1428746"/>
            <a:ext cx="40323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v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programu GeoGebra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7272808" cy="411977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899592" y="3018897"/>
            <a:ext cx="7128792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679636" y="2132856"/>
            <a:ext cx="2047523" cy="411977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4152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50"/>
                            </p:stCondLst>
                            <p:childTnLst>
                              <p:par>
                                <p:cTn id="13" presetID="2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5536" y="1226537"/>
            <a:ext cx="7623048" cy="1087734"/>
            <a:chOff x="395536" y="1226538"/>
            <a:chExt cx="7623048" cy="1087733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226538"/>
                  <a:ext cx="6641626" cy="10877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3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rovnice tečen elipsy  </a:t>
                  </a:r>
                  <a14:m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𝑬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𝟏𝟎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𝟒𝟎</m:t>
                          </m:r>
                        </m:den>
                      </m:f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</m:t>
                      </m:r>
                    </m:oMath>
                  </a14:m>
                  <a:r>
                    <a:rPr lang="cs-CZ" b="1" dirty="0" smtClean="0">
                      <a:solidFill>
                        <a:srgbClr val="C00000"/>
                      </a:solidFill>
                    </a:rPr>
                    <a:t/>
                  </a:r>
                  <a:br>
                    <a:rPr lang="cs-CZ" b="1" dirty="0" smtClean="0">
                      <a:solidFill>
                        <a:srgbClr val="C00000"/>
                      </a:solidFill>
                    </a:rPr>
                  </a:br>
                  <a:r>
                    <a:rPr lang="cs-CZ" dirty="0" smtClean="0"/>
                    <a:t>rovnoběžných s přímkou</a:t>
                  </a:r>
                  <a:r>
                    <a:rPr lang="cs-CZ" b="1" dirty="0" smtClean="0"/>
                    <a:t> 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.</a:t>
                  </a:r>
                  <a:r>
                    <a:rPr lang="cs-CZ" b="1" i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  </a:t>
                  </a:r>
                  <a:r>
                    <a:rPr lang="cs-CZ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j-lt"/>
                    </a:rPr>
                    <a:t>Stanov body dotyku.</a:t>
                  </a:r>
                  <a:endPara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6641626" cy="1087733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26" t="-2793" b="-78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3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7" name="Skupina 26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0" name="Picture 9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1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14563" y="3221480"/>
                <a:ext cx="7764305" cy="3148234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𝒒</m:t>
                          </m:r>
                        </m:num>
                        <m:den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        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𝑬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600" b="1" i="1" smtClean="0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𝒚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𝒒</m:t>
                                      </m:r>
                                    </m:num>
                                    <m:den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𝟒𝟎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  /⋅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𝟒𝟎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</m:num>
                                <m:den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𝟒𝟎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𝒒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𝟏𝟔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𝒒𝒚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𝟑𝟏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limLow>
                            <m:limLowPr>
                              <m:ctrlPr>
                                <a:rPr lang="cs-CZ" sz="16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limLowPr>
                            <m:e>
                              <m:groupChr>
                                <m:groupChrPr>
                                  <m:chr m:val="⏟"/>
                                  <m:ctrlPr>
                                    <a:rPr lang="cs-CZ" sz="16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groupChrPr>
                                <m:e>
                                  <m:r>
                                    <a:rPr lang="cs-CZ" sz="1600" b="1" i="1" smtClean="0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𝟏𝟎</m:t>
                                  </m:r>
                                </m:e>
                              </m:groupChr>
                            </m:e>
                            <m:lim>
                              <m:r>
                                <a:rPr lang="cs-CZ" sz="16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lim>
                          </m:limLow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limLow>
                        <m:limLow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limLowPr>
                        <m:e>
                          <m:groupChr>
                            <m:groupChrPr>
                              <m:chr m:val="⏟"/>
                              <m:ctrlPr>
                                <a:rPr lang="cs-CZ" sz="16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groupChrPr>
                            <m:e>
                              <m:d>
                                <m:d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𝟔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𝒒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𝟏𝟖</m:t>
                                  </m:r>
                                </m:e>
                              </m:d>
                            </m:e>
                          </m:groupChr>
                        </m:e>
                        <m:lim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𝒃</m:t>
                          </m:r>
                        </m:lim>
                      </m:limLow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limLow>
                        <m:limLow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limLowPr>
                        <m:e>
                          <m:groupChr>
                            <m:groupChrPr>
                              <m:chr m:val="⏟"/>
                              <m:ctrlPr>
                                <a:rPr lang="cs-CZ" sz="1600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groupChrPr>
                            <m:e>
                              <m:sSup>
                                <m:sSupPr>
                                  <m:ctrlP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𝒒</m:t>
                                  </m:r>
                                </m:e>
                                <m:sup>
                                  <m:r>
                                    <a:rPr lang="cs-CZ" sz="1600" b="1" i="1">
                                      <a:solidFill>
                                        <a:srgbClr val="C0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𝟖</m:t>
                              </m:r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𝒒</m:t>
                              </m:r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𝟏𝟓</m:t>
                              </m:r>
                            </m:e>
                          </m:groupChr>
                        </m:e>
                        <m:lim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𝒄</m:t>
                          </m:r>
                        </m:lim>
                      </m:limLow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    </m:t>
                      </m:r>
                    </m:oMath>
                  </m:oMathPara>
                </a14:m>
                <a:endParaRPr lang="cs-CZ" sz="1600" b="1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𝑫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𝒒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𝟏𝟖</m:t>
                              </m:r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⋅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𝟏𝟎</m:t>
                      </m:r>
                      <m:d>
                        <m:d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sz="16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6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𝒒</m:t>
                              </m:r>
                            </m:e>
                            <m:sup>
                              <m:r>
                                <a:rPr lang="cs-CZ" sz="16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𝟖</m:t>
                          </m:r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𝒒</m:t>
                          </m:r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𝟏𝟓</m:t>
                          </m:r>
                        </m:e>
                      </m:d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𝒒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𝟏𝟎𝟒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𝟗𝟐𝟒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1600" b="1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endParaRPr lang="cs-CZ" sz="1600" b="1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𝒒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𝟐𝟔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𝒒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𝟐𝟑𝟏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rgbClr val="C00000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563" y="3221480"/>
                <a:ext cx="7764305" cy="3148234"/>
              </a:xfrm>
              <a:prstGeom prst="rect">
                <a:avLst/>
              </a:prstGeom>
              <a:blipFill rotWithShape="1">
                <a:blip r:embed="rId7"/>
                <a:stretch>
                  <a:fillRect l="-78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395538" y="2555612"/>
            <a:ext cx="4725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tečna má s elipsou právě jeden společný bod</a:t>
            </a:r>
          </a:p>
        </p:txBody>
      </p:sp>
    </p:spTree>
    <p:extLst>
      <p:ext uri="{BB962C8B-B14F-4D97-AF65-F5344CB8AC3E}">
        <p14:creationId xmlns:p14="http://schemas.microsoft.com/office/powerpoint/2010/main" val="176165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395537" y="1412776"/>
            <a:ext cx="4204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e</a:t>
            </a:r>
            <a:r>
              <a:rPr lang="cs-CZ" b="1" dirty="0" smtClean="0"/>
              <a:t>xistují dvě tečny elipsy daného směru 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5536" y="1844824"/>
                <a:ext cx="4508222" cy="1130118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𝒒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𝟐𝟔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𝟐𝟑𝟏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  <a:ea typeface="Cambria Math"/>
                </a:endParaRPr>
              </a:p>
              <a:p>
                <a:endParaRPr lang="cs-CZ" sz="1600" b="1" dirty="0" smtClean="0">
                  <a:solidFill>
                    <a:schemeClr val="tx1"/>
                  </a:solidFill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𝒒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,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𝟐𝟔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𝟐𝟔</m:t>
                                  </m:r>
                                </m:e>
                                <m:sup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𝟒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⋅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⋅</m:t>
                              </m:r>
                              <m:d>
                                <m:d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𝟐𝟑𝟏</m:t>
                                  </m:r>
                                </m:e>
                              </m:d>
                            </m:e>
                          </m:rad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𝟑𝟑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</m:e>
                      </m:d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44824"/>
                <a:ext cx="4508222" cy="113011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5220074" y="1988840"/>
                <a:ext cx="2321405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𝟕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1988840"/>
                <a:ext cx="232140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5242438" y="2553899"/>
                <a:ext cx="2459263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𝟑𝟑</m:t>
                      </m:r>
                      <m:r>
                        <a:rPr lang="cs-CZ" b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2436" y="2553899"/>
                <a:ext cx="245926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54380" y="3429000"/>
            <a:ext cx="1672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b</a:t>
            </a:r>
            <a:r>
              <a:rPr lang="cs-CZ" b="1" dirty="0" smtClean="0"/>
              <a:t>ody dotyku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7" y="4005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95537" y="4340062"/>
                <a:ext cx="7960128" cy="1897251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sz="1600" b="1" i="1">
                          <a:latin typeface="Cambria Math"/>
                        </a:rPr>
                        <m:t>𝟐</m:t>
                      </m:r>
                      <m:r>
                        <a:rPr lang="cs-CZ" sz="1600" b="1" i="1">
                          <a:latin typeface="Cambria Math"/>
                        </a:rPr>
                        <m:t>𝒙</m:t>
                      </m:r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r>
                        <a:rPr lang="cs-CZ" sz="1600" b="1" i="1">
                          <a:latin typeface="Cambria Math"/>
                        </a:rPr>
                        <m:t>𝟑</m:t>
                      </m:r>
                      <m:r>
                        <a:rPr lang="cs-CZ" sz="1600" b="1" i="1">
                          <a:latin typeface="Cambria Math"/>
                        </a:rPr>
                        <m:t>𝒚</m:t>
                      </m:r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𝟕</m:t>
                      </m:r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𝟎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  <a:ea typeface="Cambria Math"/>
                        </a:rPr>
                        <m:t>         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𝑬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𝒚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𝟕</m:t>
                                      </m:r>
                                    </m:num>
                                    <m:den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  <m:r>
                                    <a:rPr lang="cs-CZ" sz="1600" b="1" i="1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1600" b="1" i="1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1600" b="1" i="1">
                              <a:latin typeface="Cambria Math"/>
                            </a:rPr>
                            <m:t>𝟒𝟎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𝟏</m:t>
                      </m:r>
                      <m:r>
                        <a:rPr lang="cs-CZ" sz="1600" b="1" i="0" smtClean="0">
                          <a:latin typeface="Cambria Math"/>
                        </a:rPr>
                        <m:t>  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∕⋅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𝟒𝟎</m:t>
                      </m:r>
                    </m:oMath>
                  </m:oMathPara>
                </a14:m>
                <a:endParaRPr lang="cs-CZ" sz="16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+</m:t>
                                  </m:r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𝟏𝟏</m:t>
                                  </m:r>
                                </m:num>
                                <m:den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latin typeface="Cambria Math"/>
                        </a:rPr>
                        <m:t>𝟔</m:t>
                      </m:r>
                      <m:r>
                        <a:rPr lang="cs-CZ" sz="1600" b="1" i="1">
                          <a:latin typeface="Cambria Math"/>
                        </a:rPr>
                        <m:t>𝒚</m:t>
                      </m:r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r>
                        <a:rPr lang="cs-CZ" sz="1600" b="1" i="1">
                          <a:latin typeface="Cambria Math"/>
                        </a:rPr>
                        <m:t>𝟗</m:t>
                      </m:r>
                      <m:r>
                        <a:rPr lang="cs-CZ" sz="1600" b="1" i="1"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latin typeface="Cambria Math"/>
                        </a:rPr>
                        <m:t>𝟒𝟎</m:t>
                      </m:r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𝟎</m:t>
                      </m:r>
                      <m:r>
                        <a:rPr lang="cs-CZ" sz="1600" b="1" i="1" dirty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𝟔𝟔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𝟏𝟐𝟏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𝟑𝟏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𝟎</m:t>
                      </m:r>
                      <m:r>
                        <a:rPr lang="cs-CZ" sz="1600" b="1" i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𝟗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𝟎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d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sz="1600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4340062"/>
                <a:ext cx="7960128" cy="189725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95537" y="3812823"/>
                <a:ext cx="209313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∩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𝑬</m:t>
                      </m:r>
                    </m:oMath>
                  </m:oMathPara>
                </a14:m>
                <a:endParaRPr lang="cs-CZ" sz="2800" b="1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3812823"/>
                <a:ext cx="2093137" cy="52322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31042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7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75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75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500"/>
                            </p:stCondLst>
                            <p:childTnLst>
                              <p:par>
                                <p:cTn id="5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75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25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uiExpand="1" build="p" animBg="1"/>
      <p:bldP spid="12" grpId="0" animBg="1"/>
      <p:bldP spid="13" grpId="0" animBg="1"/>
      <p:bldP spid="15" grpId="0"/>
      <p:bldP spid="9" grpId="0" uiExpand="1" build="p" animBg="1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ovéPole 15"/>
          <p:cNvSpPr txBox="1"/>
          <p:nvPr/>
        </p:nvSpPr>
        <p:spPr>
          <a:xfrm>
            <a:off x="395537" y="4005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95537" y="2735371"/>
                <a:ext cx="8296438" cy="2133789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sz="1600" b="1" i="1">
                          <a:latin typeface="Cambria Math"/>
                        </a:rPr>
                        <m:t>𝟐</m:t>
                      </m:r>
                      <m:r>
                        <a:rPr lang="cs-CZ" sz="1600" b="1" i="1">
                          <a:latin typeface="Cambria Math"/>
                        </a:rPr>
                        <m:t>𝒙</m:t>
                      </m:r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r>
                        <a:rPr lang="cs-CZ" sz="1600" b="1" i="1">
                          <a:latin typeface="Cambria Math"/>
                        </a:rPr>
                        <m:t>𝟑</m:t>
                      </m:r>
                      <m:r>
                        <a:rPr lang="cs-CZ" sz="1600" b="1" i="1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𝟑𝟑</m:t>
                      </m:r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𝟎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  <a:ea typeface="Cambria Math"/>
                        </a:rPr>
                        <m:t>         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𝑬</m:t>
                      </m:r>
                      <m:r>
                        <a:rPr lang="cs-CZ" sz="1600" b="1" i="1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fPr>
                            <m:num>
                              <m:d>
                                <m:d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−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</m:t>
                                      </m:r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𝒚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+</m:t>
                                      </m:r>
                                      <m:r>
                                        <a:rPr lang="cs-CZ" sz="1600" b="1" i="1" smtClean="0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𝟑𝟑</m:t>
                                      </m:r>
                                    </m:num>
                                    <m:den>
                                      <m:r>
                                        <a:rPr lang="cs-CZ" sz="1600" b="1" i="1">
                                          <a:solidFill>
                                            <a:srgbClr val="0000FF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𝟐</m:t>
                                      </m:r>
                                    </m:den>
                                  </m:f>
                                  <m:r>
                                    <a:rPr lang="cs-CZ" sz="1600" b="1" i="1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latin typeface="Cambria Math"/>
                                      <a:ea typeface="Cambria Math"/>
                                    </a:rPr>
                                    <m:t>𝟐</m:t>
                                  </m:r>
                                </m:e>
                              </m:d>
                            </m:num>
                            <m:den>
                              <m:r>
                                <a:rPr lang="cs-CZ" sz="1600" b="1" i="1">
                                  <a:latin typeface="Cambria Math"/>
                                </a:rPr>
                                <m:t>𝟏𝟎</m:t>
                              </m:r>
                            </m:den>
                          </m:f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1600" b="1" i="1">
                              <a:latin typeface="Cambria Math"/>
                            </a:rPr>
                            <m:t>𝟒𝟎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𝟏</m:t>
                      </m:r>
                      <m:r>
                        <a:rPr lang="cs-CZ" sz="1600" b="1" i="1" smtClean="0">
                          <a:latin typeface="Cambria Math"/>
                        </a:rPr>
                        <m:t>  /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𝟒𝟎</m:t>
                      </m:r>
                    </m:oMath>
                  </m:oMathPara>
                </a14:m>
                <a:endParaRPr lang="cs-CZ" sz="1600" b="1" dirty="0" smtClean="0"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1600" b="1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latin typeface="Cambria Math"/>
                                    </a:rPr>
                                    <m:t>𝟐𝟗</m:t>
                                  </m:r>
                                </m:num>
                                <m:den>
                                  <m:r>
                                    <a:rPr lang="cs-CZ" sz="1600" b="1" i="1">
                                      <a:latin typeface="Cambria Math"/>
                                    </a:rPr>
                                    <m:t>𝟐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latin typeface="Cambria Math"/>
                        </a:rPr>
                        <m:t>𝟔</m:t>
                      </m:r>
                      <m:r>
                        <a:rPr lang="cs-CZ" sz="1600" b="1" i="1">
                          <a:latin typeface="Cambria Math"/>
                        </a:rPr>
                        <m:t>𝒚</m:t>
                      </m:r>
                      <m:r>
                        <a:rPr lang="cs-CZ" sz="1600" b="1" i="1">
                          <a:latin typeface="Cambria Math"/>
                        </a:rPr>
                        <m:t>+</m:t>
                      </m:r>
                      <m:r>
                        <a:rPr lang="cs-CZ" sz="1600" b="1" i="1">
                          <a:latin typeface="Cambria Math"/>
                        </a:rPr>
                        <m:t>𝟗</m:t>
                      </m:r>
                      <m:r>
                        <a:rPr lang="cs-CZ" sz="1600" b="1" i="1"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latin typeface="Cambria Math"/>
                        </a:rPr>
                        <m:t>𝟒𝟎</m:t>
                      </m:r>
                      <m:r>
                        <a:rPr lang="cs-CZ" sz="1600" b="1" i="1"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latin typeface="Cambria Math"/>
                        </a:rPr>
                        <m:t>𝟎</m:t>
                      </m:r>
                      <m:r>
                        <a:rPr lang="cs-CZ" sz="1600" b="1" i="1" dirty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</a:rPr>
                        <m:t>𝟗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𝟏𝟕𝟒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𝟖𝟒𝟏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𝟔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𝟑𝟏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𝟎</m:t>
                      </m:r>
                      <m:r>
                        <a:rPr lang="cs-CZ" sz="1600" b="1" i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1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𝟏𝟎</m:t>
                          </m:r>
                          <m:r>
                            <a:rPr lang="cs-CZ" sz="1600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</a:rPr>
                        <m:t>𝟏𝟖𝟎</m:t>
                      </m:r>
                      <m:r>
                        <a:rPr lang="cs-CZ" sz="1600" b="1" i="1" smtClean="0"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</a:rPr>
                        <m:t>𝟖𝟏𝟎</m:t>
                      </m:r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𝟏𝟖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𝟖𝟏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𝟗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⋅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𝟗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𝟑𝟑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𝟗</m:t>
                          </m:r>
                        </m:e>
                      </m:d>
                    </m:oMath>
                  </m:oMathPara>
                </a14:m>
                <a:endParaRPr lang="cs-CZ" sz="1600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2735371"/>
                <a:ext cx="8296438" cy="213378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95537" y="1835532"/>
                <a:ext cx="209313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∩</m:t>
                      </m:r>
                      <m:r>
                        <a:rPr lang="cs-CZ" sz="2800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𝑬</m:t>
                      </m:r>
                    </m:oMath>
                  </m:oMathPara>
                </a14:m>
                <a:endParaRPr lang="cs-CZ" sz="2800" b="1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7" y="1835532"/>
                <a:ext cx="2093137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6484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 animBg="1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AA66E-0099-41D5-B1D0-A6CB6A1C999E}" type="slidenum">
              <a:rPr lang="cs-CZ" smtClean="0"/>
              <a:t>15</a:t>
            </a:fld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9687" y="1428746"/>
            <a:ext cx="40323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v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programu GeoGebra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elipsy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6" name="Skupina 25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29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0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7" name="TextovéPole 26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87" y="1988840"/>
            <a:ext cx="7048500" cy="41338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394621" y="1988840"/>
            <a:ext cx="5063566" cy="3384376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9896" y="4125552"/>
            <a:ext cx="2973972" cy="1997139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854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750"/>
                            </p:stCondLst>
                            <p:childTnLst>
                              <p:par>
                                <p:cTn id="1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9026</TotalTime>
  <Words>1546</Words>
  <Application>Microsoft Office PowerPoint</Application>
  <PresentationFormat>Předvádění na obrazovce (4:3)</PresentationFormat>
  <Paragraphs>138</Paragraphs>
  <Slides>15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113</cp:revision>
  <dcterms:created xsi:type="dcterms:W3CDTF">2013-09-14T18:46:32Z</dcterms:created>
  <dcterms:modified xsi:type="dcterms:W3CDTF">2013-10-23T16:12:43Z</dcterms:modified>
</cp:coreProperties>
</file>