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7" r:id="rId2"/>
    <p:sldId id="258" r:id="rId3"/>
    <p:sldId id="259" r:id="rId4"/>
    <p:sldId id="260" r:id="rId5"/>
    <p:sldId id="262" r:id="rId6"/>
    <p:sldId id="264" r:id="rId7"/>
    <p:sldId id="266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0000FF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F75565-9A4C-4B3E-A1F7-0131E02E6B42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047F9E-B6B9-4C7B-B633-8E26611EF3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531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BFA6B7-B6FD-4431-8095-C89BEFD3D11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8784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 STŘEDEM V POČÁTKU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D69B3F-3C1F-4657-B10B-D53654E113BF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37474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047F9E-B6B9-4C7B-B633-8E26611EF36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1012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82306-476C-468D-B308-B816DE8D910C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40F8-21FE-4947-9E73-36749FE4D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858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82306-476C-468D-B308-B816DE8D910C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40F8-21FE-4947-9E73-36749FE4D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099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82306-476C-468D-B308-B816DE8D910C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40F8-21FE-4947-9E73-36749FE4D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749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82306-476C-468D-B308-B816DE8D910C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40F8-21FE-4947-9E73-36749FE4D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031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82306-476C-468D-B308-B816DE8D910C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40F8-21FE-4947-9E73-36749FE4D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706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82306-476C-468D-B308-B816DE8D910C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40F8-21FE-4947-9E73-36749FE4D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43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82306-476C-468D-B308-B816DE8D910C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40F8-21FE-4947-9E73-36749FE4D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904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82306-476C-468D-B308-B816DE8D910C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40F8-21FE-4947-9E73-36749FE4D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338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82306-476C-468D-B308-B816DE8D910C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40F8-21FE-4947-9E73-36749FE4D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832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82306-476C-468D-B308-B816DE8D910C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40F8-21FE-4947-9E73-36749FE4D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0760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82306-476C-468D-B308-B816DE8D910C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40F8-21FE-4947-9E73-36749FE4D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1361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882306-476C-468D-B308-B816DE8D910C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7C40F8-21FE-4947-9E73-36749FE4D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712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4.bp.blogspot.com/-KJgi8d5v5iw/Ta0oTfNLD7I/AAAAAAAAAFU/gwTv-NeUdSU/s320/2011-04-19_00.01.30.png" TargetMode="External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openxmlformats.org/officeDocument/2006/relationships/hyperlink" Target="http://upload.wikimedia.org/wikipedia/commons/thumb/1/17/%C5%BD%C4%8F%C3%A1kovsk%C3%BD_most.jpg/220px-%C5%BD%C4%8F%C3%A1kovsk%C3%BD_most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ncrypted-tbn2.gstatic.com/images?q=tbn:ANd9GcQDcKogDrdtNA14ZTW0ViF9OX2mIZYnzTYXIyClbrmRL-ii-kg" TargetMode="External"/><Relationship Id="rId11" Type="http://schemas.openxmlformats.org/officeDocument/2006/relationships/hyperlink" Target="https://encrypted-tbn2.gstatic.com/images?q=tbn:ANd9GcTXPodHxJmOe_2Fvd8aHZ2PzCJkcCJGGLsplSiHyV_x73ZqKfUp" TargetMode="External"/><Relationship Id="rId5" Type="http://schemas.openxmlformats.org/officeDocument/2006/relationships/image" Target="../media/image2.jpeg"/><Relationship Id="rId10" Type="http://schemas.openxmlformats.org/officeDocument/2006/relationships/image" Target="../media/image8.png"/><Relationship Id="rId4" Type="http://schemas.openxmlformats.org/officeDocument/2006/relationships/image" Target="../media/image5.jpeg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gvp.cz/~vinkle/mafynet/geogebra/matematika/analyticka_geom/kuzelosecky/apolloniova_definice.html" TargetMode="Externa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5.jpe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hyperlink" Target="http://www.geogebratube.org/student/m53025" TargetMode="Externa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5.png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6" Type="http://schemas.openxmlformats.org/officeDocument/2006/relationships/hyperlink" Target="http://www.geogebratube.org/student/m53312" TargetMode="External"/><Relationship Id="rId5" Type="http://schemas.openxmlformats.org/officeDocument/2006/relationships/image" Target="../media/image2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91114833"/>
              </p:ext>
            </p:extLst>
          </p:nvPr>
        </p:nvGraphicFramePr>
        <p:xfrm>
          <a:off x="2285746" y="129003"/>
          <a:ext cx="4572508" cy="66547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Dokument" r:id="rId4" imgW="5889940" imgH="8583107" progId="Word.Document.12">
                  <p:embed/>
                </p:oleObj>
              </mc:Choice>
              <mc:Fallback>
                <p:oleObj name="Dokument" r:id="rId4" imgW="5889940" imgH="858310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285746" y="129003"/>
                        <a:ext cx="4572508" cy="665470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10816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88840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5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09888"/>
            <a:ext cx="3096344" cy="4102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08041" y="1126485"/>
            <a:ext cx="285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KUŽELOSEČKY</a:t>
            </a:r>
            <a:endParaRPr lang="cs-CZ" sz="36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5229202"/>
            <a:ext cx="6607963" cy="1015663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DEFINICE </a:t>
            </a:r>
            <a:r>
              <a:rPr lang="cs-CZ" sz="6000" b="1" i="1" dirty="0" smtClean="0">
                <a:solidFill>
                  <a:srgbClr val="0000FF"/>
                </a:solidFill>
              </a:rPr>
              <a:t>PARABOLY</a:t>
            </a:r>
            <a:endParaRPr lang="cs-CZ" sz="6000" b="1" i="1" dirty="0">
              <a:solidFill>
                <a:srgbClr val="0000FF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81329"/>
            <a:ext cx="2133600" cy="340147"/>
          </a:xfrm>
        </p:spPr>
        <p:txBody>
          <a:bodyPr/>
          <a:lstStyle/>
          <a:p>
            <a:fld id="{5C624C70-28CE-48BB-B88B-5A6B92DD79E4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3588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4333875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323528" y="146185"/>
            <a:ext cx="7992888" cy="1050568"/>
            <a:chOff x="323528" y="146184"/>
            <a:chExt cx="7992888" cy="1050568"/>
          </a:xfrm>
        </p:grpSpPr>
        <p:sp>
          <p:nvSpPr>
            <p:cNvPr id="24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34" name="Picture 9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35" name="Picture 2" descr="Zobrazit podrobnosti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kuželosečky</a:t>
              </a:r>
              <a:endParaRPr lang="cs-CZ" dirty="0"/>
            </a:p>
          </p:txBody>
        </p:sp>
        <p:cxnSp>
          <p:nvCxnSpPr>
            <p:cNvPr id="33" name="Přímá spojnice 32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ovéPole 27"/>
            <p:cNvSpPr txBox="1"/>
            <p:nvPr/>
          </p:nvSpPr>
          <p:spPr>
            <a:xfrm>
              <a:off x="323528" y="427311"/>
              <a:ext cx="3608873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DEFINICE PARABOLY</a:t>
              </a:r>
              <a:endParaRPr lang="cs-CZ" sz="3200" b="1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470183" y="3861048"/>
            <a:ext cx="64543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6"/>
              </a:rPr>
              <a:t>zdroj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7" y="4653136"/>
            <a:ext cx="3985046" cy="2069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70183" y="6309320"/>
            <a:ext cx="64543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8"/>
              </a:rPr>
              <a:t>zdroj</a:t>
            </a:r>
            <a:endParaRPr lang="cs-CZ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638" y="4769048"/>
            <a:ext cx="3611171" cy="1838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254" y="1484784"/>
            <a:ext cx="2942320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5438735" y="4077072"/>
            <a:ext cx="64543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11"/>
              </a:rPr>
              <a:t>zdroj</a:t>
            </a:r>
            <a:endParaRPr lang="cs-CZ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4862671" y="6165304"/>
            <a:ext cx="64543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12"/>
              </a:rPr>
              <a:t>zdroj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3671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31" grpId="0" animBg="1"/>
      <p:bldP spid="204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23528" y="146185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5904656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DEFINICE PARABOLY </a:t>
              </a:r>
              <a:r>
                <a:rPr lang="cs-CZ" sz="3200" b="1" i="1" dirty="0" err="1" smtClean="0">
                  <a:solidFill>
                    <a:srgbClr val="0000FF"/>
                  </a:solidFill>
                </a:rPr>
                <a:t>Apolloniova</a:t>
              </a:r>
              <a:endParaRPr lang="cs-CZ" sz="3200" b="1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277843" y="5345922"/>
            <a:ext cx="8373209" cy="1323439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rovinná křivka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průsečnice </a:t>
            </a:r>
            <a:r>
              <a:rPr lang="cs-CZ" sz="2000" b="1" u="sng" dirty="0" smtClean="0"/>
              <a:t>rotační kuželové plochy a roviny,</a:t>
            </a:r>
            <a:r>
              <a:rPr lang="cs-CZ" sz="2000" b="1" dirty="0" smtClean="0"/>
              <a:t> která </a:t>
            </a:r>
            <a:r>
              <a:rPr lang="cs-CZ" altLang="cs-CZ" sz="2000" b="1" dirty="0" smtClean="0"/>
              <a:t>je rovnoběžná právě</a:t>
            </a:r>
          </a:p>
          <a:p>
            <a:r>
              <a:rPr lang="cs-CZ" altLang="cs-CZ" sz="2000" b="1" dirty="0" smtClean="0"/>
              <a:t>      s </a:t>
            </a:r>
            <a:r>
              <a:rPr lang="cs-CZ" altLang="cs-CZ" sz="2000" b="1" dirty="0"/>
              <a:t>jednou přímkou kuželové plochy a která neprochází vrcholem </a:t>
            </a:r>
            <a:r>
              <a:rPr lang="cs-CZ" altLang="cs-CZ" sz="2000" b="1" dirty="0" smtClean="0"/>
              <a:t>kuželové</a:t>
            </a:r>
          </a:p>
          <a:p>
            <a:r>
              <a:rPr lang="cs-CZ" altLang="cs-CZ" sz="2000" b="1" dirty="0"/>
              <a:t> </a:t>
            </a:r>
            <a:r>
              <a:rPr lang="cs-CZ" altLang="cs-CZ" sz="2000" b="1" dirty="0" smtClean="0"/>
              <a:t>     plochy</a:t>
            </a:r>
            <a:endParaRPr lang="cs-CZ" sz="20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7506" y="1412776"/>
            <a:ext cx="6568988" cy="37537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102510" y="4797152"/>
            <a:ext cx="645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5"/>
              </a:rPr>
              <a:t>zdroj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4797152"/>
            <a:ext cx="13467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ANIMACE </a:t>
            </a:r>
            <a:r>
              <a:rPr lang="cs-CZ" dirty="0" smtClean="0">
                <a:solidFill>
                  <a:srgbClr val="FF0000"/>
                </a:solidFill>
                <a:sym typeface="Wingdings"/>
              </a:rPr>
              <a:t>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873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7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75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75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25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250"/>
                            </p:stCondLst>
                            <p:childTnLst>
                              <p:par>
                                <p:cTn id="32" presetID="2" presetClass="entr" presetSubtype="3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p" animBg="1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23528" y="146185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5423280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DEFINICE PARABOLY </a:t>
              </a:r>
              <a:r>
                <a:rPr lang="cs-CZ" sz="3200" b="1" i="1" dirty="0" smtClean="0">
                  <a:solidFill>
                    <a:srgbClr val="0000FF"/>
                  </a:solidFill>
                </a:rPr>
                <a:t>ohnisková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p:sp>
        <p:nvSpPr>
          <p:cNvPr id="25" name="TextovéPole 24"/>
          <p:cNvSpPr txBox="1"/>
          <p:nvPr/>
        </p:nvSpPr>
        <p:spPr>
          <a:xfrm>
            <a:off x="467544" y="1412778"/>
            <a:ext cx="7992888" cy="707886"/>
          </a:xfrm>
          <a:prstGeom prst="rect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Parabola je </a:t>
            </a:r>
            <a:r>
              <a:rPr lang="cs-CZ" sz="2000" b="1" dirty="0"/>
              <a:t>množina bodů v rovině, jejichž vzdálenost od pevného bodu </a:t>
            </a:r>
            <a:r>
              <a:rPr lang="cs-CZ" sz="2000" b="1" i="1" dirty="0" smtClean="0"/>
              <a:t>F</a:t>
            </a:r>
          </a:p>
          <a:p>
            <a:r>
              <a:rPr lang="cs-CZ" sz="2000" b="1" dirty="0" smtClean="0"/>
              <a:t>a </a:t>
            </a:r>
            <a:r>
              <a:rPr lang="cs-CZ" sz="2000" b="1" dirty="0"/>
              <a:t>dané přímky </a:t>
            </a:r>
            <a:r>
              <a:rPr lang="cs-CZ" sz="2000" b="1" i="1" dirty="0"/>
              <a:t>d</a:t>
            </a:r>
            <a:r>
              <a:rPr lang="cs-CZ" sz="2000" b="1" dirty="0"/>
              <a:t> je stejná, přičemž bod </a:t>
            </a:r>
            <a:r>
              <a:rPr lang="cs-CZ" sz="2000" b="1" i="1" dirty="0"/>
              <a:t>F</a:t>
            </a:r>
            <a:r>
              <a:rPr lang="cs-CZ" sz="2000" b="1" dirty="0"/>
              <a:t> na přímce </a:t>
            </a:r>
            <a:r>
              <a:rPr lang="cs-CZ" sz="2000" b="1" i="1" dirty="0"/>
              <a:t>d</a:t>
            </a:r>
            <a:r>
              <a:rPr lang="cs-CZ" sz="2000" b="1" dirty="0"/>
              <a:t> neleží.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5791484" y="4581128"/>
            <a:ext cx="1752596" cy="1569328"/>
            <a:chOff x="5023842" y="4496761"/>
            <a:chExt cx="1752596" cy="1569328"/>
          </a:xfrm>
        </p:grpSpPr>
        <p:sp>
          <p:nvSpPr>
            <p:cNvPr id="23" name="TextovéPole 22"/>
            <p:cNvSpPr txBox="1"/>
            <p:nvPr/>
          </p:nvSpPr>
          <p:spPr>
            <a:xfrm>
              <a:off x="5023842" y="5481314"/>
              <a:ext cx="1752596" cy="584775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solidFill>
                <a:srgbClr val="0000FF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1600" dirty="0" smtClean="0"/>
                <a:t>Animace autora na</a:t>
              </a:r>
              <a:br>
                <a:rPr lang="cs-CZ" sz="1600" dirty="0" smtClean="0"/>
              </a:br>
              <a:r>
                <a:rPr lang="cs-CZ" sz="1600" dirty="0" smtClean="0"/>
                <a:t> </a:t>
              </a:r>
              <a:r>
                <a:rPr lang="cs-CZ" sz="1600" dirty="0" smtClean="0">
                  <a:hlinkClick r:id="rId5"/>
                </a:rPr>
                <a:t>geogebratube.org</a:t>
              </a:r>
              <a:endParaRPr lang="cs-CZ" sz="1600" dirty="0"/>
            </a:p>
          </p:txBody>
        </p:sp>
        <p:pic>
          <p:nvPicPr>
            <p:cNvPr id="36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12820" y="4496761"/>
              <a:ext cx="1354420" cy="98578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595213" y="2924944"/>
                <a:ext cx="2145139" cy="95410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</a:rPr>
                        <m:t>𝑭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</a:rPr>
                        <m:t>∉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</a:rPr>
                        <m:t>𝒅</m:t>
                      </m:r>
                    </m:oMath>
                  </m:oMathPara>
                </a14:m>
                <a:endParaRPr lang="cs-CZ" sz="2800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𝑿𝒅</m:t>
                          </m:r>
                        </m:e>
                      </m:d>
                      <m:r>
                        <a:rPr lang="cs-CZ" sz="28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8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𝑿𝑭</m:t>
                          </m:r>
                        </m:e>
                      </m:d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95213" y="2924944"/>
                <a:ext cx="2145139" cy="95410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564905"/>
            <a:ext cx="4032448" cy="38279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2609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25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uiExpand="1" build="p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23528" y="146185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6014660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DEFINICE PARABOLY </a:t>
              </a:r>
              <a:r>
                <a:rPr lang="cs-CZ" sz="2200" b="1" i="1" dirty="0" smtClean="0">
                  <a:solidFill>
                    <a:srgbClr val="0000FF"/>
                  </a:solidFill>
                </a:rPr>
                <a:t>geometrie paraboly</a:t>
              </a:r>
              <a:endParaRPr lang="cs-CZ" sz="2200" b="1" i="1" dirty="0">
                <a:solidFill>
                  <a:srgbClr val="0000FF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813298" y="1446898"/>
                <a:ext cx="2719142" cy="4790414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𝒅</m:t>
                    </m:r>
                  </m:oMath>
                </a14:m>
                <a:r>
                  <a:rPr lang="cs-CZ" sz="24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… řídící přímka </a:t>
                </a:r>
              </a:p>
              <a:p>
                <a:r>
                  <a:rPr lang="cs-CZ" sz="24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1" dirty="0">
                        <a:solidFill>
                          <a:srgbClr val="0000FF"/>
                        </a:solidFill>
                        <a:latin typeface="Cambria Math"/>
                      </a:rPr>
                      <m:t>𝑭</m:t>
                    </m:r>
                  </m:oMath>
                </a14:m>
                <a:r>
                  <a:rPr lang="cs-CZ" sz="2400" b="1" dirty="0">
                    <a:solidFill>
                      <a:srgbClr val="0000FF"/>
                    </a:solidFill>
                  </a:rPr>
                  <a:t> … ohnisko</a:t>
                </a:r>
              </a:p>
              <a:p>
                <a:r>
                  <a:rPr lang="cs-CZ" sz="24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/>
                </a:r>
                <a:br>
                  <a:rPr lang="cs-CZ" sz="24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</a:br>
                <a:endParaRPr lang="cs-CZ" sz="2400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𝒐</m:t>
                    </m:r>
                  </m:oMath>
                </a14:m>
                <a:r>
                  <a:rPr lang="cs-CZ" sz="24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… osa paraboly</a:t>
                </a:r>
              </a:p>
              <a:p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rgbClr val="FF0000"/>
                        </a:solidFill>
                        <a:latin typeface="Cambria Math"/>
                      </a:rPr>
                      <m:t>𝑽</m:t>
                    </m:r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400" b="1" dirty="0">
                    <a:solidFill>
                      <a:srgbClr val="FF0000"/>
                    </a:solidFill>
                  </a:rPr>
                  <a:t>…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vrchol paraboly</a:t>
                </a:r>
              </a:p>
              <a:p>
                <a:endParaRPr lang="cs-CZ" sz="2400" b="1" dirty="0" smtClean="0"/>
              </a:p>
              <a:p>
                <a:endParaRPr lang="cs-CZ" sz="2400" b="1" dirty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𝑭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𝒅</m:t>
                          </m:r>
                        </m:e>
                      </m:d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𝒑</m:t>
                      </m:r>
                    </m:oMath>
                  </m:oMathPara>
                </a14:m>
                <a:endParaRPr lang="cs-CZ" sz="2400" b="1" dirty="0" smtClean="0">
                  <a:solidFill>
                    <a:srgbClr val="0000FF"/>
                  </a:solidFill>
                </a:endParaRPr>
              </a:p>
              <a:p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</a:rPr>
                      <m:t>𝒑</m:t>
                    </m:r>
                  </m:oMath>
                </a14:m>
                <a:r>
                  <a:rPr lang="cs-CZ" sz="2400" b="1" dirty="0" smtClean="0">
                    <a:solidFill>
                      <a:srgbClr val="0000FF"/>
                    </a:solidFill>
                  </a:rPr>
                  <a:t> … parametr</a:t>
                </a:r>
              </a:p>
              <a:p>
                <a:endParaRPr lang="cs-CZ" sz="24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𝑽</m:t>
                          </m:r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</m:d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𝑽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𝒅</m:t>
                          </m:r>
                        </m:e>
                      </m:d>
                      <m:r>
                        <a:rPr lang="cs-CZ" sz="2400" b="1" i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𝒑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3298" y="1446898"/>
                <a:ext cx="2719142" cy="4790414"/>
              </a:xfrm>
              <a:prstGeom prst="rect">
                <a:avLst/>
              </a:prstGeom>
              <a:blipFill rotWithShape="1">
                <a:blip r:embed="rId4"/>
                <a:stretch>
                  <a:fillRect l="-670" t="-888" r="-2679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20029"/>
            <a:ext cx="5087444" cy="489858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18009" y="257084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solidFill>
                  <a:srgbClr val="FF0000"/>
                </a:solidFill>
              </a:rPr>
              <a:t>P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30968" y="393305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d</a:t>
            </a:r>
            <a:endParaRPr lang="cs-CZ" sz="32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43361" y="3155620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solidFill>
                  <a:srgbClr val="0000FF"/>
                </a:solidFill>
              </a:rPr>
              <a:t>F</a:t>
            </a:r>
            <a:endParaRPr lang="cs-CZ" sz="3200" i="1" dirty="0">
              <a:solidFill>
                <a:srgbClr val="0000FF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0271" y="177281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o</a:t>
            </a:r>
            <a:endParaRPr lang="cs-CZ" sz="32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02770" y="4068361"/>
            <a:ext cx="4171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solidFill>
                  <a:srgbClr val="FF0000"/>
                </a:solidFill>
              </a:rPr>
              <a:t>V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09322" y="3569559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p</a:t>
            </a:r>
            <a:endParaRPr lang="cs-CZ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504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22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250"/>
                            </p:stCondLst>
                            <p:childTnLst>
                              <p:par>
                                <p:cTn id="61" presetID="22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uiExpand="1" build="p" animBg="1"/>
      <p:bldP spid="9" grpId="0"/>
      <p:bldP spid="11" grpId="0"/>
      <p:bldP spid="12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442342" y="146185"/>
            <a:ext cx="7992888" cy="1050568"/>
            <a:chOff x="323528" y="146184"/>
            <a:chExt cx="7992888" cy="1050568"/>
          </a:xfrm>
        </p:grpSpPr>
        <p:sp>
          <p:nvSpPr>
            <p:cNvPr id="4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5" name="Picture 9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6" name="Picture 2" descr="Zobrazit podrobnosti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8" name="Přímá spojnice 7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323528" y="427311"/>
              <a:ext cx="5899500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DEFINICE PARABOLY </a:t>
              </a:r>
              <a:r>
                <a:rPr lang="cs-CZ" sz="2200" b="1" i="1" dirty="0" smtClean="0">
                  <a:solidFill>
                    <a:srgbClr val="0000FF"/>
                  </a:solidFill>
                </a:rPr>
                <a:t>bodová konstrukce</a:t>
              </a:r>
              <a:endParaRPr lang="cs-CZ" sz="2200" b="1" i="1" dirty="0">
                <a:solidFill>
                  <a:srgbClr val="0000FF"/>
                </a:solidFill>
              </a:endParaRPr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507150" y="1255116"/>
            <a:ext cx="23189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Video z archivu autora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65162" y="6300028"/>
            <a:ext cx="76136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Animace </a:t>
            </a:r>
            <a:r>
              <a:rPr lang="cs-CZ" b="1" dirty="0" smtClean="0"/>
              <a:t>ke stažení na</a:t>
            </a:r>
            <a:r>
              <a:rPr lang="cs-CZ" b="1" dirty="0" smtClean="0">
                <a:solidFill>
                  <a:srgbClr val="0000FF"/>
                </a:solidFill>
              </a:rPr>
              <a:t> </a:t>
            </a:r>
            <a:r>
              <a:rPr lang="cs-CZ" b="1" dirty="0" smtClean="0">
                <a:solidFill>
                  <a:srgbClr val="0000FF"/>
                </a:solidFill>
                <a:hlinkClick r:id="rId6"/>
              </a:rPr>
              <a:t>http://www.geogebratube.org/student/m53312</a:t>
            </a:r>
            <a:endParaRPr lang="cs-CZ" dirty="0"/>
          </a:p>
        </p:txBody>
      </p:sp>
      <p:pic>
        <p:nvPicPr>
          <p:cNvPr id="10" name="Ashampoo_Snap_2013.10.17_20h26m14s_001_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5003" y="1702837"/>
            <a:ext cx="7153994" cy="4030419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202952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897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723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  <p:bldLst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575556" y="146185"/>
            <a:ext cx="7992888" cy="1204457"/>
            <a:chOff x="323528" y="146184"/>
            <a:chExt cx="7992888" cy="1204457"/>
          </a:xfrm>
        </p:grpSpPr>
        <p:sp>
          <p:nvSpPr>
            <p:cNvPr id="6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7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8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10" name="Přímá spojnice 9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323528" y="427311"/>
              <a:ext cx="4625177" cy="923330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DEFINICE HYPERBOLY </a:t>
              </a:r>
              <a:r>
                <a:rPr lang="cs-CZ" sz="3200" b="1" i="1" dirty="0" smtClean="0">
                  <a:solidFill>
                    <a:srgbClr val="0000FF"/>
                  </a:solidFill>
                </a:rPr>
                <a:t>úkol</a:t>
              </a:r>
              <a:endParaRPr lang="cs-CZ" sz="3200" b="1" i="1" dirty="0">
                <a:solidFill>
                  <a:srgbClr val="0000FF"/>
                </a:solidFill>
              </a:endParaRPr>
            </a:p>
            <a:p>
              <a:endParaRPr lang="cs-CZ" sz="2200" b="1" i="1" dirty="0">
                <a:solidFill>
                  <a:srgbClr val="0000FF"/>
                </a:solidFill>
              </a:endParaRPr>
            </a:p>
          </p:txBody>
        </p:sp>
      </p:grp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85" y="1310072"/>
            <a:ext cx="1021813" cy="1021813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5"/>
          <p:cNvSpPr txBox="1"/>
          <p:nvPr/>
        </p:nvSpPr>
        <p:spPr>
          <a:xfrm>
            <a:off x="1696191" y="1296988"/>
            <a:ext cx="8242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solidFill>
                  <a:srgbClr val="FF0000"/>
                </a:solidFill>
              </a:rPr>
              <a:t>???</a:t>
            </a:r>
            <a:endParaRPr lang="cs-CZ" sz="3600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762722" y="1820978"/>
                <a:ext cx="388939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Narýsuj parabolu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C00000"/>
                        </a:solidFill>
                        <a:latin typeface="Cambria Math"/>
                      </a:rPr>
                      <m:t>𝒑</m:t>
                    </m:r>
                    <m:r>
                      <a:rPr lang="cs-CZ" sz="2800" b="1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C00000"/>
                        </a:solidFill>
                        <a:latin typeface="Cambria Math"/>
                      </a:rPr>
                      <m:t>𝟐</m:t>
                    </m:r>
                  </m:oMath>
                </a14:m>
                <a:endParaRPr lang="cs-CZ" sz="2800" b="1" u="sng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2722" y="1820978"/>
                <a:ext cx="3889398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3135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3439506" y="4211796"/>
            <a:ext cx="844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41" y="2442020"/>
            <a:ext cx="7867881" cy="3908884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6938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3" grpId="0"/>
      <p:bldP spid="1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10009</TotalTime>
  <Words>140</Words>
  <Application>Microsoft Office PowerPoint</Application>
  <PresentationFormat>Předvádění na obrazovce (4:3)</PresentationFormat>
  <Paragraphs>56</Paragraphs>
  <Slides>8</Slides>
  <Notes>3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104</cp:revision>
  <dcterms:created xsi:type="dcterms:W3CDTF">2013-09-26T13:42:55Z</dcterms:created>
  <dcterms:modified xsi:type="dcterms:W3CDTF">2013-10-23T17:23:59Z</dcterms:modified>
</cp:coreProperties>
</file>