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7" r:id="rId2"/>
    <p:sldId id="258" r:id="rId3"/>
    <p:sldId id="259" r:id="rId4"/>
    <p:sldId id="260" r:id="rId5"/>
    <p:sldId id="262" r:id="rId6"/>
    <p:sldId id="264" r:id="rId7"/>
    <p:sldId id="266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F75565-9A4C-4B3E-A1F7-0131E02E6B42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047F9E-B6B9-4C7B-B633-8E26611EF3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95315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BFA6B7-B6FD-4431-8095-C89BEFD3D112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68784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D69B3F-3C1F-4657-B10B-D53654E113BF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37474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47F9E-B6B9-4C7B-B633-8E26611EF364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6101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64A5C-673A-4FE7-9054-FCEC9A7ACDE5}" type="datetime1">
              <a:rPr lang="cs-CZ" smtClean="0"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C40F8-21FE-4947-9E73-36749FE4DA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3858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7A1C9-9CD8-454C-A596-452B2A4E31BC}" type="datetime1">
              <a:rPr lang="cs-CZ" smtClean="0"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C40F8-21FE-4947-9E73-36749FE4DA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3099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97B4-4FA3-41B6-8D04-7C058C079A6A}" type="datetime1">
              <a:rPr lang="cs-CZ" smtClean="0"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C40F8-21FE-4947-9E73-36749FE4DA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0749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9D679-4D6E-40F5-BE64-5016FB50322A}" type="datetime1">
              <a:rPr lang="cs-CZ" smtClean="0"/>
              <a:t>23.10.2013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C40F8-21FE-4947-9E73-36749FE4DA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8031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012AF-9E1D-45A6-8569-24E1F49598F2}" type="datetime1">
              <a:rPr lang="cs-CZ" smtClean="0"/>
              <a:t>23.10.2013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C40F8-21FE-4947-9E73-36749FE4DA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7706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142F4-3647-424F-ABE2-CE586AE03EF5}" type="datetime1">
              <a:rPr lang="cs-CZ" smtClean="0"/>
              <a:t>23.10.2013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C40F8-21FE-4947-9E73-36749FE4DA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343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A4955-AC31-418F-9948-5069BC2511B4}" type="datetime1">
              <a:rPr lang="cs-CZ" smtClean="0"/>
              <a:t>23.10.2013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C40F8-21FE-4947-9E73-36749FE4DA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8904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0C83-F6A9-43BD-BA53-62FCE1F383B2}" type="datetime1">
              <a:rPr lang="cs-CZ" smtClean="0"/>
              <a:t>23.10.2013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C40F8-21FE-4947-9E73-36749FE4DA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338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E00D1-17B1-49C2-ACEE-DFCFF1C3072B}" type="datetime1">
              <a:rPr lang="cs-CZ" smtClean="0"/>
              <a:t>23.10.2013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C40F8-21FE-4947-9E73-36749FE4DA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1832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31E8B-2A03-48F9-A511-739620D45B5B}" type="datetime1">
              <a:rPr lang="cs-CZ" smtClean="0"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C40F8-21FE-4947-9E73-36749FE4DA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6076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66B89-70F6-4F51-AD38-D5E0A40D3A15}" type="datetime1">
              <a:rPr lang="cs-CZ" smtClean="0"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C40F8-21FE-4947-9E73-36749FE4DA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1361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24DE40-A3DB-4AB2-87F0-BD79C2CE27E2}" type="datetime1">
              <a:rPr lang="cs-CZ" smtClean="0"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7C40F8-21FE-4947-9E73-36749FE4DA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2712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llmathwords.org/images/f/flashlight_hyperbola.jpg" TargetMode="External"/><Relationship Id="rId13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6.png"/><Relationship Id="rId12" Type="http://schemas.openxmlformats.org/officeDocument/2006/relationships/hyperlink" Target="http://cs.wikipedia.org/wiki/Je%C5%A1t%C4%9Bd_(hotel_a_vys%C3%ADla%C4%8D)" TargetMode="External"/><Relationship Id="rId2" Type="http://schemas.openxmlformats.org/officeDocument/2006/relationships/notesSlide" Target="../notesSlides/notesSlide2.xml"/><Relationship Id="rId16" Type="http://schemas.openxmlformats.org/officeDocument/2006/relationships/hyperlink" Target="http://mat.fsv.cvut.cz/bakalari/kog/rzh/img/McDonnellPlanetarium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bezdratovepripojeni.cz/images/jak-na-wifi/SmerovaParabola.jpeg" TargetMode="External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5" Type="http://schemas.openxmlformats.org/officeDocument/2006/relationships/image" Target="../media/image10.png"/><Relationship Id="rId10" Type="http://schemas.openxmlformats.org/officeDocument/2006/relationships/hyperlink" Target="https://encrypted-tbn0.gstatic.com/images?q=tbn:ANd9GcSv-OSxw7cyDeAhWP_Gap0NxTqe1R0q_xGmQgl_m2RUTkMXgyIJ" TargetMode="External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hyperlink" Target="http://mdg.vsb.cz/jdolezal/DgFAST/Realizace/ZborcenyHyperboloid/VezPolibino.jp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hyperlink" Target="http://www.gvp.cz/~vinkle/mafynet/GeoGebra/matematika/analyticka_geom/kuzelosecky/apolloniova_definice.html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hyperlink" Target="http://www.geogebratube.org/student/m50700" TargetMode="Externa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hyperlink" Target="http://www.geogebratube.org/student/m50879" TargetMode="Externa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openxmlformats.org/officeDocument/2006/relationships/image" Target="../media/image2.jpeg"/><Relationship Id="rId5" Type="http://schemas.openxmlformats.org/officeDocument/2006/relationships/image" Target="../media/image4.jpe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0746803"/>
              </p:ext>
            </p:extLst>
          </p:nvPr>
        </p:nvGraphicFramePr>
        <p:xfrm>
          <a:off x="2455544" y="332656"/>
          <a:ext cx="4232912" cy="63930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89940" imgH="8892480" progId="Word.Document.12">
                  <p:embed/>
                </p:oleObj>
              </mc:Choice>
              <mc:Fallback>
                <p:oleObj name="Dokument" r:id="rId3" imgW="5889940" imgH="889248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55544" y="332656"/>
                        <a:ext cx="4232912" cy="639306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9452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988840"/>
            <a:ext cx="273630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09888"/>
            <a:ext cx="3096344" cy="4102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808041" y="1126485"/>
            <a:ext cx="28521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KUŽELOSEČKY</a:t>
            </a:r>
            <a:endParaRPr lang="cs-CZ" sz="3600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5229202"/>
            <a:ext cx="6978192" cy="1015663"/>
          </a:xfrm>
          <a:prstGeom prst="rect">
            <a:avLst/>
          </a:prstGeom>
          <a:noFill/>
          <a:ln w="28575">
            <a:noFill/>
          </a:ln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DEFINICE </a:t>
            </a:r>
            <a:r>
              <a:rPr lang="cs-CZ" sz="6000" b="1" i="1" dirty="0" smtClean="0">
                <a:solidFill>
                  <a:srgbClr val="0000FF"/>
                </a:solidFill>
              </a:rPr>
              <a:t>HYPERBOLY</a:t>
            </a:r>
            <a:endParaRPr lang="cs-CZ" sz="6000" b="1" i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588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323528" y="146185"/>
            <a:ext cx="7992888" cy="1050568"/>
            <a:chOff x="323528" y="146184"/>
            <a:chExt cx="7992888" cy="1050568"/>
          </a:xfrm>
        </p:grpSpPr>
        <p:sp>
          <p:nvSpPr>
            <p:cNvPr id="24" name="Nadpis 1"/>
            <p:cNvSpPr txBox="1">
              <a:spLocks/>
            </p:cNvSpPr>
            <p:nvPr/>
          </p:nvSpPr>
          <p:spPr>
            <a:xfrm>
              <a:off x="395536" y="146184"/>
              <a:ext cx="5976664" cy="725439"/>
            </a:xfrm>
            <a:prstGeom prst="rect">
              <a:avLst/>
            </a:prstGeom>
          </p:spPr>
          <p:txBody>
            <a:bodyPr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endParaRPr lang="cs-CZ" sz="3200" b="1" i="1" dirty="0" smtClean="0"/>
            </a:p>
          </p:txBody>
        </p:sp>
        <p:pic>
          <p:nvPicPr>
            <p:cNvPr id="34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1531" y="242064"/>
              <a:ext cx="426997" cy="653358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/>
          </p:spPr>
        </p:pic>
        <p:pic>
          <p:nvPicPr>
            <p:cNvPr id="35" name="Picture 2" descr="Zobrazit podrobnosti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02510" y="242064"/>
              <a:ext cx="565834" cy="6534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" name="TextovéPole 31"/>
            <p:cNvSpPr txBox="1"/>
            <p:nvPr/>
          </p:nvSpPr>
          <p:spPr>
            <a:xfrm>
              <a:off x="6588224" y="827420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kuželosečky</a:t>
              </a:r>
              <a:endParaRPr lang="cs-CZ" dirty="0"/>
            </a:p>
          </p:txBody>
        </p:sp>
        <p:cxnSp>
          <p:nvCxnSpPr>
            <p:cNvPr id="33" name="Přímá spojnice 32"/>
            <p:cNvCxnSpPr/>
            <p:nvPr/>
          </p:nvCxnSpPr>
          <p:spPr>
            <a:xfrm>
              <a:off x="395536" y="1187460"/>
              <a:ext cx="792088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ovéPole 27"/>
            <p:cNvSpPr txBox="1"/>
            <p:nvPr/>
          </p:nvSpPr>
          <p:spPr>
            <a:xfrm>
              <a:off x="323528" y="427311"/>
              <a:ext cx="3813032" cy="584775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/>
                <a:t>DEFINICE HYPERBOLY</a:t>
              </a:r>
              <a:endParaRPr lang="cs-CZ" sz="3200" b="1" dirty="0"/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467544" y="1484784"/>
            <a:ext cx="1749598" cy="2880320"/>
            <a:chOff x="734170" y="1484784"/>
            <a:chExt cx="1749598" cy="2880320"/>
          </a:xfrm>
        </p:grpSpPr>
        <p:pic>
          <p:nvPicPr>
            <p:cNvPr id="3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4170" y="1484784"/>
              <a:ext cx="1677590" cy="278955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5" name="TextovéPole 4"/>
            <p:cNvSpPr txBox="1"/>
            <p:nvPr/>
          </p:nvSpPr>
          <p:spPr>
            <a:xfrm>
              <a:off x="1838335" y="3995772"/>
              <a:ext cx="64543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hlinkClick r:id="rId6"/>
                </a:rPr>
                <a:t>zdroj</a:t>
              </a:r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2423027" y="1812948"/>
            <a:ext cx="3733149" cy="2143448"/>
            <a:chOff x="2654094" y="1812948"/>
            <a:chExt cx="3733149" cy="2143448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4094" y="1812948"/>
              <a:ext cx="3733149" cy="21332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5704607" y="3587064"/>
              <a:ext cx="64543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hlinkClick r:id="rId8"/>
                </a:rPr>
                <a:t>zdroj</a:t>
              </a:r>
              <a:endParaRPr lang="cs-CZ" dirty="0"/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467544" y="4557598"/>
            <a:ext cx="3421699" cy="1994836"/>
            <a:chOff x="611560" y="4495956"/>
            <a:chExt cx="3421699" cy="1994836"/>
          </a:xfrm>
        </p:grpSpPr>
        <p:pic>
          <p:nvPicPr>
            <p:cNvPr id="36" name="Picture 2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560" y="4495956"/>
              <a:ext cx="3421699" cy="19948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3378754" y="6081122"/>
              <a:ext cx="64543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hlinkClick r:id="rId10"/>
                </a:rPr>
                <a:t>zdroj</a:t>
              </a:r>
              <a:endParaRPr lang="cs-CZ" dirty="0"/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6300192" y="1484784"/>
            <a:ext cx="2200275" cy="3276600"/>
            <a:chOff x="6783505" y="1484784"/>
            <a:chExt cx="2200275" cy="3276600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83505" y="1484784"/>
              <a:ext cx="2200275" cy="3276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TextovéPole 9"/>
            <p:cNvSpPr txBox="1"/>
            <p:nvPr/>
          </p:nvSpPr>
          <p:spPr>
            <a:xfrm>
              <a:off x="8316416" y="4365104"/>
              <a:ext cx="64543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hlinkClick r:id="rId12"/>
                </a:rPr>
                <a:t>zdroj</a:t>
              </a:r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4355976" y="4223672"/>
            <a:ext cx="1544879" cy="2328762"/>
            <a:chOff x="4655380" y="4223672"/>
            <a:chExt cx="1544879" cy="2328762"/>
          </a:xfrm>
        </p:grpSpPr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55380" y="4223672"/>
              <a:ext cx="1544879" cy="2328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ovéPole 10"/>
            <p:cNvSpPr txBox="1"/>
            <p:nvPr/>
          </p:nvSpPr>
          <p:spPr>
            <a:xfrm>
              <a:off x="5499705" y="6180412"/>
              <a:ext cx="64543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hlinkClick r:id="rId14"/>
                </a:rPr>
                <a:t>zdroj</a:t>
              </a:r>
              <a:endParaRPr lang="cs-CZ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6372200" y="5109396"/>
            <a:ext cx="2209801" cy="1443038"/>
            <a:chOff x="6783505" y="5106706"/>
            <a:chExt cx="2209801" cy="1443038"/>
          </a:xfrm>
        </p:grpSpPr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83505" y="5106706"/>
              <a:ext cx="2209801" cy="1443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TextovéPole 11"/>
            <p:cNvSpPr txBox="1"/>
            <p:nvPr/>
          </p:nvSpPr>
          <p:spPr>
            <a:xfrm>
              <a:off x="8297688" y="6121460"/>
              <a:ext cx="64543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hlinkClick r:id="rId16"/>
                </a:rPr>
                <a:t>zdroj</a:t>
              </a:r>
              <a:endParaRPr lang="cs-CZ" dirty="0"/>
            </a:p>
          </p:txBody>
        </p:sp>
      </p:grpSp>
      <p:sp>
        <p:nvSpPr>
          <p:cNvPr id="19" name="TextovéPole 18"/>
          <p:cNvSpPr txBox="1"/>
          <p:nvPr/>
        </p:nvSpPr>
        <p:spPr>
          <a:xfrm>
            <a:off x="1571709" y="2060848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h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915816" y="2245514"/>
            <a:ext cx="4746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h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668344" y="2879562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9933"/>
                </a:solidFill>
              </a:rPr>
              <a:t>h</a:t>
            </a:r>
            <a:endParaRPr lang="cs-CZ" dirty="0">
              <a:solidFill>
                <a:srgbClr val="FF9933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905029" y="2780928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B0F0"/>
                </a:solidFill>
              </a:rPr>
              <a:t>h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804248" y="5830915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h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7974838" y="5830915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h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5292080" y="5229200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h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3383868" y="5229200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FF"/>
                </a:solidFill>
              </a:rPr>
              <a:t>h</a:t>
            </a:r>
            <a:endParaRPr lang="cs-CZ" dirty="0">
              <a:solidFill>
                <a:srgbClr val="0000FF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051720" y="4761384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h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755576" y="4946050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h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3671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50"/>
                            </p:stCondLst>
                            <p:childTnLst>
                              <p:par>
                                <p:cTn id="20" presetID="2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75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75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75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25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75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25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75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25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75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250"/>
                            </p:stCondLst>
                            <p:childTnLst>
                              <p:par>
                                <p:cTn id="7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750"/>
                            </p:stCondLst>
                            <p:childTnLst>
                              <p:par>
                                <p:cTn id="7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250"/>
                            </p:stCondLst>
                            <p:childTnLst>
                              <p:par>
                                <p:cTn id="8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5" grpId="0"/>
      <p:bldP spid="26" grpId="0"/>
      <p:bldP spid="27" grpId="0"/>
      <p:bldP spid="29" grpId="0"/>
      <p:bldP spid="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323528" y="146185"/>
            <a:ext cx="7992888" cy="1050568"/>
            <a:chOff x="323528" y="146184"/>
            <a:chExt cx="7992888" cy="1050568"/>
          </a:xfrm>
        </p:grpSpPr>
        <p:sp>
          <p:nvSpPr>
            <p:cNvPr id="3" name="Nadpis 1"/>
            <p:cNvSpPr txBox="1">
              <a:spLocks/>
            </p:cNvSpPr>
            <p:nvPr/>
          </p:nvSpPr>
          <p:spPr>
            <a:xfrm>
              <a:off x="395536" y="146184"/>
              <a:ext cx="5976664" cy="725439"/>
            </a:xfrm>
            <a:prstGeom prst="rect">
              <a:avLst/>
            </a:prstGeom>
          </p:spPr>
          <p:txBody>
            <a:bodyPr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endParaRPr lang="cs-CZ" sz="3200" b="1" i="1" dirty="0" smtClean="0"/>
            </a:p>
          </p:txBody>
        </p:sp>
        <p:pic>
          <p:nvPicPr>
            <p:cNvPr id="4" name="Picture 9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1531" y="242064"/>
              <a:ext cx="426997" cy="653358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/>
          </p:spPr>
        </p:pic>
        <p:pic>
          <p:nvPicPr>
            <p:cNvPr id="5" name="Picture 2" descr="Zobrazit podrobnosti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02510" y="242064"/>
              <a:ext cx="565834" cy="6534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6588224" y="827420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kuželosečky</a:t>
              </a:r>
              <a:endParaRPr lang="cs-CZ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cxnSp>
          <p:nvCxnSpPr>
            <p:cNvPr id="7" name="Přímá spojnice 6"/>
            <p:cNvCxnSpPr/>
            <p:nvPr/>
          </p:nvCxnSpPr>
          <p:spPr>
            <a:xfrm>
              <a:off x="395536" y="1187460"/>
              <a:ext cx="792088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ovéPole 7"/>
            <p:cNvSpPr txBox="1"/>
            <p:nvPr/>
          </p:nvSpPr>
          <p:spPr>
            <a:xfrm>
              <a:off x="323528" y="427311"/>
              <a:ext cx="5904656" cy="584775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/>
                <a:t>DEFINICE HYPERBOLY </a:t>
              </a:r>
              <a:r>
                <a:rPr lang="cs-CZ" sz="3200" b="1" i="1" dirty="0" err="1" smtClean="0">
                  <a:solidFill>
                    <a:srgbClr val="0000FF"/>
                  </a:solidFill>
                </a:rPr>
                <a:t>Apolloniova</a:t>
              </a:r>
              <a:endParaRPr lang="cs-CZ" sz="3200" b="1" dirty="0"/>
            </a:p>
          </p:txBody>
        </p:sp>
      </p:grpSp>
      <p:sp>
        <p:nvSpPr>
          <p:cNvPr id="12" name="TextovéPole 11"/>
          <p:cNvSpPr txBox="1"/>
          <p:nvPr/>
        </p:nvSpPr>
        <p:spPr>
          <a:xfrm>
            <a:off x="277843" y="5345922"/>
            <a:ext cx="8373209" cy="13234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000" b="1" dirty="0" smtClean="0"/>
              <a:t>rovinná křivka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b="1" dirty="0" smtClean="0"/>
              <a:t>průsečnice </a:t>
            </a:r>
            <a:r>
              <a:rPr lang="cs-CZ" sz="2000" b="1" u="sng" dirty="0" smtClean="0"/>
              <a:t>rotační kuželové plochy a roviny,</a:t>
            </a:r>
            <a:r>
              <a:rPr lang="cs-CZ" sz="2000" b="1" dirty="0" smtClean="0"/>
              <a:t> která </a:t>
            </a:r>
            <a:r>
              <a:rPr lang="cs-CZ" altLang="cs-CZ" sz="2000" b="1" dirty="0" smtClean="0"/>
              <a:t>svírá s osou </a:t>
            </a:r>
            <a:r>
              <a:rPr lang="cs-CZ" altLang="cs-CZ" sz="2000" b="1" dirty="0" smtClean="0"/>
              <a:t>kuželové</a:t>
            </a:r>
          </a:p>
          <a:p>
            <a:r>
              <a:rPr lang="cs-CZ" altLang="cs-CZ" sz="2000" b="1" dirty="0" smtClean="0"/>
              <a:t>      plochy </a:t>
            </a:r>
            <a:r>
              <a:rPr lang="cs-CZ" altLang="cs-CZ" sz="2000" b="1" dirty="0"/>
              <a:t>úhel </a:t>
            </a:r>
            <a:r>
              <a:rPr lang="cs-CZ" altLang="cs-CZ" sz="2000" b="1" dirty="0" smtClean="0"/>
              <a:t>menší než </a:t>
            </a:r>
            <a:r>
              <a:rPr lang="cs-CZ" altLang="cs-CZ" sz="2000" b="1" dirty="0"/>
              <a:t>je úhel mezi osou a stěnou </a:t>
            </a:r>
            <a:r>
              <a:rPr lang="cs-CZ" altLang="cs-CZ" sz="2000" b="1" dirty="0" smtClean="0"/>
              <a:t>kužele, neprochází</a:t>
            </a:r>
          </a:p>
          <a:p>
            <a:r>
              <a:rPr lang="cs-CZ" altLang="cs-CZ" sz="2000" b="1" dirty="0"/>
              <a:t> </a:t>
            </a:r>
            <a:r>
              <a:rPr lang="cs-CZ" altLang="cs-CZ" sz="2000" b="1" dirty="0" smtClean="0"/>
              <a:t>     vrcholem kužele</a:t>
            </a:r>
            <a:endParaRPr lang="cs-CZ" sz="2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308304" y="4859868"/>
            <a:ext cx="13421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hlinkClick r:id="rId4"/>
              </a:rPr>
              <a:t>www.gvp.cz</a:t>
            </a:r>
            <a:endParaRPr lang="cs-CZ" b="1" dirty="0"/>
          </a:p>
        </p:txBody>
      </p:sp>
      <p:sp>
        <p:nvSpPr>
          <p:cNvPr id="14" name="Šipka doprava 13"/>
          <p:cNvSpPr/>
          <p:nvPr/>
        </p:nvSpPr>
        <p:spPr>
          <a:xfrm>
            <a:off x="5940152" y="4965672"/>
            <a:ext cx="978408" cy="20766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prava 14"/>
          <p:cNvSpPr/>
          <p:nvPr/>
        </p:nvSpPr>
        <p:spPr>
          <a:xfrm rot="5400000">
            <a:off x="7482024" y="4156611"/>
            <a:ext cx="978408" cy="207666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7380314" y="2852938"/>
            <a:ext cx="1105559" cy="646331"/>
          </a:xfrm>
          <a:prstGeom prst="rect">
            <a:avLst/>
          </a:prstGeom>
          <a:solidFill>
            <a:srgbClr val="10C002"/>
          </a:solidFill>
          <a:ln>
            <a:solidFill>
              <a:srgbClr val="10C002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Vyzkoušej</a:t>
            </a:r>
          </a:p>
          <a:p>
            <a:pPr algn="ctr"/>
            <a:r>
              <a:rPr lang="cs-CZ" dirty="0" smtClean="0"/>
              <a:t>animaci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718657" y="4893664"/>
            <a:ext cx="645433" cy="369332"/>
          </a:xfrm>
          <a:prstGeom prst="rect">
            <a:avLst/>
          </a:prstGeom>
          <a:solidFill>
            <a:srgbClr val="10C002"/>
          </a:solidFill>
          <a:ln>
            <a:solidFill>
              <a:srgbClr val="10C002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zdroj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5832648" cy="3241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787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 animBg="1"/>
      <p:bldP spid="13" grpId="0"/>
      <p:bldP spid="14" grpId="0" animBg="1"/>
      <p:bldP spid="15" grpId="0" animBg="1"/>
      <p:bldP spid="16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323528" y="146185"/>
            <a:ext cx="7992888" cy="1050568"/>
            <a:chOff x="323528" y="146184"/>
            <a:chExt cx="7992888" cy="1050568"/>
          </a:xfrm>
        </p:grpSpPr>
        <p:sp>
          <p:nvSpPr>
            <p:cNvPr id="3" name="Nadpis 1"/>
            <p:cNvSpPr txBox="1">
              <a:spLocks/>
            </p:cNvSpPr>
            <p:nvPr/>
          </p:nvSpPr>
          <p:spPr>
            <a:xfrm>
              <a:off x="395536" y="146184"/>
              <a:ext cx="5976664" cy="725439"/>
            </a:xfrm>
            <a:prstGeom prst="rect">
              <a:avLst/>
            </a:prstGeom>
          </p:spPr>
          <p:txBody>
            <a:bodyPr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endParaRPr lang="cs-CZ" sz="3200" b="1" i="1" dirty="0" smtClean="0"/>
            </a:p>
          </p:txBody>
        </p:sp>
        <p:pic>
          <p:nvPicPr>
            <p:cNvPr id="4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1531" y="242064"/>
              <a:ext cx="426997" cy="653358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/>
          </p:spPr>
        </p:pic>
        <p:pic>
          <p:nvPicPr>
            <p:cNvPr id="5" name="Picture 2" descr="Zobrazit podrobnosti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02510" y="242064"/>
              <a:ext cx="565834" cy="6534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6588224" y="827420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kuželosečky</a:t>
              </a:r>
              <a:endParaRPr lang="cs-CZ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cxnSp>
          <p:nvCxnSpPr>
            <p:cNvPr id="7" name="Přímá spojnice 6"/>
            <p:cNvCxnSpPr/>
            <p:nvPr/>
          </p:nvCxnSpPr>
          <p:spPr>
            <a:xfrm>
              <a:off x="395536" y="1187460"/>
              <a:ext cx="792088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ovéPole 7"/>
            <p:cNvSpPr txBox="1"/>
            <p:nvPr/>
          </p:nvSpPr>
          <p:spPr>
            <a:xfrm>
              <a:off x="323528" y="427311"/>
              <a:ext cx="5627438" cy="584775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/>
                <a:t>DEFINICE HYPERBOLY </a:t>
              </a:r>
              <a:r>
                <a:rPr lang="cs-CZ" sz="3200" b="1" i="1" dirty="0" smtClean="0">
                  <a:solidFill>
                    <a:srgbClr val="0000FF"/>
                  </a:solidFill>
                </a:rPr>
                <a:t>ohnisková</a:t>
              </a:r>
              <a:endParaRPr lang="cs-CZ" sz="3200" b="1" i="1" dirty="0">
                <a:solidFill>
                  <a:srgbClr val="0000FF"/>
                </a:solidFill>
              </a:endParaRPr>
            </a:p>
          </p:txBody>
        </p:sp>
      </p:grpSp>
      <p:sp>
        <p:nvSpPr>
          <p:cNvPr id="25" name="TextovéPole 24"/>
          <p:cNvSpPr txBox="1"/>
          <p:nvPr/>
        </p:nvSpPr>
        <p:spPr>
          <a:xfrm>
            <a:off x="467544" y="1412778"/>
            <a:ext cx="7992888" cy="1015663"/>
          </a:xfrm>
          <a:prstGeom prst="rect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/>
              <a:t>Hyperbola je množina bodů v rovině, které mají </a:t>
            </a:r>
            <a:r>
              <a:rPr lang="cs-CZ" sz="2000" b="1" dirty="0"/>
              <a:t>od dvou daných </a:t>
            </a:r>
            <a:r>
              <a:rPr lang="cs-CZ" sz="2000" b="1" dirty="0" smtClean="0"/>
              <a:t>pevných</a:t>
            </a:r>
          </a:p>
          <a:p>
            <a:r>
              <a:rPr lang="cs-CZ" sz="2000" b="1" dirty="0" smtClean="0"/>
              <a:t>různých bodů </a:t>
            </a:r>
            <a:r>
              <a:rPr lang="en-US" sz="2000" b="1" dirty="0" smtClean="0">
                <a:solidFill>
                  <a:srgbClr val="0000FF"/>
                </a:solidFill>
              </a:rPr>
              <a:t>[</a:t>
            </a:r>
            <a:r>
              <a:rPr lang="en-US" sz="2000" b="1" i="1" dirty="0" err="1" smtClean="0">
                <a:solidFill>
                  <a:srgbClr val="0000FF"/>
                </a:solidFill>
              </a:rPr>
              <a:t>ohnisek</a:t>
            </a:r>
            <a:r>
              <a:rPr lang="en-US" sz="2000" b="1" dirty="0">
                <a:solidFill>
                  <a:srgbClr val="0000FF"/>
                </a:solidFill>
              </a:rPr>
              <a:t>]</a:t>
            </a:r>
            <a:r>
              <a:rPr lang="cs-CZ" sz="2000" b="1" dirty="0" smtClean="0">
                <a:solidFill>
                  <a:srgbClr val="0000FF"/>
                </a:solidFill>
              </a:rPr>
              <a:t> </a:t>
            </a:r>
            <a:r>
              <a:rPr lang="cs-CZ" sz="2000" b="1" dirty="0" smtClean="0"/>
              <a:t>stálý rozdíl vzdáleností</a:t>
            </a:r>
            <a:r>
              <a:rPr lang="en-US" sz="2000" b="1" dirty="0" smtClean="0"/>
              <a:t> </a:t>
            </a:r>
            <a:r>
              <a:rPr lang="en-US" sz="2000" b="1" dirty="0" smtClean="0">
                <a:solidFill>
                  <a:srgbClr val="0000FF"/>
                </a:solidFill>
              </a:rPr>
              <a:t>[</a:t>
            </a:r>
            <a:r>
              <a:rPr lang="en-US" sz="2000" b="1" i="1" dirty="0" smtClean="0">
                <a:solidFill>
                  <a:srgbClr val="0000FF"/>
                </a:solidFill>
              </a:rPr>
              <a:t>2a</a:t>
            </a:r>
            <a:r>
              <a:rPr lang="en-US" sz="2000" b="1" dirty="0" smtClean="0">
                <a:solidFill>
                  <a:srgbClr val="0000FF"/>
                </a:solidFill>
              </a:rPr>
              <a:t>]</a:t>
            </a:r>
            <a:r>
              <a:rPr lang="cs-CZ" sz="2000" b="1" dirty="0" smtClean="0"/>
              <a:t>, který je menší než</a:t>
            </a:r>
          </a:p>
          <a:p>
            <a:r>
              <a:rPr lang="cs-CZ" sz="2000" b="1" dirty="0"/>
              <a:t>v</a:t>
            </a:r>
            <a:r>
              <a:rPr lang="cs-CZ" sz="2000" b="1" dirty="0" smtClean="0"/>
              <a:t>zdálenost těchto bodů.</a:t>
            </a:r>
            <a:endParaRPr lang="cs-CZ" sz="2000" b="1" dirty="0"/>
          </a:p>
        </p:txBody>
      </p:sp>
      <p:grpSp>
        <p:nvGrpSpPr>
          <p:cNvPr id="9" name="Skupina 8"/>
          <p:cNvGrpSpPr/>
          <p:nvPr/>
        </p:nvGrpSpPr>
        <p:grpSpPr>
          <a:xfrm>
            <a:off x="5311874" y="3356992"/>
            <a:ext cx="2538195" cy="1815550"/>
            <a:chOff x="5023842" y="4496761"/>
            <a:chExt cx="2538195" cy="1815550"/>
          </a:xfrm>
        </p:grpSpPr>
        <p:sp>
          <p:nvSpPr>
            <p:cNvPr id="23" name="TextovéPole 22"/>
            <p:cNvSpPr txBox="1"/>
            <p:nvPr/>
          </p:nvSpPr>
          <p:spPr>
            <a:xfrm>
              <a:off x="5023842" y="5481314"/>
              <a:ext cx="2538195" cy="830997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rgbClr val="0000FF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2400" dirty="0" smtClean="0"/>
                <a:t>Animace autora na</a:t>
              </a:r>
              <a:br>
                <a:rPr lang="cs-CZ" sz="2400" dirty="0" smtClean="0"/>
              </a:br>
              <a:r>
                <a:rPr lang="cs-CZ" sz="2400" dirty="0" smtClean="0"/>
                <a:t> </a:t>
              </a:r>
              <a:r>
                <a:rPr lang="cs-CZ" sz="2400" dirty="0" smtClean="0">
                  <a:hlinkClick r:id="rId5"/>
                </a:rPr>
                <a:t>geogebratube.org</a:t>
              </a:r>
              <a:endParaRPr lang="cs-CZ" sz="2400" dirty="0"/>
            </a:p>
          </p:txBody>
        </p:sp>
        <p:pic>
          <p:nvPicPr>
            <p:cNvPr id="36" name="Picture 3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93844" y="4496761"/>
              <a:ext cx="1354420" cy="9857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6" name="Šipka doprava 25"/>
          <p:cNvSpPr/>
          <p:nvPr/>
        </p:nvSpPr>
        <p:spPr>
          <a:xfrm>
            <a:off x="3974784" y="4456536"/>
            <a:ext cx="978408" cy="484632"/>
          </a:xfrm>
          <a:prstGeom prst="rightArrow">
            <a:avLst/>
          </a:prstGeom>
          <a:solidFill>
            <a:srgbClr val="08BA0C"/>
          </a:solidFill>
          <a:ln>
            <a:solidFill>
              <a:srgbClr val="05750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518" y="2708920"/>
            <a:ext cx="3132068" cy="3494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2609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build="p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323528" y="146185"/>
            <a:ext cx="7992888" cy="1050568"/>
            <a:chOff x="323528" y="146184"/>
            <a:chExt cx="7992888" cy="1050568"/>
          </a:xfrm>
        </p:grpSpPr>
        <p:sp>
          <p:nvSpPr>
            <p:cNvPr id="3" name="Nadpis 1"/>
            <p:cNvSpPr txBox="1">
              <a:spLocks/>
            </p:cNvSpPr>
            <p:nvPr/>
          </p:nvSpPr>
          <p:spPr>
            <a:xfrm>
              <a:off x="395536" y="146184"/>
              <a:ext cx="5976664" cy="725439"/>
            </a:xfrm>
            <a:prstGeom prst="rect">
              <a:avLst/>
            </a:prstGeom>
          </p:spPr>
          <p:txBody>
            <a:bodyPr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endParaRPr lang="cs-CZ" sz="3200" b="1" i="1" dirty="0" smtClean="0"/>
            </a:p>
          </p:txBody>
        </p:sp>
        <p:pic>
          <p:nvPicPr>
            <p:cNvPr id="4" name="Picture 9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1531" y="242064"/>
              <a:ext cx="426997" cy="653358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/>
          </p:spPr>
        </p:pic>
        <p:pic>
          <p:nvPicPr>
            <p:cNvPr id="5" name="Picture 2" descr="Zobrazit podrobnosti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02510" y="242064"/>
              <a:ext cx="565834" cy="6534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6588224" y="827420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kuželosečky</a:t>
              </a:r>
              <a:endParaRPr lang="cs-CZ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cxnSp>
          <p:nvCxnSpPr>
            <p:cNvPr id="7" name="Přímá spojnice 6"/>
            <p:cNvCxnSpPr/>
            <p:nvPr/>
          </p:nvCxnSpPr>
          <p:spPr>
            <a:xfrm>
              <a:off x="395536" y="1187460"/>
              <a:ext cx="792088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ovéPole 7"/>
            <p:cNvSpPr txBox="1"/>
            <p:nvPr/>
          </p:nvSpPr>
          <p:spPr>
            <a:xfrm>
              <a:off x="323528" y="427311"/>
              <a:ext cx="6336222" cy="584775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/>
                <a:t>DEFINICE HYPERBOLY </a:t>
              </a:r>
              <a:r>
                <a:rPr lang="cs-CZ" sz="2200" b="1" i="1" dirty="0" smtClean="0">
                  <a:solidFill>
                    <a:srgbClr val="0000FF"/>
                  </a:solidFill>
                </a:rPr>
                <a:t>geometrie hyperboly</a:t>
              </a:r>
              <a:endParaRPr lang="cs-CZ" sz="2200" b="1" i="1" dirty="0">
                <a:solidFill>
                  <a:srgbClr val="0000FF"/>
                </a:solidFill>
              </a:endParaRPr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ovéPole 12"/>
              <p:cNvSpPr txBox="1"/>
              <p:nvPr/>
            </p:nvSpPr>
            <p:spPr>
              <a:xfrm>
                <a:off x="4932040" y="1412776"/>
                <a:ext cx="3431773" cy="4893647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E, F … ohniska </a:t>
                </a:r>
                <a:br>
                  <a:rPr lang="cs-CZ" sz="24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</a:br>
                <a:r>
                  <a:rPr lang="cs-CZ" sz="24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S … střed hyperboly</a:t>
                </a:r>
              </a:p>
              <a:p>
                <a:endParaRPr lang="cs-CZ" sz="2400" b="1" dirty="0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  <a:p>
                <a:r>
                  <a:rPr lang="cs-CZ" sz="24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A, B … hlavní vrcholy</a:t>
                </a:r>
              </a:p>
              <a:p>
                <a:r>
                  <a:rPr lang="cs-CZ" sz="2400" b="1" dirty="0"/>
                  <a:t>AB … hlavní </a:t>
                </a:r>
                <a:r>
                  <a:rPr lang="cs-CZ" sz="2400" b="1" dirty="0" smtClean="0"/>
                  <a:t>osa</a:t>
                </a:r>
              </a:p>
              <a:p>
                <a:endParaRPr lang="cs-CZ" sz="2400" b="1" dirty="0"/>
              </a:p>
              <a:p>
                <a:r>
                  <a:rPr lang="cs-CZ" sz="2400" b="1" dirty="0"/>
                  <a:t>AS, BS … hlavní poloosy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400" b="1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1" i="1">
                              <a:latin typeface="Cambria Math"/>
                            </a:rPr>
                            <m:t>𝑨𝑺</m:t>
                          </m:r>
                        </m:e>
                      </m:d>
                      <m:r>
                        <a:rPr lang="cs-CZ" sz="2400" b="1" i="1">
                          <a:latin typeface="Cambria Math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sz="2400" b="1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1" i="1">
                              <a:latin typeface="Cambria Math"/>
                            </a:rPr>
                            <m:t>𝑩𝑺</m:t>
                          </m:r>
                        </m:e>
                      </m:d>
                      <m:r>
                        <a:rPr lang="cs-CZ" sz="2400" b="1" i="1">
                          <a:latin typeface="Cambria Math"/>
                        </a:rPr>
                        <m:t>=</m:t>
                      </m:r>
                      <m:r>
                        <a:rPr lang="cs-CZ" sz="2400" b="1" i="1">
                          <a:latin typeface="Cambria Math"/>
                        </a:rPr>
                        <m:t>𝒂</m:t>
                      </m:r>
                    </m:oMath>
                  </m:oMathPara>
                </a14:m>
                <a:endParaRPr lang="cs-CZ" sz="2400" b="1" dirty="0" smtClean="0"/>
              </a:p>
              <a:p>
                <a:endParaRPr lang="cs-CZ" sz="2400" b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1" i="1">
                          <a:latin typeface="Cambria Math"/>
                        </a:rPr>
                        <m:t>𝒆</m:t>
                      </m:r>
                      <m:r>
                        <a:rPr lang="cs-CZ" sz="2400" b="1" i="1">
                          <a:latin typeface="Cambria Math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sz="2400" b="1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1" i="1">
                              <a:latin typeface="Cambria Math"/>
                            </a:rPr>
                            <m:t>𝑬𝑺</m:t>
                          </m:r>
                        </m:e>
                      </m:d>
                      <m:r>
                        <a:rPr lang="cs-CZ" sz="2400" b="1" i="1">
                          <a:latin typeface="Cambria Math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sz="2400" b="1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1" i="1">
                              <a:latin typeface="Cambria Math"/>
                            </a:rPr>
                            <m:t>𝑭𝑺</m:t>
                          </m:r>
                        </m:e>
                      </m:d>
                    </m:oMath>
                  </m:oMathPara>
                </a14:m>
                <a:endParaRPr lang="cs-CZ" sz="2400" b="1" dirty="0"/>
              </a:p>
              <a:p>
                <a:r>
                  <a:rPr lang="cs-CZ" sz="2400" b="1" dirty="0"/>
                  <a:t>výstřednost (excentricita</a:t>
                </a:r>
                <a:r>
                  <a:rPr lang="cs-CZ" sz="2400" b="1" dirty="0" smtClean="0"/>
                  <a:t>)</a:t>
                </a:r>
              </a:p>
              <a:p>
                <a:endParaRPr lang="cs-CZ" sz="2400" b="1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400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1" i="1" smtClean="0"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cs-CZ" sz="2400" b="1" i="1" smtClean="0">
                            <a:latin typeface="Cambria Math"/>
                          </a:rPr>
                          <m:t>𝟏</m:t>
                        </m:r>
                      </m:sub>
                    </m:sSub>
                    <m:r>
                      <a:rPr lang="cs-CZ" sz="2400" b="1" i="1" smtClean="0">
                        <a:latin typeface="Cambria Math"/>
                      </a:rPr>
                      <m:t>,</m:t>
                    </m:r>
                    <m:sSub>
                      <m:sSubPr>
                        <m:ctrlPr>
                          <a:rPr lang="cs-CZ" sz="2400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1" i="1" smtClean="0"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cs-CZ" sz="2400" b="1" i="1" smtClean="0">
                            <a:latin typeface="Cambria Math"/>
                          </a:rPr>
                          <m:t>𝟐</m:t>
                        </m:r>
                      </m:sub>
                    </m:sSub>
                    <m:r>
                      <a:rPr lang="cs-CZ" sz="2400" b="1" i="1" smtClean="0">
                        <a:latin typeface="Cambria Math"/>
                      </a:rPr>
                      <m:t> … </m:t>
                    </m:r>
                  </m:oMath>
                </a14:m>
                <a:r>
                  <a:rPr lang="cs-CZ" sz="2400" b="1" i="0" dirty="0" smtClean="0">
                    <a:latin typeface="+mj-lt"/>
                  </a:rPr>
                  <a:t>asymptoty</a:t>
                </a:r>
                <a:endParaRPr lang="cs-CZ" sz="2400" b="1" dirty="0"/>
              </a:p>
            </p:txBody>
          </p:sp>
        </mc:Choice>
        <mc:Fallback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2040" y="1412776"/>
                <a:ext cx="3431773" cy="4893647"/>
              </a:xfrm>
              <a:prstGeom prst="rect">
                <a:avLst/>
              </a:prstGeom>
              <a:blipFill rotWithShape="1">
                <a:blip r:embed="rId4"/>
                <a:stretch>
                  <a:fillRect l="-2478" t="-870" r="-1770" b="-1739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4224000" cy="4320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2504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uiExpand="1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ODOVÁ KONSTRUKCE HYPERBOLY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35952" y="1700808"/>
            <a:ext cx="7924480" cy="4464496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3" name="Skupina 2"/>
          <p:cNvGrpSpPr/>
          <p:nvPr/>
        </p:nvGrpSpPr>
        <p:grpSpPr>
          <a:xfrm>
            <a:off x="442342" y="146185"/>
            <a:ext cx="7992888" cy="1050568"/>
            <a:chOff x="323528" y="146184"/>
            <a:chExt cx="7992888" cy="1050568"/>
          </a:xfrm>
        </p:grpSpPr>
        <p:sp>
          <p:nvSpPr>
            <p:cNvPr id="4" name="Nadpis 1"/>
            <p:cNvSpPr txBox="1">
              <a:spLocks/>
            </p:cNvSpPr>
            <p:nvPr/>
          </p:nvSpPr>
          <p:spPr>
            <a:xfrm>
              <a:off x="395536" y="146184"/>
              <a:ext cx="5976664" cy="725439"/>
            </a:xfrm>
            <a:prstGeom prst="rect">
              <a:avLst/>
            </a:prstGeom>
          </p:spPr>
          <p:txBody>
            <a:bodyPr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endParaRPr lang="cs-CZ" sz="3200" b="1" i="1" dirty="0" smtClean="0"/>
            </a:p>
          </p:txBody>
        </p:sp>
        <p:pic>
          <p:nvPicPr>
            <p:cNvPr id="5" name="Picture 9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1531" y="242064"/>
              <a:ext cx="426997" cy="653358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/>
          </p:spPr>
        </p:pic>
        <p:pic>
          <p:nvPicPr>
            <p:cNvPr id="6" name="Picture 2" descr="Zobrazit podrobnosti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02510" y="242064"/>
              <a:ext cx="565834" cy="6534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6588224" y="827420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kuželosečky</a:t>
              </a:r>
              <a:endParaRPr lang="cs-CZ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cxnSp>
          <p:nvCxnSpPr>
            <p:cNvPr id="8" name="Přímá spojnice 7"/>
            <p:cNvCxnSpPr/>
            <p:nvPr/>
          </p:nvCxnSpPr>
          <p:spPr>
            <a:xfrm>
              <a:off x="395536" y="1187460"/>
              <a:ext cx="792088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ovéPole 8"/>
            <p:cNvSpPr txBox="1"/>
            <p:nvPr/>
          </p:nvSpPr>
          <p:spPr>
            <a:xfrm>
              <a:off x="323528" y="427311"/>
              <a:ext cx="6103659" cy="584775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/>
                <a:t>DEFINICE HYPERBOLY </a:t>
              </a:r>
              <a:r>
                <a:rPr lang="cs-CZ" sz="2200" b="1" i="1" dirty="0" smtClean="0">
                  <a:solidFill>
                    <a:srgbClr val="0000FF"/>
                  </a:solidFill>
                </a:rPr>
                <a:t>bodová konstrukce</a:t>
              </a:r>
              <a:endParaRPr lang="cs-CZ" sz="2200" b="1" i="1" dirty="0">
                <a:solidFill>
                  <a:srgbClr val="0000FF"/>
                </a:solidFill>
              </a:endParaRPr>
            </a:p>
          </p:txBody>
        </p:sp>
      </p:grpSp>
      <p:sp>
        <p:nvSpPr>
          <p:cNvPr id="11" name="TextovéPole 10"/>
          <p:cNvSpPr txBox="1"/>
          <p:nvPr/>
        </p:nvSpPr>
        <p:spPr>
          <a:xfrm>
            <a:off x="507150" y="1255116"/>
            <a:ext cx="23189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Video z archivu autora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558724" y="6300028"/>
            <a:ext cx="76136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Animace </a:t>
            </a:r>
            <a:r>
              <a:rPr lang="cs-CZ" b="1" dirty="0" smtClean="0"/>
              <a:t>ke stažení na</a:t>
            </a:r>
            <a:r>
              <a:rPr lang="cs-CZ" b="1" dirty="0" smtClean="0">
                <a:solidFill>
                  <a:srgbClr val="0000FF"/>
                </a:solidFill>
              </a:rPr>
              <a:t> </a:t>
            </a:r>
            <a:r>
              <a:rPr lang="cs-CZ" b="1" dirty="0" smtClean="0">
                <a:solidFill>
                  <a:srgbClr val="0000FF"/>
                </a:solidFill>
                <a:hlinkClick r:id="rId7"/>
              </a:rPr>
              <a:t>http://www.geogebratube.org/student/m50879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2952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423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73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0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  <p:bldLst>
      <p:bldP spid="11" grpId="0"/>
      <p:bldP spid="12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4415</TotalTime>
  <Words>130</Words>
  <Application>Microsoft Office PowerPoint</Application>
  <PresentationFormat>Předvádění na obrazovce (4:3)</PresentationFormat>
  <Paragraphs>57</Paragraphs>
  <Slides>7</Slides>
  <Notes>3</Notes>
  <HiddenSlides>0</HiddenSlides>
  <MMClips>1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systému Office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Mrkvička</dc:creator>
  <cp:lastModifiedBy>Zdeněk Mrkvička</cp:lastModifiedBy>
  <cp:revision>47</cp:revision>
  <dcterms:created xsi:type="dcterms:W3CDTF">2013-09-26T13:42:55Z</dcterms:created>
  <dcterms:modified xsi:type="dcterms:W3CDTF">2013-10-23T18:42:05Z</dcterms:modified>
</cp:coreProperties>
</file>