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1" r:id="rId5"/>
    <p:sldId id="260" r:id="rId6"/>
    <p:sldId id="259" r:id="rId7"/>
    <p:sldId id="262" r:id="rId8"/>
    <p:sldId id="266" r:id="rId9"/>
    <p:sldId id="267" r:id="rId10"/>
    <p:sldId id="268" r:id="rId11"/>
    <p:sldId id="269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9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770325C-547A-41F8-B26B-852D0D6AAEB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DD588C-AAC1-4F10-B135-62899422CC7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lovnik.seznam.cz/de-cz/word/?q=gl%C3%BChbirne&amp;id=Y4VGqgc0fWY" TargetMode="Externa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1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12" Type="http://schemas.openxmlformats.org/officeDocument/2006/relationships/image" Target="../media/image20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hyperlink" Target="http://slovnik.seznam.cz/de-cz/word/?q=gl%C3%BChbirne&amp;id=Y4VGqgc0fWY" TargetMode="External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12" Type="http://schemas.openxmlformats.org/officeDocument/2006/relationships/image" Target="../media/image2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6.wmf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slovnik.seznam.cz/de-cz/word/?q=gl%C3%BChbirne&amp;id=Y4VGqgc0fW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795196"/>
              </p:ext>
            </p:extLst>
          </p:nvPr>
        </p:nvGraphicFramePr>
        <p:xfrm>
          <a:off x="755576" y="3212976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Chalupová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VY_32_INOVACE_09B_16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Umwelt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07.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07.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4. ročníku šestiletého gymnázia přibližně na jednu vyučovací hodinu. Materiál obsahuje cvičení na rozšíření slovní zásoby k tématu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životní prostředí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 spojen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vyhledáváním slovíček na internetu 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interaktivním procvičením probírané látky 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Žáci používají správně novou slovní zásobu v ústních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projevech.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hledají správné pojmy, řeší interaktivní cvičení na tabuli a digitálním perem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ree"/>
          <p:cNvSpPr>
            <a:spLocks noEditPoints="1" noChangeArrowheads="1"/>
          </p:cNvSpPr>
          <p:nvPr/>
        </p:nvSpPr>
        <p:spPr bwMode="auto">
          <a:xfrm>
            <a:off x="6084167" y="1216911"/>
            <a:ext cx="1607285" cy="156914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7857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nummeriere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5546747"/>
            <a:ext cx="9144000" cy="131125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A: </a:t>
            </a:r>
            <a:r>
              <a:rPr lang="cs-CZ" b="1" dirty="0" smtClean="0"/>
              <a:t>1/</a:t>
            </a:r>
            <a:r>
              <a:rPr lang="cs-CZ" dirty="0" smtClean="0"/>
              <a:t>r </a:t>
            </a:r>
            <a:r>
              <a:rPr lang="cs-CZ" dirty="0" err="1" smtClean="0"/>
              <a:t>Baum</a:t>
            </a:r>
            <a:r>
              <a:rPr lang="cs-CZ" dirty="0" smtClean="0"/>
              <a:t> – </a:t>
            </a:r>
            <a:r>
              <a:rPr lang="cs-CZ" b="1" dirty="0" smtClean="0"/>
              <a:t>2/</a:t>
            </a:r>
            <a:r>
              <a:rPr lang="cs-CZ" dirty="0" smtClean="0"/>
              <a:t>r </a:t>
            </a:r>
            <a:r>
              <a:rPr lang="cs-CZ" dirty="0" err="1" smtClean="0"/>
              <a:t>Boden</a:t>
            </a:r>
            <a:r>
              <a:rPr lang="cs-CZ" dirty="0" smtClean="0"/>
              <a:t> – </a:t>
            </a:r>
            <a:r>
              <a:rPr lang="cs-CZ" b="1" dirty="0" smtClean="0"/>
              <a:t>3/</a:t>
            </a:r>
            <a:r>
              <a:rPr lang="cs-CZ" dirty="0" smtClean="0"/>
              <a:t>s </a:t>
            </a:r>
            <a:r>
              <a:rPr lang="cs-CZ" dirty="0" err="1" smtClean="0"/>
              <a:t>Meer</a:t>
            </a:r>
            <a:r>
              <a:rPr lang="cs-CZ" dirty="0" smtClean="0"/>
              <a:t> – </a:t>
            </a:r>
            <a:r>
              <a:rPr lang="cs-CZ" b="1" dirty="0" smtClean="0"/>
              <a:t>4/</a:t>
            </a:r>
            <a:r>
              <a:rPr lang="cs-CZ" dirty="0" smtClean="0"/>
              <a:t>e </a:t>
            </a:r>
            <a:r>
              <a:rPr lang="cs-CZ" dirty="0" err="1" smtClean="0"/>
              <a:t>Autobahn</a:t>
            </a:r>
            <a:r>
              <a:rPr lang="cs-CZ" dirty="0" smtClean="0"/>
              <a:t>  </a:t>
            </a:r>
            <a:r>
              <a:rPr lang="cs-CZ" b="1" dirty="0" smtClean="0"/>
              <a:t>5/</a:t>
            </a:r>
            <a:r>
              <a:rPr lang="cs-CZ" dirty="0" smtClean="0"/>
              <a:t>r </a:t>
            </a:r>
            <a:r>
              <a:rPr lang="cs-CZ" dirty="0" err="1" smtClean="0"/>
              <a:t>Müll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B: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2" name="Picture 2" descr="C:\Users\chalupova\AppData\Local\Microsoft\Windows\Temporary Internet Files\Content.IE5\LM3R7ENV\MP90043172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71"/>
          <a:stretch/>
        </p:blipFill>
        <p:spPr bwMode="auto">
          <a:xfrm>
            <a:off x="467543" y="1365678"/>
            <a:ext cx="2088233" cy="135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chalupova\AppData\Local\Microsoft\Windows\Temporary Internet Files\Content.IE5\AVS2I8W2\MP9002276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2188840" cy="14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chalupova\AppData\Local\Microsoft\Windows\Temporary Internet Files\Content.IE5\I04572JO\MP9004423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73016"/>
            <a:ext cx="2418463" cy="1639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chalupova\AppData\Local\Microsoft\Windows\Temporary Internet Files\Content.IE5\AVS2I8W2\MC900030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8922"/>
            <a:ext cx="1938746" cy="147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78579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bedeuten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Bilder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57554" y="1571612"/>
            <a:ext cx="2971519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Strom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Wasser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Glühbirne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Energiesparlampe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Tonne</a:t>
            </a:r>
            <a:endParaRPr lang="cs-CZ" sz="2800" dirty="0"/>
          </a:p>
        </p:txBody>
      </p:sp>
      <p:sp>
        <p:nvSpPr>
          <p:cNvPr id="2050" name="Litebulb"/>
          <p:cNvSpPr>
            <a:spLocks noEditPoints="1" noChangeArrowheads="1"/>
          </p:cNvSpPr>
          <p:nvPr/>
        </p:nvSpPr>
        <p:spPr bwMode="auto">
          <a:xfrm>
            <a:off x="827584" y="3233605"/>
            <a:ext cx="823907" cy="138111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2" descr="C:\Users\chalupova\AppData\Local\Microsoft\Windows\Temporary Internet Files\Content.IE5\6A0YQMHW\MC900215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65861"/>
            <a:ext cx="1368152" cy="137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chalupova\AppData\Local\Microsoft\Windows\Temporary Internet Files\Content.IE5\6A0YQMHW\MC900281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99" y="1465861"/>
            <a:ext cx="1316043" cy="148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chalupova\AppData\Local\Microsoft\Windows\Temporary Internet Files\Content.IE5\I04572JO\MC900441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433" y="3510645"/>
            <a:ext cx="1485131" cy="148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chalupova\AppData\Local\Microsoft\Windows\Temporary Internet Files\Content.IE5\AVS2I8W2\MC900389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679" y="4365104"/>
            <a:ext cx="974840" cy="148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898456"/>
            <a:ext cx="8820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Internet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verbinde</a:t>
            </a:r>
            <a:r>
              <a:rPr lang="cs-CZ" dirty="0"/>
              <a:t>: </a:t>
            </a:r>
            <a:r>
              <a:rPr lang="cs-CZ" dirty="0">
                <a:hlinkClick r:id="rId6"/>
              </a:rPr>
              <a:t>http://slovnik.seznam.cz/de-cz/word/?q=gl%C3%BChbirne&amp;id=Y4VGqgc0fWY</a:t>
            </a:r>
            <a:r>
              <a:rPr lang="cs-CZ" dirty="0" smtClean="0"/>
              <a:t>=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786842" cy="22860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„</a:t>
            </a:r>
            <a:r>
              <a:rPr lang="cs-CZ" dirty="0" err="1" smtClean="0"/>
              <a:t>Grüne</a:t>
            </a:r>
            <a:r>
              <a:rPr lang="cs-CZ" dirty="0" smtClean="0"/>
              <a:t> </a:t>
            </a:r>
            <a:r>
              <a:rPr lang="cs-CZ" dirty="0" err="1" smtClean="0"/>
              <a:t>Tipps</a:t>
            </a:r>
            <a:r>
              <a:rPr lang="cs-CZ" dirty="0" smtClean="0"/>
              <a:t>“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Umwelt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err="1" smtClean="0"/>
              <a:t>Wie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unsere</a:t>
            </a:r>
            <a:r>
              <a:rPr lang="cs-CZ" sz="4000" dirty="0" smtClean="0"/>
              <a:t> </a:t>
            </a:r>
            <a:r>
              <a:rPr lang="cs-CZ" sz="4000" dirty="0" err="1" smtClean="0"/>
              <a:t>Umwelt</a:t>
            </a:r>
            <a:r>
              <a:rPr lang="cs-CZ" sz="4000" dirty="0" smtClean="0"/>
              <a:t> </a:t>
            </a:r>
            <a:r>
              <a:rPr lang="cs-CZ" sz="4000" dirty="0" err="1" smtClean="0"/>
              <a:t>schützen</a:t>
            </a:r>
            <a:r>
              <a:rPr lang="cs-CZ" sz="4000" dirty="0" smtClean="0"/>
              <a:t>?</a:t>
            </a:r>
            <a:br>
              <a:rPr lang="cs-CZ" sz="4000" dirty="0" smtClean="0"/>
            </a:br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r>
              <a:rPr lang="cs-CZ" sz="4000" dirty="0" smtClean="0"/>
              <a:t> 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selbst</a:t>
            </a:r>
            <a:r>
              <a:rPr lang="cs-CZ" sz="4000" dirty="0" smtClean="0"/>
              <a:t> tun? </a:t>
            </a:r>
            <a:br>
              <a:rPr lang="cs-CZ" sz="4000" dirty="0" smtClean="0"/>
            </a:br>
            <a:r>
              <a:rPr lang="cs-CZ" sz="2700" dirty="0" err="1" smtClean="0"/>
              <a:t>Zeichne</a:t>
            </a:r>
            <a:r>
              <a:rPr lang="cs-CZ" sz="2700" dirty="0" smtClean="0"/>
              <a:t> </a:t>
            </a:r>
            <a:r>
              <a:rPr lang="cs-CZ" sz="2700" dirty="0" err="1" smtClean="0"/>
              <a:t>Smylies</a:t>
            </a:r>
            <a:r>
              <a:rPr lang="cs-CZ" sz="2700" dirty="0" smtClean="0"/>
              <a:t> (positiv </a:t>
            </a:r>
            <a:r>
              <a:rPr lang="cs-CZ" sz="2700" dirty="0" smtClean="0">
                <a:sym typeface="Wingdings" pitchFamily="2" charset="2"/>
              </a:rPr>
              <a:t>   </a:t>
            </a:r>
            <a:r>
              <a:rPr lang="cs-CZ" sz="2700" dirty="0" err="1" smtClean="0"/>
              <a:t>und</a:t>
            </a:r>
            <a:r>
              <a:rPr lang="cs-CZ" sz="2700" dirty="0" smtClean="0"/>
              <a:t> negativ </a:t>
            </a:r>
            <a:r>
              <a:rPr lang="cs-CZ" sz="2700" dirty="0" smtClean="0">
                <a:sym typeface="Wingdings" pitchFamily="2" charset="2"/>
              </a:rPr>
              <a:t></a:t>
            </a:r>
            <a:r>
              <a:rPr lang="cs-CZ" sz="2700" dirty="0" smtClean="0"/>
              <a:t>)  </a:t>
            </a:r>
            <a:r>
              <a:rPr lang="de-DE" sz="2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r>
              <a:rPr lang="cs-CZ" sz="2700" dirty="0" smtClean="0"/>
              <a:t> </a:t>
            </a:r>
            <a:endParaRPr lang="cs-CZ" sz="27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2719850"/>
          <a:ext cx="8643966" cy="4172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1322"/>
                <a:gridCol w="2881322"/>
                <a:gridCol w="2881322"/>
              </a:tblGrid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Strom </a:t>
                      </a:r>
                      <a:r>
                        <a:rPr lang="cs-CZ" sz="2800" dirty="0" err="1" smtClean="0"/>
                        <a:t>sparen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Glühbirnen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benutzen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Energiesparlam</a:t>
                      </a:r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pen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benutzen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Wasser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sparen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duschen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baden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Gegen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Luftverschmutz</a:t>
                      </a:r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ung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mit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dem</a:t>
                      </a:r>
                      <a:r>
                        <a:rPr lang="cs-CZ" sz="2800" dirty="0" smtClean="0"/>
                        <a:t> Auto </a:t>
                      </a:r>
                      <a:r>
                        <a:rPr lang="cs-CZ" sz="2800" dirty="0" err="1" smtClean="0"/>
                        <a:t>fahren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mit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dem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Fahrrad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fahren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trennen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den </a:t>
                      </a:r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in </a:t>
                      </a:r>
                      <a:r>
                        <a:rPr lang="cs-CZ" sz="2800" dirty="0" err="1" smtClean="0"/>
                        <a:t>einer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Tonne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sammeln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sortieren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14290"/>
            <a:ext cx="8229600" cy="1143000"/>
          </a:xfrm>
        </p:spPr>
        <p:txBody>
          <a:bodyPr/>
          <a:lstStyle/>
          <a:p>
            <a:r>
              <a:rPr lang="cs-CZ" dirty="0" err="1" smtClean="0"/>
              <a:t>Mülltrennung</a:t>
            </a:r>
            <a:r>
              <a:rPr lang="cs-CZ" dirty="0" smtClean="0"/>
              <a:t> - </a:t>
            </a:r>
            <a:r>
              <a:rPr lang="cs-CZ" dirty="0" err="1" smtClean="0"/>
              <a:t>ordne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2764" y="1412776"/>
            <a:ext cx="181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Restmülltonne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65836" y="1412776"/>
            <a:ext cx="1537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Papiertonne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2" y="1412776"/>
            <a:ext cx="1715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Glascontainer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91584" y="1412776"/>
            <a:ext cx="2966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Container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Kunststoffe</a:t>
            </a:r>
            <a:endParaRPr lang="cs-CZ" dirty="0"/>
          </a:p>
        </p:txBody>
      </p:sp>
      <p:pic>
        <p:nvPicPr>
          <p:cNvPr id="3074" name="Picture 2" descr="C:\Users\chalupova\AppData\Local\Microsoft\Windows\Temporary Internet Files\Content.IE5\LM3R7ENV\MP900321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0377" y="4179200"/>
            <a:ext cx="878808" cy="123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chalupova\AppData\Local\Microsoft\Windows\Temporary Internet Files\Content.IE5\LM3R7ENV\MC900290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042" y="2902290"/>
            <a:ext cx="953127" cy="104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chalupova\AppData\Local\Microsoft\Windows\Temporary Internet Files\Content.IE5\I04572JO\MC900305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152057"/>
            <a:ext cx="1006706" cy="102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chalupova\AppData\Local\Microsoft\Windows\Temporary Internet Files\Content.IE5\AVS2I8W2\MC900415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719" y="2152057"/>
            <a:ext cx="1213005" cy="89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chalupova\AppData\Local\Microsoft\Windows\Temporary Internet Files\Content.IE5\I04572JO\MC90044173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423" y="3717032"/>
            <a:ext cx="1207724" cy="120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chalupova\AppData\Local\Microsoft\Windows\Temporary Internet Files\Content.IE5\LM3R7ENV\MC9002296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114" y="4581128"/>
            <a:ext cx="1146657" cy="119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chalupova\AppData\Local\Microsoft\Windows\Temporary Internet Files\Content.IE5\6A0YQMHW\MC9000596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70" y="2794000"/>
            <a:ext cx="847649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chalupova\AppData\Local\Microsoft\Windows\Temporary Internet Files\Content.IE5\LM3R7ENV\MC9004417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034" y="2169275"/>
            <a:ext cx="1346656" cy="1346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chalupova\AppData\Local\Microsoft\Windows\Temporary Internet Files\Content.IE5\LM3R7ENV\MC90044178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325" y="3480760"/>
            <a:ext cx="1148680" cy="11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4383" y="5939988"/>
            <a:ext cx="8814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nennen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/>
              <a:t>? </a:t>
            </a:r>
            <a:r>
              <a:rPr lang="cs-CZ" dirty="0">
                <a:hlinkClick r:id="rId11"/>
              </a:rPr>
              <a:t>http://slovnik.seznam.cz/de-cz/word/?q=gl%C3%BChbirne&amp;id=Y4VGqgc0fWY</a:t>
            </a:r>
            <a:r>
              <a:rPr lang="cs-CZ" dirty="0" smtClean="0"/>
              <a:t>= 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38" y="4924756"/>
            <a:ext cx="97472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chalupova\AppData\Local\Microsoft\Windows\Temporary Internet Files\Content.IE5\6A0YQMHW\MC90029076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40" y="4092031"/>
            <a:ext cx="952707" cy="150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Beantworte</a:t>
            </a:r>
            <a:r>
              <a:rPr lang="cs-CZ" dirty="0" smtClean="0"/>
              <a:t> </a:t>
            </a:r>
            <a:r>
              <a:rPr lang="cs-CZ" dirty="0" err="1" smtClean="0"/>
              <a:t>folgende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bildet</a:t>
            </a:r>
            <a:r>
              <a:rPr lang="cs-CZ" sz="2800" dirty="0" smtClean="0"/>
              <a:t> </a:t>
            </a:r>
            <a:r>
              <a:rPr lang="cs-CZ" sz="2800" dirty="0" err="1" smtClean="0"/>
              <a:t>unsere</a:t>
            </a:r>
            <a:r>
              <a:rPr lang="cs-CZ" sz="2800" dirty="0" smtClean="0"/>
              <a:t> </a:t>
            </a:r>
            <a:r>
              <a:rPr lang="cs-CZ" sz="2800" dirty="0" err="1" smtClean="0"/>
              <a:t>Umwelt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können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selbst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tun?</a:t>
            </a:r>
          </a:p>
          <a:p>
            <a:r>
              <a:rPr lang="cs-CZ" sz="2800" dirty="0" err="1" smtClean="0"/>
              <a:t>Trennst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den </a:t>
            </a:r>
            <a:r>
              <a:rPr lang="cs-CZ" sz="2800" dirty="0" err="1" smtClean="0"/>
              <a:t>Müll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Welche</a:t>
            </a:r>
            <a:r>
              <a:rPr lang="cs-CZ" sz="2800" dirty="0" smtClean="0"/>
              <a:t> </a:t>
            </a:r>
            <a:r>
              <a:rPr lang="cs-CZ" sz="2800" dirty="0" err="1" smtClean="0"/>
              <a:t>Mülltonnen</a:t>
            </a:r>
            <a:r>
              <a:rPr lang="cs-CZ" sz="2800" dirty="0" smtClean="0"/>
              <a:t> </a:t>
            </a:r>
            <a:r>
              <a:rPr lang="cs-CZ" sz="2800" dirty="0" err="1" smtClean="0"/>
              <a:t>gibt</a:t>
            </a:r>
            <a:r>
              <a:rPr lang="cs-CZ" sz="2800" dirty="0" smtClean="0"/>
              <a:t> es?</a:t>
            </a:r>
          </a:p>
          <a:p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werfen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hinein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Überlege</a:t>
            </a:r>
            <a:r>
              <a:rPr lang="cs-CZ" sz="2800" dirty="0" smtClean="0"/>
              <a:t>,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machen </a:t>
            </a:r>
            <a:r>
              <a:rPr lang="cs-CZ" sz="2800" dirty="0" err="1" smtClean="0"/>
              <a:t>können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  <p:pic>
        <p:nvPicPr>
          <p:cNvPr id="1028" name="Picture 4" descr="C:\Users\chalupova\AppData\Local\Microsoft\Windows\Temporary Internet Files\Content.IE5\AVS2I8W2\MC90043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183" y="5301208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chalupova\AppData\Local\Microsoft\Windows\Temporary Internet Files\Content.IE5\AVS2I8W2\MC9004375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67845"/>
            <a:ext cx="18288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chalupova\AppData\Local\Microsoft\Windows\Temporary Internet Files\Content.IE5\I04572JO\MC9004377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717" y="2204864"/>
            <a:ext cx="182880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ree"/>
          <p:cNvSpPr>
            <a:spLocks noEditPoints="1" noChangeArrowheads="1"/>
          </p:cNvSpPr>
          <p:nvPr/>
        </p:nvSpPr>
        <p:spPr bwMode="auto">
          <a:xfrm>
            <a:off x="6084167" y="1216911"/>
            <a:ext cx="1607285" cy="156914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7857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nummeriere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5546747"/>
            <a:ext cx="9144000" cy="131125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A: </a:t>
            </a:r>
            <a:r>
              <a:rPr lang="cs-CZ" b="1" dirty="0" smtClean="0"/>
              <a:t>1/</a:t>
            </a:r>
            <a:r>
              <a:rPr lang="cs-CZ" dirty="0" smtClean="0"/>
              <a:t>r </a:t>
            </a:r>
            <a:r>
              <a:rPr lang="cs-CZ" dirty="0" err="1" smtClean="0"/>
              <a:t>Baum</a:t>
            </a:r>
            <a:r>
              <a:rPr lang="cs-CZ" dirty="0" smtClean="0"/>
              <a:t> – </a:t>
            </a:r>
            <a:r>
              <a:rPr lang="cs-CZ" b="1" dirty="0" smtClean="0"/>
              <a:t>2/</a:t>
            </a:r>
            <a:r>
              <a:rPr lang="cs-CZ" dirty="0" smtClean="0"/>
              <a:t>r </a:t>
            </a:r>
            <a:r>
              <a:rPr lang="cs-CZ" dirty="0" err="1" smtClean="0"/>
              <a:t>Boden</a:t>
            </a:r>
            <a:r>
              <a:rPr lang="cs-CZ" dirty="0" smtClean="0"/>
              <a:t> – </a:t>
            </a:r>
            <a:r>
              <a:rPr lang="cs-CZ" b="1" dirty="0" smtClean="0"/>
              <a:t>3/</a:t>
            </a:r>
            <a:r>
              <a:rPr lang="cs-CZ" dirty="0" smtClean="0"/>
              <a:t>s </a:t>
            </a:r>
            <a:r>
              <a:rPr lang="cs-CZ" dirty="0" err="1" smtClean="0"/>
              <a:t>Meer</a:t>
            </a:r>
            <a:r>
              <a:rPr lang="cs-CZ" dirty="0" smtClean="0"/>
              <a:t> – </a:t>
            </a:r>
            <a:r>
              <a:rPr lang="cs-CZ" b="1" dirty="0" smtClean="0"/>
              <a:t>4/</a:t>
            </a:r>
            <a:r>
              <a:rPr lang="cs-CZ" dirty="0" smtClean="0"/>
              <a:t>e </a:t>
            </a:r>
            <a:r>
              <a:rPr lang="cs-CZ" dirty="0" err="1" smtClean="0"/>
              <a:t>Autobahn</a:t>
            </a:r>
            <a:r>
              <a:rPr lang="cs-CZ" dirty="0" smtClean="0"/>
              <a:t>  </a:t>
            </a:r>
            <a:r>
              <a:rPr lang="cs-CZ" b="1" dirty="0" smtClean="0"/>
              <a:t>5/</a:t>
            </a:r>
            <a:r>
              <a:rPr lang="cs-CZ" dirty="0" smtClean="0"/>
              <a:t>r </a:t>
            </a:r>
            <a:r>
              <a:rPr lang="cs-CZ" dirty="0" err="1" smtClean="0"/>
              <a:t>Müll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B: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2" name="Picture 2" descr="C:\Users\chalupova\AppData\Local\Microsoft\Windows\Temporary Internet Files\Content.IE5\LM3R7ENV\MP90043172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71"/>
          <a:stretch/>
        </p:blipFill>
        <p:spPr bwMode="auto">
          <a:xfrm>
            <a:off x="467543" y="1365678"/>
            <a:ext cx="2088233" cy="135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chalupova\AppData\Local\Microsoft\Windows\Temporary Internet Files\Content.IE5\AVS2I8W2\MP9002276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2188840" cy="14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chalupova\AppData\Local\Microsoft\Windows\Temporary Internet Files\Content.IE5\I04572JO\MP9004423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73016"/>
            <a:ext cx="2418463" cy="1639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chalupova\AppData\Local\Microsoft\Windows\Temporary Internet Files\Content.IE5\AVS2I8W2\MC900030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8922"/>
            <a:ext cx="1938746" cy="147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3215" y="0"/>
            <a:ext cx="16506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00000"/>
                </a:solidFill>
              </a:rPr>
              <a:t>Lösung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3" y="2717365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377892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1678" y="2696615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4419" y="524938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05184" y="52568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588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78579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bedeuten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Bilder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57554" y="1571612"/>
            <a:ext cx="2971519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Strom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Wasser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Glühbirne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Energiesparlampe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Tonne</a:t>
            </a:r>
            <a:endParaRPr lang="cs-CZ" sz="2800" dirty="0"/>
          </a:p>
        </p:txBody>
      </p:sp>
      <p:sp>
        <p:nvSpPr>
          <p:cNvPr id="2050" name="Litebulb"/>
          <p:cNvSpPr>
            <a:spLocks noEditPoints="1" noChangeArrowheads="1"/>
          </p:cNvSpPr>
          <p:nvPr/>
        </p:nvSpPr>
        <p:spPr bwMode="auto">
          <a:xfrm>
            <a:off x="827584" y="3233605"/>
            <a:ext cx="823907" cy="138111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2" descr="C:\Users\chalupova\AppData\Local\Microsoft\Windows\Temporary Internet Files\Content.IE5\6A0YQMHW\MC900215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65861"/>
            <a:ext cx="1368152" cy="137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chalupova\AppData\Local\Microsoft\Windows\Temporary Internet Files\Content.IE5\6A0YQMHW\MC900281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99" y="1465861"/>
            <a:ext cx="1316043" cy="148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chalupova\AppData\Local\Microsoft\Windows\Temporary Internet Files\Content.IE5\I04572JO\MC900441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433" y="3510645"/>
            <a:ext cx="1485131" cy="148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chalupova\AppData\Local\Microsoft\Windows\Temporary Internet Files\Content.IE5\AVS2I8W2\MC900389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679" y="4365104"/>
            <a:ext cx="974840" cy="148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2025442" y="1988840"/>
            <a:ext cx="1332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3" idx="1"/>
          </p:cNvCxnSpPr>
          <p:nvPr/>
        </p:nvCxnSpPr>
        <p:spPr>
          <a:xfrm flipV="1">
            <a:off x="4716016" y="2151237"/>
            <a:ext cx="2304256" cy="5576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1"/>
          </p:cNvCxnSpPr>
          <p:nvPr/>
        </p:nvCxnSpPr>
        <p:spPr>
          <a:xfrm flipH="1">
            <a:off x="1907704" y="3233606"/>
            <a:ext cx="1449850" cy="4114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012160" y="4252009"/>
            <a:ext cx="792088" cy="1130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121519" y="4895599"/>
            <a:ext cx="514377" cy="2120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635896" y="0"/>
            <a:ext cx="16506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00000"/>
                </a:solidFill>
              </a:rPr>
              <a:t>Lösung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537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962" y="332656"/>
            <a:ext cx="8786842" cy="22860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„</a:t>
            </a:r>
            <a:r>
              <a:rPr lang="cs-CZ" dirty="0" err="1" smtClean="0"/>
              <a:t>Grüne</a:t>
            </a:r>
            <a:r>
              <a:rPr lang="cs-CZ" dirty="0" smtClean="0"/>
              <a:t> </a:t>
            </a:r>
            <a:r>
              <a:rPr lang="cs-CZ" dirty="0" err="1" smtClean="0"/>
              <a:t>Tipps</a:t>
            </a:r>
            <a:r>
              <a:rPr lang="cs-CZ" dirty="0" smtClean="0"/>
              <a:t>“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Umwelt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err="1" smtClean="0"/>
              <a:t>Wie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unsere</a:t>
            </a:r>
            <a:r>
              <a:rPr lang="cs-CZ" sz="4000" dirty="0" smtClean="0"/>
              <a:t> </a:t>
            </a:r>
            <a:r>
              <a:rPr lang="cs-CZ" sz="4000" dirty="0" err="1" smtClean="0"/>
              <a:t>Umwelt</a:t>
            </a:r>
            <a:r>
              <a:rPr lang="cs-CZ" sz="4000" dirty="0" smtClean="0"/>
              <a:t> </a:t>
            </a:r>
            <a:r>
              <a:rPr lang="cs-CZ" sz="4000" dirty="0" err="1" smtClean="0"/>
              <a:t>schützen</a:t>
            </a:r>
            <a:r>
              <a:rPr lang="cs-CZ" sz="4000" dirty="0" smtClean="0"/>
              <a:t>?</a:t>
            </a:r>
            <a:br>
              <a:rPr lang="cs-CZ" sz="4000" dirty="0" smtClean="0"/>
            </a:br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r>
              <a:rPr lang="cs-CZ" sz="4000" dirty="0" smtClean="0"/>
              <a:t> 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selbst</a:t>
            </a:r>
            <a:r>
              <a:rPr lang="cs-CZ" sz="4000" dirty="0" smtClean="0"/>
              <a:t> tun? </a:t>
            </a:r>
            <a:br>
              <a:rPr lang="cs-CZ" sz="4000" dirty="0" smtClean="0"/>
            </a:br>
            <a:r>
              <a:rPr lang="cs-CZ" sz="2700" dirty="0" err="1" smtClean="0"/>
              <a:t>Zeichne</a:t>
            </a:r>
            <a:r>
              <a:rPr lang="cs-CZ" sz="2700" dirty="0" smtClean="0"/>
              <a:t> </a:t>
            </a:r>
            <a:r>
              <a:rPr lang="cs-CZ" sz="2700" dirty="0" err="1" smtClean="0"/>
              <a:t>Smylies</a:t>
            </a:r>
            <a:r>
              <a:rPr lang="cs-CZ" sz="2700" dirty="0" smtClean="0"/>
              <a:t> (positiv </a:t>
            </a:r>
            <a:r>
              <a:rPr lang="cs-CZ" sz="2700" dirty="0" smtClean="0">
                <a:sym typeface="Wingdings" pitchFamily="2" charset="2"/>
              </a:rPr>
              <a:t>   </a:t>
            </a:r>
            <a:r>
              <a:rPr lang="cs-CZ" sz="2700" dirty="0" err="1" smtClean="0"/>
              <a:t>und</a:t>
            </a:r>
            <a:r>
              <a:rPr lang="cs-CZ" sz="2700" dirty="0" smtClean="0"/>
              <a:t> negativ </a:t>
            </a:r>
            <a:r>
              <a:rPr lang="cs-CZ" sz="2700" dirty="0" smtClean="0">
                <a:sym typeface="Wingdings" pitchFamily="2" charset="2"/>
              </a:rPr>
              <a:t></a:t>
            </a:r>
            <a:r>
              <a:rPr lang="cs-CZ" sz="2700" dirty="0" smtClean="0"/>
              <a:t>)  </a:t>
            </a:r>
            <a:r>
              <a:rPr lang="de-DE" sz="2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  <a:r>
              <a:rPr lang="cs-CZ" sz="2700" dirty="0" smtClean="0"/>
              <a:t> </a:t>
            </a:r>
            <a:endParaRPr lang="cs-CZ" sz="27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1227087"/>
              </p:ext>
            </p:extLst>
          </p:nvPr>
        </p:nvGraphicFramePr>
        <p:xfrm>
          <a:off x="179512" y="2662644"/>
          <a:ext cx="8643966" cy="4172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1322"/>
                <a:gridCol w="2881322"/>
                <a:gridCol w="2881322"/>
              </a:tblGrid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Strom </a:t>
                      </a:r>
                      <a:r>
                        <a:rPr lang="cs-CZ" sz="2800" dirty="0" err="1" smtClean="0"/>
                        <a:t>sparen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Glühbirnen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benutzen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Energiesparlam</a:t>
                      </a:r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pen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benutzen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Wasser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sparen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duschen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baden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Gegen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Luftverschmutz</a:t>
                      </a:r>
                      <a:r>
                        <a:rPr lang="cs-CZ" sz="2800" dirty="0" smtClean="0"/>
                        <a:t>-</a:t>
                      </a:r>
                      <a:r>
                        <a:rPr lang="cs-CZ" sz="2800" dirty="0" err="1" smtClean="0"/>
                        <a:t>ung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mit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dem</a:t>
                      </a:r>
                      <a:r>
                        <a:rPr lang="cs-CZ" sz="2800" dirty="0" smtClean="0"/>
                        <a:t> Auto </a:t>
                      </a:r>
                      <a:r>
                        <a:rPr lang="cs-CZ" sz="2800" dirty="0" err="1" smtClean="0"/>
                        <a:t>fahren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mit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dem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Fahrrad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fahren</a:t>
                      </a:r>
                      <a:endParaRPr lang="cs-CZ" sz="2800" dirty="0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trennen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den </a:t>
                      </a:r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in </a:t>
                      </a:r>
                      <a:r>
                        <a:rPr lang="cs-CZ" sz="2800" dirty="0" err="1" smtClean="0"/>
                        <a:t>einer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Tonne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sammeln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Müll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sortieren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chalupova\AppData\Local\Microsoft\Windows\Temporary Internet Files\Content.IE5\LM3R7ENV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81822"/>
            <a:ext cx="864096" cy="70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chalupova\AppData\Local\Microsoft\Windows\Temporary Internet Files\Content.IE5\LM3R7ENV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529" y="6088183"/>
            <a:ext cx="878405" cy="7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chalupova\AppData\Local\Microsoft\Windows\Temporary Internet Files\Content.IE5\LM3R7ENV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638" y="5085184"/>
            <a:ext cx="792088" cy="64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chalupova\AppData\Local\Microsoft\Windows\Temporary Internet Files\Content.IE5\LM3R7ENV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739" y="2708920"/>
            <a:ext cx="915987" cy="75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0"/>
            <a:ext cx="1486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Lösung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15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14290"/>
            <a:ext cx="8229600" cy="1143000"/>
          </a:xfrm>
        </p:spPr>
        <p:txBody>
          <a:bodyPr/>
          <a:lstStyle/>
          <a:p>
            <a:r>
              <a:rPr lang="cs-CZ" dirty="0" err="1" smtClean="0"/>
              <a:t>Mülltrennung</a:t>
            </a:r>
            <a:r>
              <a:rPr lang="cs-CZ" dirty="0" smtClean="0"/>
              <a:t> - </a:t>
            </a:r>
            <a:r>
              <a:rPr lang="cs-CZ" dirty="0" err="1" smtClean="0"/>
              <a:t>ordne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2764" y="1412776"/>
            <a:ext cx="181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Restmülltonne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65836" y="1412776"/>
            <a:ext cx="1537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solidFill>
                  <a:srgbClr val="0070C0"/>
                </a:solidFill>
              </a:rPr>
              <a:t>Papiertonne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412776"/>
            <a:ext cx="1715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solidFill>
                  <a:srgbClr val="00B050"/>
                </a:solidFill>
              </a:rPr>
              <a:t>Glascontainer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91584" y="1412776"/>
            <a:ext cx="2966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Container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für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Kunststoffe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chalupova\AppData\Local\Microsoft\Windows\Temporary Internet Files\Content.IE5\LM3R7ENV\MP900321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0377" y="4179200"/>
            <a:ext cx="878808" cy="123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chalupova\AppData\Local\Microsoft\Windows\Temporary Internet Files\Content.IE5\LM3R7ENV\MC900290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878" y="2890285"/>
            <a:ext cx="953127" cy="104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chalupova\AppData\Local\Microsoft\Windows\Temporary Internet Files\Content.IE5\I04572JO\MC900305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729" y="2589243"/>
            <a:ext cx="1006706" cy="102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chalupova\AppData\Local\Microsoft\Windows\Temporary Internet Files\Content.IE5\AVS2I8W2\MC900415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719" y="2152057"/>
            <a:ext cx="1213005" cy="89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chalupova\AppData\Local\Microsoft\Windows\Temporary Internet Files\Content.IE5\I04572JO\MC90044173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106" y="3970406"/>
            <a:ext cx="1207724" cy="120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chalupova\AppData\Local\Microsoft\Windows\Temporary Internet Files\Content.IE5\LM3R7ENV\MC9002296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114" y="4581128"/>
            <a:ext cx="1146657" cy="119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chalupova\AppData\Local\Microsoft\Windows\Temporary Internet Files\Content.IE5\6A0YQMHW\MC9000596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70" y="3017779"/>
            <a:ext cx="847649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chalupova\AppData\Local\Microsoft\Windows\Temporary Internet Files\Content.IE5\LM3R7ENV\MC9004417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034" y="2169275"/>
            <a:ext cx="1346656" cy="1346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chalupova\AppData\Local\Microsoft\Windows\Temporary Internet Files\Content.IE5\LM3R7ENV\MC90044178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675" y="4179200"/>
            <a:ext cx="1148680" cy="11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75926" y="54269"/>
            <a:ext cx="1486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Lösung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9294" y="4539252"/>
            <a:ext cx="500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.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09219" y="2598281"/>
            <a:ext cx="500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.</a:t>
            </a:r>
            <a:endParaRPr lang="cs-CZ" sz="96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54902" y="3789438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.</a:t>
            </a:r>
            <a:endParaRPr lang="cs-CZ" sz="96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44334" y="2946224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970664" y="1946271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id="16" name="Picture 3" descr="C:\Users\chalupova\AppData\Local\Microsoft\Windows\Temporary Internet Files\Content.IE5\LM3R7ENV\MC9003711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349" y="5178130"/>
            <a:ext cx="974380" cy="120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06" y="4792063"/>
            <a:ext cx="950913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423452" y="2316547"/>
            <a:ext cx="500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690790" y="4261539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67565" y="3101377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373093" y="5261411"/>
            <a:ext cx="457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.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84362" y="5288340"/>
            <a:ext cx="50045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385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(6.6.2013)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a text – archiv autora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SEZNAM. slovník [online]. [cit.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5.8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]. Dostupný na WWW: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http://slovnik.seznam.cz/de-cz/word/?q=gl%C3%BChbirne&amp;id=Y4VGqgc0fWY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316</TotalTime>
  <Words>446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Anotace</vt:lpstr>
      <vt:lpstr>   Suche auf dem Bild und nummeriere:</vt:lpstr>
      <vt:lpstr>Was bedeuten die Bilder? </vt:lpstr>
      <vt:lpstr>„Grüne Tipps“ für unsere Umwelt Wie können wir unsere Umwelt schützen? Was können  wir selbst tun?  Zeichne Smylies (positiv    und negativ )   </vt:lpstr>
      <vt:lpstr>Mülltrennung - ordne zu!</vt:lpstr>
      <vt:lpstr>Beantworte folgende Fragen:</vt:lpstr>
      <vt:lpstr>   Suche auf dem Bild und nummeriere:</vt:lpstr>
      <vt:lpstr>Was bedeuten die Bilder? </vt:lpstr>
      <vt:lpstr>„Grüne Tipps“ für unsere Umwelt Wie können wir unsere Umwelt schützen? Was können  wir selbst tun?  Zeichne Smylies (positiv    und negativ )   </vt:lpstr>
      <vt:lpstr>Mülltrennung - ordne zu!</vt:lpstr>
      <vt:lpstr>Zdroje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Acer Customer</dc:creator>
  <cp:lastModifiedBy>Martina Chalupová</cp:lastModifiedBy>
  <cp:revision>16</cp:revision>
  <dcterms:created xsi:type="dcterms:W3CDTF">2013-07-07T10:34:55Z</dcterms:created>
  <dcterms:modified xsi:type="dcterms:W3CDTF">2013-09-26T06:30:34Z</dcterms:modified>
</cp:coreProperties>
</file>