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8"/>
  </p:notesMasterIdLst>
  <p:sldIdLst>
    <p:sldId id="257" r:id="rId2"/>
    <p:sldId id="258" r:id="rId3"/>
    <p:sldId id="259" r:id="rId4"/>
    <p:sldId id="260" r:id="rId5"/>
    <p:sldId id="261" r:id="rId6"/>
    <p:sldId id="264" r:id="rId7"/>
    <p:sldId id="265" r:id="rId8"/>
    <p:sldId id="271" r:id="rId9"/>
    <p:sldId id="266" r:id="rId10"/>
    <p:sldId id="268" r:id="rId11"/>
    <p:sldId id="269" r:id="rId12"/>
    <p:sldId id="270" r:id="rId13"/>
    <p:sldId id="275" r:id="rId14"/>
    <p:sldId id="272" r:id="rId15"/>
    <p:sldId id="273" r:id="rId16"/>
    <p:sldId id="27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876" autoAdjust="0"/>
    <p:restoredTop sz="94660"/>
  </p:normalViewPr>
  <p:slideViewPr>
    <p:cSldViewPr>
      <p:cViewPr>
        <p:scale>
          <a:sx n="44" d="100"/>
          <a:sy n="44" d="100"/>
        </p:scale>
        <p:origin x="-1866" y="-7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A6DB11-A8EF-45B6-930D-65EFD53F2F30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A10198-CB72-49A9-87B8-0D507A4BF2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64916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u="none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170DD7-4816-4BD1-896A-3E9607F1E3E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F48D8F6-36EF-4A69-9816-F04937B8F410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ED702B1-9538-4CB7-91A9-D07E295591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F48D8F6-36EF-4A69-9816-F04937B8F410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ED702B1-9538-4CB7-91A9-D07E295591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F48D8F6-36EF-4A69-9816-F04937B8F410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ED702B1-9538-4CB7-91A9-D07E295591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8D8F6-36EF-4A69-9816-F04937B8F410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702B1-9538-4CB7-91A9-D07E295591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8D8F6-36EF-4A69-9816-F04937B8F410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702B1-9538-4CB7-91A9-D07E295591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F48D8F6-36EF-4A69-9816-F04937B8F410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ED702B1-9538-4CB7-91A9-D07E295591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8D8F6-36EF-4A69-9816-F04937B8F410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702B1-9538-4CB7-91A9-D07E295591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F48D8F6-36EF-4A69-9816-F04937B8F410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ED702B1-9538-4CB7-91A9-D07E295591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F48D8F6-36EF-4A69-9816-F04937B8F410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ED702B1-9538-4CB7-91A9-D07E295591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8D8F6-36EF-4A69-9816-F04937B8F410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702B1-9538-4CB7-91A9-D07E295591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8D8F6-36EF-4A69-9816-F04937B8F410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702B1-9538-4CB7-91A9-D07E295591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F48D8F6-36EF-4A69-9816-F04937B8F410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ED702B1-9538-4CB7-91A9-D07E295591F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de.wikipedia.org/wiki/Berlin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d/d9/Coat_of_arms_of_Berlin.sv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tools.wmflabs.org/geohack/geohack.php?pagename=Berlin&amp;language=de&amp;params=52.518611111111_N_13.408055555556_E_region:DE-BE_type:city(3375222)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de.wikipedia.org/wiki/Berli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2241088"/>
              </p:ext>
            </p:extLst>
          </p:nvPr>
        </p:nvGraphicFramePr>
        <p:xfrm>
          <a:off x="467544" y="2852936"/>
          <a:ext cx="8136904" cy="27491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92032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Martina Chalupová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VY_32_INOVACE_09C_10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Berlin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Reálie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německy mluvících zemí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7.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7.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err="1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Tento materiál byl vytvořen pro žáky maturitního ročníku čtyřletého nebo šestiletého gymnázia přibližně na jednu vyučovací hodinu. Materiál obsahuje výklad reálií, úkoly spojené s vyhledáváním  informací na internetu, text na procvičení slovní zásoby a jednoduchý kvíz.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Cíl vzdělávání: Žáci získají a představí v německém jazyce základní informace o tomto městě.</a:t>
            </a: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Žáci řeší interaktivní cvičení a kvíz na tabuli a digitálním perem dopisují řešení. Žáky můžeme rozdělit do skupin nebo mohou řešit jednotlivé úlohy samostatně nebo frontálně.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Materiál je určen k interaktivní výuce.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428860" y="1142984"/>
            <a:ext cx="6172200" cy="1894362"/>
          </a:xfrm>
        </p:spPr>
        <p:txBody>
          <a:bodyPr>
            <a:noAutofit/>
          </a:bodyPr>
          <a:lstStyle/>
          <a:p>
            <a:r>
              <a:rPr lang="cs-CZ" sz="9600" dirty="0" smtClean="0"/>
              <a:t>BERLIN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00298" y="3571876"/>
            <a:ext cx="6400800" cy="1752600"/>
          </a:xfrm>
        </p:spPr>
        <p:txBody>
          <a:bodyPr>
            <a:normAutofit/>
          </a:bodyPr>
          <a:lstStyle/>
          <a:p>
            <a:r>
              <a:rPr lang="cs-CZ" sz="5400" dirty="0" err="1" smtClean="0">
                <a:solidFill>
                  <a:schemeClr val="tx1"/>
                </a:solidFill>
              </a:rPr>
              <a:t>Hauptstadt</a:t>
            </a:r>
            <a:r>
              <a:rPr lang="cs-CZ" sz="5400" dirty="0" smtClean="0">
                <a:solidFill>
                  <a:schemeClr val="tx1"/>
                </a:solidFill>
              </a:rPr>
              <a:t> </a:t>
            </a:r>
            <a:r>
              <a:rPr lang="cs-CZ" sz="5400" dirty="0" err="1" smtClean="0">
                <a:solidFill>
                  <a:schemeClr val="tx1"/>
                </a:solidFill>
              </a:rPr>
              <a:t>Deuschlands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00100" y="2967335"/>
            <a:ext cx="7000923" cy="153888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cs-CZ" sz="40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algn="ctr"/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39552" y="1412776"/>
            <a:ext cx="7472386" cy="1143000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/>
              <a:t>BERLIN -</a:t>
            </a:r>
            <a:r>
              <a:rPr lang="de-DE" sz="4800" b="1" dirty="0" smtClean="0"/>
              <a:t> </a:t>
            </a:r>
            <a:r>
              <a:rPr lang="de-DE" sz="2200" b="1" dirty="0"/>
              <a:t>die Bundeshauptstadt und Regierungssitz der Bundesrepublik Deutschland</a:t>
            </a:r>
            <a:r>
              <a:rPr lang="de-DE" sz="4800" b="1" dirty="0"/>
              <a:t/>
            </a:r>
            <a:br>
              <a:rPr lang="de-DE" sz="4800" b="1" dirty="0"/>
            </a:br>
            <a:endParaRPr lang="cs-CZ" sz="48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251520" y="2132856"/>
            <a:ext cx="8501122" cy="352839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500" dirty="0" err="1" smtClean="0"/>
              <a:t>Suche</a:t>
            </a:r>
            <a:r>
              <a:rPr lang="cs-CZ" sz="3500" dirty="0" smtClean="0"/>
              <a:t> </a:t>
            </a:r>
            <a:r>
              <a:rPr lang="cs-CZ" sz="3500" dirty="0" err="1" smtClean="0"/>
              <a:t>Antworten</a:t>
            </a:r>
            <a:r>
              <a:rPr lang="cs-CZ" sz="3500" dirty="0" smtClean="0"/>
              <a:t> </a:t>
            </a:r>
            <a:r>
              <a:rPr lang="cs-CZ" sz="3500" dirty="0" err="1" smtClean="0"/>
              <a:t>auf</a:t>
            </a:r>
            <a:r>
              <a:rPr lang="cs-CZ" sz="3500" dirty="0" smtClean="0"/>
              <a:t> </a:t>
            </a:r>
            <a:r>
              <a:rPr lang="cs-CZ" sz="3500" dirty="0" err="1" smtClean="0"/>
              <a:t>folgende</a:t>
            </a:r>
            <a:r>
              <a:rPr lang="cs-CZ" sz="3500" dirty="0" smtClean="0"/>
              <a:t> </a:t>
            </a:r>
            <a:r>
              <a:rPr lang="cs-CZ" sz="3500" dirty="0" err="1" smtClean="0"/>
              <a:t>Fragen</a:t>
            </a:r>
            <a:r>
              <a:rPr lang="cs-CZ" sz="3500" dirty="0" smtClean="0"/>
              <a:t>:</a:t>
            </a:r>
          </a:p>
          <a:p>
            <a:r>
              <a:rPr lang="cs-CZ" sz="2800" dirty="0" smtClean="0"/>
              <a:t>In </a:t>
            </a:r>
            <a:r>
              <a:rPr lang="cs-CZ" sz="2800" dirty="0" err="1" smtClean="0"/>
              <a:t>wie</a:t>
            </a:r>
            <a:r>
              <a:rPr lang="cs-CZ" sz="2800" dirty="0" smtClean="0"/>
              <a:t> </a:t>
            </a:r>
            <a:r>
              <a:rPr lang="cs-CZ" sz="2800" dirty="0" err="1" smtClean="0"/>
              <a:t>viel</a:t>
            </a:r>
            <a:r>
              <a:rPr lang="cs-CZ" sz="2800" dirty="0" smtClean="0"/>
              <a:t> </a:t>
            </a:r>
            <a:r>
              <a:rPr lang="de-DE" sz="2800" dirty="0" smtClean="0"/>
              <a:t>Bezirke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es</a:t>
            </a:r>
            <a:r>
              <a:rPr lang="de-DE" sz="2800" dirty="0" smtClean="0"/>
              <a:t> unterteilt</a:t>
            </a:r>
            <a:r>
              <a:rPr lang="cs-CZ" sz="2800" dirty="0" smtClean="0"/>
              <a:t>?</a:t>
            </a:r>
          </a:p>
          <a:p>
            <a:r>
              <a:rPr lang="cs-CZ" sz="2800" dirty="0" err="1" smtClean="0"/>
              <a:t>Wie</a:t>
            </a:r>
            <a:r>
              <a:rPr lang="cs-CZ" sz="2800" dirty="0" smtClean="0"/>
              <a:t> </a:t>
            </a:r>
            <a:r>
              <a:rPr lang="cs-CZ" sz="2800" dirty="0" err="1" smtClean="0"/>
              <a:t>viel</a:t>
            </a:r>
            <a:r>
              <a:rPr lang="cs-CZ" sz="2800" dirty="0" smtClean="0"/>
              <a:t> </a:t>
            </a:r>
            <a:r>
              <a:rPr lang="cs-CZ" sz="2800" dirty="0" err="1" smtClean="0"/>
              <a:t>Einwohner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/>
              <a:t> es</a:t>
            </a:r>
            <a:r>
              <a:rPr lang="cs-CZ" sz="2800" dirty="0" smtClean="0"/>
              <a:t>? </a:t>
            </a:r>
          </a:p>
          <a:p>
            <a:r>
              <a:rPr lang="cs-CZ" sz="2800" dirty="0" err="1" smtClean="0"/>
              <a:t>Wo</a:t>
            </a:r>
            <a:r>
              <a:rPr lang="cs-CZ" sz="2800" dirty="0" smtClean="0"/>
              <a:t> </a:t>
            </a:r>
            <a:r>
              <a:rPr lang="cs-CZ" sz="2800" dirty="0" err="1" smtClean="0"/>
              <a:t>liegt</a:t>
            </a:r>
            <a:r>
              <a:rPr lang="cs-CZ" sz="2800" dirty="0" smtClean="0"/>
              <a:t> es?</a:t>
            </a:r>
          </a:p>
          <a:p>
            <a:r>
              <a:rPr lang="cs-CZ" sz="2800" dirty="0" err="1" smtClean="0"/>
              <a:t>Wie</a:t>
            </a:r>
            <a:r>
              <a:rPr lang="cs-CZ" sz="2800" dirty="0" smtClean="0"/>
              <a:t> </a:t>
            </a:r>
            <a:r>
              <a:rPr lang="cs-CZ" sz="2800" dirty="0" err="1" smtClean="0"/>
              <a:t>gro</a:t>
            </a:r>
            <a:r>
              <a:rPr lang="el-GR" sz="2800" dirty="0" smtClean="0"/>
              <a:t>β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es?</a:t>
            </a:r>
          </a:p>
          <a:p>
            <a:r>
              <a:rPr lang="cs-CZ" sz="2800" dirty="0" err="1" smtClean="0"/>
              <a:t>Welche</a:t>
            </a:r>
            <a:r>
              <a:rPr lang="cs-CZ" sz="2800" dirty="0" smtClean="0"/>
              <a:t> </a:t>
            </a:r>
            <a:r>
              <a:rPr lang="cs-CZ" sz="2800" dirty="0" err="1" smtClean="0"/>
              <a:t>Flüsse</a:t>
            </a:r>
            <a:r>
              <a:rPr lang="cs-CZ" sz="2800" dirty="0" smtClean="0"/>
              <a:t> </a:t>
            </a:r>
            <a:r>
              <a:rPr lang="cs-CZ" sz="2800" dirty="0" err="1" smtClean="0"/>
              <a:t>flie</a:t>
            </a:r>
            <a:r>
              <a:rPr lang="el-GR" sz="2800" dirty="0" smtClean="0"/>
              <a:t>β</a:t>
            </a:r>
            <a:r>
              <a:rPr lang="cs-CZ" sz="2800" dirty="0" smtClean="0"/>
              <a:t>en durch </a:t>
            </a:r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 smtClean="0"/>
              <a:t>Stadtgebiet</a:t>
            </a:r>
            <a:r>
              <a:rPr lang="cs-CZ" sz="2800" dirty="0" smtClean="0"/>
              <a:t>?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>
                <a:hlinkClick r:id="rId2"/>
              </a:rPr>
              <a:t>http</a:t>
            </a:r>
            <a:r>
              <a:rPr lang="cs-CZ" sz="2800" dirty="0">
                <a:hlinkClick r:id="rId2"/>
              </a:rPr>
              <a:t>://</a:t>
            </a:r>
            <a:r>
              <a:rPr lang="cs-CZ" sz="2800" dirty="0" smtClean="0">
                <a:hlinkClick r:id="rId2"/>
              </a:rPr>
              <a:t>de.wikipedia.org/wiki/Berlin</a:t>
            </a:r>
            <a:r>
              <a:rPr lang="cs-CZ" sz="2800" dirty="0" smtClean="0"/>
              <a:t> </a:t>
            </a:r>
          </a:p>
          <a:p>
            <a:endParaRPr lang="cs-CZ" sz="2800" dirty="0" smtClean="0"/>
          </a:p>
          <a:p>
            <a:pPr lvl="2">
              <a:buNone/>
            </a:pP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85728"/>
            <a:ext cx="8786842" cy="1928802"/>
          </a:xfrm>
        </p:spPr>
        <p:txBody>
          <a:bodyPr>
            <a:noAutofit/>
          </a:bodyPr>
          <a:lstStyle/>
          <a:p>
            <a:r>
              <a:rPr lang="cs-CZ" sz="4000" b="1" dirty="0" err="1" smtClean="0">
                <a:solidFill>
                  <a:schemeClr val="accent6">
                    <a:lumMod val="75000"/>
                  </a:schemeClr>
                </a:solidFill>
              </a:rPr>
              <a:t>Das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000" b="1" dirty="0" err="1" smtClean="0">
                <a:solidFill>
                  <a:schemeClr val="accent6">
                    <a:lumMod val="75000"/>
                  </a:schemeClr>
                </a:solidFill>
              </a:rPr>
              <a:t>Landessymbol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000" b="1" dirty="0" err="1" smtClean="0">
                <a:solidFill>
                  <a:schemeClr val="accent6">
                    <a:lumMod val="75000"/>
                  </a:schemeClr>
                </a:solidFill>
              </a:rPr>
              <a:t>Berlins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der </a:t>
            </a:r>
            <a:r>
              <a:rPr lang="cs-CZ" sz="4000" b="1" dirty="0" err="1" smtClean="0">
                <a:solidFill>
                  <a:schemeClr val="accent6">
                    <a:lumMod val="75000"/>
                  </a:schemeClr>
                </a:solidFill>
              </a:rPr>
              <a:t>so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000" b="1" dirty="0" err="1" smtClean="0">
                <a:solidFill>
                  <a:schemeClr val="accent6">
                    <a:lumMod val="75000"/>
                  </a:schemeClr>
                </a:solidFill>
              </a:rPr>
              <a:t>genannte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000" b="1" dirty="0" err="1" smtClean="0">
                <a:solidFill>
                  <a:schemeClr val="accent6">
                    <a:lumMod val="75000"/>
                  </a:schemeClr>
                </a:solidFill>
              </a:rPr>
              <a:t>Berliner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000" b="1" dirty="0" err="1" smtClean="0">
                <a:solidFill>
                  <a:schemeClr val="accent6">
                    <a:lumMod val="75000"/>
                  </a:schemeClr>
                </a:solidFill>
              </a:rPr>
              <a:t>Bär</a:t>
            </a:r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</a:br>
            <a:endParaRPr lang="cs-CZ" sz="4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285720" y="1571612"/>
            <a:ext cx="3786214" cy="5000660"/>
          </a:xfrm>
        </p:spPr>
        <p:txBody>
          <a:bodyPr>
            <a:normAutofit fontScale="92500" lnSpcReduction="20000"/>
          </a:bodyPr>
          <a:lstStyle/>
          <a:p>
            <a:r>
              <a:rPr lang="cs-CZ" sz="2800" dirty="0" smtClean="0"/>
              <a:t>Der </a:t>
            </a:r>
            <a:r>
              <a:rPr lang="cs-CZ" sz="2800" dirty="0" err="1" smtClean="0"/>
              <a:t>Bär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</a:t>
            </a:r>
            <a:r>
              <a:rPr lang="cs-CZ" sz="2800" dirty="0" err="1" smtClean="0"/>
              <a:t>seit</a:t>
            </a:r>
            <a:r>
              <a:rPr lang="cs-CZ" sz="2800" dirty="0" smtClean="0"/>
              <a:t> 1280 </a:t>
            </a:r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 smtClean="0"/>
              <a:t>Wappentier</a:t>
            </a:r>
            <a:r>
              <a:rPr lang="de-DE" sz="2800" dirty="0" smtClean="0"/>
              <a:t> </a:t>
            </a:r>
            <a:r>
              <a:rPr lang="cs-CZ" sz="2800" dirty="0" err="1" smtClean="0"/>
              <a:t>Berlins</a:t>
            </a:r>
            <a:endParaRPr lang="cs-CZ" sz="2800" dirty="0" smtClean="0"/>
          </a:p>
          <a:p>
            <a:r>
              <a:rPr lang="de-DE" sz="2800" dirty="0" smtClean="0"/>
              <a:t>Das </a:t>
            </a:r>
            <a:r>
              <a:rPr lang="de-DE" sz="2800" dirty="0"/>
              <a:t>Landeswappen zeigt in silbernem </a:t>
            </a:r>
            <a:r>
              <a:rPr lang="de-DE" sz="2800" dirty="0" smtClean="0"/>
              <a:t>Schild </a:t>
            </a:r>
            <a:r>
              <a:rPr lang="de-DE" sz="2800" dirty="0"/>
              <a:t>einen schreitenden schwarzen </a:t>
            </a:r>
            <a:r>
              <a:rPr lang="de-DE" sz="2800" dirty="0" smtClean="0"/>
              <a:t>Bären mit roten Krallen und Zunge. </a:t>
            </a:r>
            <a:r>
              <a:rPr lang="de-DE" sz="2800" dirty="0"/>
              <a:t>Auf dem Schild ruht eine goldene Krone mit einem geschlossenen Tor in der Mitte.</a:t>
            </a:r>
            <a:endParaRPr lang="cs-CZ" sz="2800" dirty="0"/>
          </a:p>
          <a:p>
            <a:pPr>
              <a:buNone/>
            </a:pPr>
            <a:endParaRPr lang="cs-CZ" sz="2000" dirty="0"/>
          </a:p>
        </p:txBody>
      </p:sp>
      <p:pic>
        <p:nvPicPr>
          <p:cNvPr id="3" name="Picture 2" descr="File:Coat of arms of Berlin.sv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132856"/>
            <a:ext cx="2501045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64088" y="602128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85720" y="714356"/>
            <a:ext cx="8358246" cy="1417638"/>
          </a:xfrm>
        </p:spPr>
        <p:txBody>
          <a:bodyPr>
            <a:noAutofit/>
          </a:bodyPr>
          <a:lstStyle/>
          <a:p>
            <a:r>
              <a:rPr lang="cs-CZ" sz="4800" b="1" dirty="0" err="1" smtClean="0"/>
              <a:t>Aus</a:t>
            </a:r>
            <a:r>
              <a:rPr lang="cs-CZ" sz="4800" b="1" dirty="0" smtClean="0"/>
              <a:t> der </a:t>
            </a:r>
            <a:r>
              <a:rPr lang="cs-CZ" sz="4800" b="1" dirty="0" err="1" smtClean="0"/>
              <a:t>Geschichte</a:t>
            </a:r>
            <a:r>
              <a:rPr lang="cs-CZ" sz="4800" b="1" dirty="0" smtClean="0"/>
              <a:t> - nach </a:t>
            </a:r>
            <a:r>
              <a:rPr lang="cs-CZ" sz="4800" b="1" dirty="0" err="1" smtClean="0"/>
              <a:t>dem</a:t>
            </a:r>
            <a:r>
              <a:rPr lang="cs-CZ" sz="4800" b="1" dirty="0" smtClean="0"/>
              <a:t> 2. </a:t>
            </a:r>
            <a:r>
              <a:rPr lang="cs-CZ" sz="4800" b="1" dirty="0" err="1" smtClean="0"/>
              <a:t>Weltkrieg</a:t>
            </a:r>
            <a:endParaRPr lang="cs-CZ" sz="48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0" y="2857496"/>
            <a:ext cx="8715404" cy="3400436"/>
          </a:xfrm>
        </p:spPr>
        <p:txBody>
          <a:bodyPr>
            <a:normAutofit/>
          </a:bodyPr>
          <a:lstStyle/>
          <a:p>
            <a:r>
              <a:rPr lang="de-DE" sz="2800" dirty="0"/>
              <a:t>Nach </a:t>
            </a:r>
            <a:r>
              <a:rPr lang="de-DE" sz="2800" dirty="0" smtClean="0"/>
              <a:t>der</a:t>
            </a:r>
            <a:r>
              <a:rPr lang="cs-CZ" sz="2800" dirty="0" smtClean="0"/>
              <a:t> </a:t>
            </a:r>
            <a:r>
              <a:rPr lang="cs-CZ" sz="2800" dirty="0" err="1" smtClean="0"/>
              <a:t>Kapitulation</a:t>
            </a:r>
            <a:r>
              <a:rPr lang="cs-CZ" sz="2800" dirty="0" smtClean="0"/>
              <a:t> </a:t>
            </a:r>
            <a:r>
              <a:rPr lang="de-DE" sz="2800" dirty="0" smtClean="0"/>
              <a:t>am </a:t>
            </a:r>
            <a:r>
              <a:rPr lang="de-DE" sz="2800" dirty="0"/>
              <a:t>8. Mai 1945 wurde Berlin </a:t>
            </a:r>
            <a:r>
              <a:rPr lang="de-DE" sz="2800" dirty="0" smtClean="0"/>
              <a:t>in</a:t>
            </a:r>
            <a:r>
              <a:rPr lang="cs-CZ" sz="2800" dirty="0" smtClean="0"/>
              <a:t> </a:t>
            </a:r>
            <a:r>
              <a:rPr lang="cs-CZ" sz="2800" dirty="0" err="1" smtClean="0"/>
              <a:t>vier</a:t>
            </a:r>
            <a:r>
              <a:rPr lang="cs-CZ" sz="2800" dirty="0" smtClean="0"/>
              <a:t> </a:t>
            </a:r>
            <a:r>
              <a:rPr lang="cs-CZ" sz="2800" dirty="0" err="1" smtClean="0"/>
              <a:t>Sektoren</a:t>
            </a:r>
            <a:r>
              <a:rPr lang="cs-CZ" sz="2800" dirty="0" smtClean="0"/>
              <a:t> – </a:t>
            </a:r>
            <a:r>
              <a:rPr lang="cs-CZ" sz="2800" dirty="0" err="1" smtClean="0"/>
              <a:t>Besatzungszonen</a:t>
            </a:r>
            <a:r>
              <a:rPr lang="cs-CZ" sz="2800" dirty="0" smtClean="0"/>
              <a:t> </a:t>
            </a:r>
            <a:r>
              <a:rPr lang="de-DE" sz="2800" dirty="0" smtClean="0"/>
              <a:t>aufgeteilt</a:t>
            </a:r>
            <a:r>
              <a:rPr lang="de-DE" sz="2800" dirty="0"/>
              <a:t>. Die Sektoren der Westalliierten </a:t>
            </a:r>
            <a:r>
              <a:rPr lang="de-DE" sz="2800" dirty="0" smtClean="0"/>
              <a:t>(</a:t>
            </a:r>
            <a:r>
              <a:rPr lang="cs-CZ" sz="2800" dirty="0" smtClean="0"/>
              <a:t>USA</a:t>
            </a:r>
            <a:r>
              <a:rPr lang="de-DE" sz="2800" dirty="0" smtClean="0"/>
              <a:t>, </a:t>
            </a:r>
            <a:r>
              <a:rPr lang="cs-CZ" sz="2800" dirty="0" err="1" smtClean="0"/>
              <a:t>Vereinigtes</a:t>
            </a:r>
            <a:r>
              <a:rPr lang="cs-CZ" sz="2800" dirty="0" smtClean="0"/>
              <a:t> </a:t>
            </a:r>
            <a:r>
              <a:rPr lang="cs-CZ" sz="2800" dirty="0" err="1" smtClean="0"/>
              <a:t>Königreich</a:t>
            </a:r>
            <a:r>
              <a:rPr lang="cs-CZ" sz="2800" dirty="0" smtClean="0"/>
              <a:t> </a:t>
            </a:r>
            <a:r>
              <a:rPr lang="de-DE" sz="2800" dirty="0" smtClean="0"/>
              <a:t>und </a:t>
            </a:r>
            <a:r>
              <a:rPr lang="cs-CZ" sz="2800" dirty="0" err="1" smtClean="0"/>
              <a:t>Frankreich</a:t>
            </a:r>
            <a:r>
              <a:rPr lang="de-DE" sz="2800" dirty="0" smtClean="0"/>
              <a:t>) </a:t>
            </a:r>
            <a:r>
              <a:rPr lang="de-DE" sz="2800" dirty="0"/>
              <a:t>bildeten </a:t>
            </a:r>
            <a:r>
              <a:rPr lang="de-DE" sz="2800" dirty="0" smtClean="0"/>
              <a:t>den</a:t>
            </a:r>
            <a:r>
              <a:rPr lang="cs-CZ" sz="2800" dirty="0" smtClean="0"/>
              <a:t> </a:t>
            </a:r>
            <a:r>
              <a:rPr lang="cs-CZ" sz="2800" dirty="0" err="1" smtClean="0"/>
              <a:t>westlichen</a:t>
            </a:r>
            <a:r>
              <a:rPr lang="cs-CZ" sz="2800" dirty="0" smtClean="0"/>
              <a:t> </a:t>
            </a:r>
            <a:r>
              <a:rPr lang="cs-CZ" sz="2800" dirty="0" err="1" smtClean="0"/>
              <a:t>Teil</a:t>
            </a:r>
            <a:r>
              <a:rPr lang="de-DE" sz="2800" dirty="0" smtClean="0"/>
              <a:t> </a:t>
            </a:r>
            <a:r>
              <a:rPr lang="de-DE" sz="2800" dirty="0"/>
              <a:t>der </a:t>
            </a:r>
            <a:r>
              <a:rPr lang="de-DE" sz="2800" dirty="0" smtClean="0"/>
              <a:t>Stadt</a:t>
            </a:r>
            <a:r>
              <a:rPr lang="cs-CZ" sz="2800" dirty="0" smtClean="0"/>
              <a:t> </a:t>
            </a:r>
            <a:r>
              <a:rPr lang="cs-CZ" sz="2800" dirty="0" err="1" smtClean="0"/>
              <a:t>und</a:t>
            </a:r>
            <a:r>
              <a:rPr lang="de-DE" sz="2800" dirty="0" smtClean="0"/>
              <a:t> </a:t>
            </a:r>
            <a:r>
              <a:rPr lang="de-DE" sz="2800" dirty="0"/>
              <a:t>der Sektor </a:t>
            </a:r>
            <a:r>
              <a:rPr lang="de-DE" sz="2800" dirty="0" smtClean="0"/>
              <a:t>der</a:t>
            </a:r>
            <a:r>
              <a:rPr lang="cs-CZ" sz="2800" dirty="0" smtClean="0"/>
              <a:t> </a:t>
            </a:r>
            <a:r>
              <a:rPr lang="cs-CZ" sz="2800" dirty="0" err="1" smtClean="0"/>
              <a:t>Sowjetunion</a:t>
            </a:r>
            <a:r>
              <a:rPr lang="de-DE" sz="2800" dirty="0" smtClean="0"/>
              <a:t> bildete den </a:t>
            </a:r>
            <a:r>
              <a:rPr lang="cs-CZ" sz="2800" dirty="0" err="1" smtClean="0"/>
              <a:t>Ostteil</a:t>
            </a:r>
            <a:r>
              <a:rPr lang="de-DE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2800" b="0" dirty="0" smtClean="0"/>
              <a:t>1961 </a:t>
            </a:r>
            <a:r>
              <a:rPr lang="cs-CZ" sz="2800" b="0" dirty="0" err="1" smtClean="0"/>
              <a:t>wurde</a:t>
            </a:r>
            <a:r>
              <a:rPr lang="cs-CZ" sz="2800" b="0" dirty="0" smtClean="0"/>
              <a:t> </a:t>
            </a:r>
            <a:r>
              <a:rPr lang="cs-CZ" sz="2800" b="0" dirty="0" err="1" smtClean="0"/>
              <a:t>zwischen</a:t>
            </a:r>
            <a:r>
              <a:rPr lang="cs-CZ" sz="2800" b="0" dirty="0" smtClean="0"/>
              <a:t> </a:t>
            </a:r>
            <a:r>
              <a:rPr lang="cs-CZ" sz="2800" b="0" dirty="0" err="1" smtClean="0"/>
              <a:t>beiden</a:t>
            </a:r>
            <a:r>
              <a:rPr lang="cs-CZ" sz="2800" b="0" dirty="0" smtClean="0"/>
              <a:t> </a:t>
            </a:r>
            <a:r>
              <a:rPr lang="cs-CZ" sz="2800" b="0" dirty="0" err="1" smtClean="0"/>
              <a:t>Teilen</a:t>
            </a:r>
            <a:r>
              <a:rPr lang="cs-CZ" sz="2800" b="0" dirty="0" smtClean="0"/>
              <a:t> </a:t>
            </a:r>
            <a:r>
              <a:rPr lang="cs-CZ" sz="2800" b="0" dirty="0" err="1" smtClean="0"/>
              <a:t>eine</a:t>
            </a:r>
            <a:r>
              <a:rPr lang="cs-CZ" sz="2800" b="0" dirty="0" smtClean="0"/>
              <a:t> </a:t>
            </a:r>
            <a:r>
              <a:rPr lang="cs-CZ" sz="2800" b="0" dirty="0" err="1" smtClean="0"/>
              <a:t>Mauer</a:t>
            </a:r>
            <a:r>
              <a:rPr lang="cs-CZ" sz="2800" b="0" dirty="0" smtClean="0"/>
              <a:t> </a:t>
            </a:r>
            <a:r>
              <a:rPr lang="cs-CZ" sz="2800" b="0" dirty="0" err="1" smtClean="0"/>
              <a:t>gebaut</a:t>
            </a:r>
            <a:r>
              <a:rPr lang="cs-CZ" sz="2800" b="0" dirty="0" smtClean="0"/>
              <a:t>.  </a:t>
            </a:r>
            <a:r>
              <a:rPr lang="cs-CZ" sz="2800" b="0" dirty="0" err="1" smtClean="0"/>
              <a:t>Sie</a:t>
            </a:r>
            <a:r>
              <a:rPr lang="cs-CZ" sz="2800" b="0" dirty="0" smtClean="0"/>
              <a:t> </a:t>
            </a:r>
            <a:r>
              <a:rPr lang="cs-CZ" sz="2800" b="0" dirty="0" err="1" smtClean="0"/>
              <a:t>hat</a:t>
            </a:r>
            <a:r>
              <a:rPr lang="cs-CZ" sz="2800" b="0" dirty="0" smtClean="0"/>
              <a:t> </a:t>
            </a:r>
            <a:r>
              <a:rPr lang="cs-CZ" sz="2800" b="0" dirty="0" err="1" smtClean="0"/>
              <a:t>die</a:t>
            </a:r>
            <a:r>
              <a:rPr lang="cs-CZ" sz="2800" b="0" dirty="0" smtClean="0"/>
              <a:t> </a:t>
            </a:r>
            <a:r>
              <a:rPr lang="cs-CZ" sz="2800" b="0" dirty="0" err="1" smtClean="0"/>
              <a:t>Staatsgrenze</a:t>
            </a:r>
            <a:r>
              <a:rPr lang="cs-CZ" sz="2800" b="0" dirty="0" smtClean="0"/>
              <a:t> </a:t>
            </a:r>
            <a:r>
              <a:rPr lang="cs-CZ" sz="2800" b="0" dirty="0" err="1" smtClean="0"/>
              <a:t>gebildet</a:t>
            </a:r>
            <a:r>
              <a:rPr lang="cs-CZ" sz="2800" b="0" dirty="0" smtClean="0"/>
              <a:t>. </a:t>
            </a:r>
            <a:r>
              <a:rPr lang="cs-CZ" sz="2800" b="0" dirty="0" err="1" smtClean="0"/>
              <a:t>Sie</a:t>
            </a:r>
            <a:r>
              <a:rPr lang="cs-CZ" sz="2800" b="0" dirty="0" smtClean="0"/>
              <a:t> </a:t>
            </a:r>
            <a:r>
              <a:rPr lang="cs-CZ" sz="2800" b="0" dirty="0" err="1" smtClean="0"/>
              <a:t>wurde</a:t>
            </a:r>
            <a:r>
              <a:rPr lang="cs-CZ" sz="2800" b="0" dirty="0" smtClean="0"/>
              <a:t> </a:t>
            </a:r>
            <a:r>
              <a:rPr lang="cs-CZ" sz="2800" b="0" dirty="0" err="1" smtClean="0"/>
              <a:t>erst</a:t>
            </a:r>
            <a:r>
              <a:rPr lang="cs-CZ" sz="2800" b="0" dirty="0" smtClean="0"/>
              <a:t> 1989 </a:t>
            </a:r>
            <a:r>
              <a:rPr lang="cs-CZ" sz="2800" b="0" dirty="0" err="1" smtClean="0"/>
              <a:t>geöffnet</a:t>
            </a:r>
            <a:r>
              <a:rPr lang="cs-CZ" sz="2800" b="0" dirty="0" smtClean="0"/>
              <a:t>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28662" y="142852"/>
            <a:ext cx="68580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BERLINER MAUER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chalupova\AppData\Local\Microsoft\Windows\Temporary Internet Files\Content.IE5\6A0YQMHW\MC9000367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212976"/>
            <a:ext cx="324036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AUFGABEN</a:t>
            </a:r>
            <a:endParaRPr lang="cs-CZ" sz="4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071670" y="5057796"/>
            <a:ext cx="7072330" cy="1371600"/>
          </a:xfrm>
        </p:spPr>
        <p:txBody>
          <a:bodyPr>
            <a:normAutofit fontScale="92500"/>
          </a:bodyPr>
          <a:lstStyle/>
          <a:p>
            <a:r>
              <a:rPr lang="cs-CZ" sz="3200" dirty="0" smtClean="0"/>
              <a:t>1.Ergänze den </a:t>
            </a:r>
            <a:r>
              <a:rPr lang="cs-CZ" sz="3200" dirty="0" err="1" smtClean="0"/>
              <a:t>Lückentex</a:t>
            </a:r>
            <a:endParaRPr lang="cs-CZ" sz="3200" dirty="0" smtClean="0"/>
          </a:p>
          <a:p>
            <a:r>
              <a:rPr lang="cs-CZ" sz="3200" dirty="0" smtClean="0"/>
              <a:t>2. </a:t>
            </a:r>
            <a:r>
              <a:rPr lang="cs-CZ" sz="3200" dirty="0" err="1" smtClean="0"/>
              <a:t>Wähle</a:t>
            </a:r>
            <a:r>
              <a:rPr lang="cs-CZ" sz="3200" dirty="0" smtClean="0"/>
              <a:t>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richtige</a:t>
            </a:r>
            <a:r>
              <a:rPr lang="cs-CZ" sz="3200" dirty="0" smtClean="0"/>
              <a:t> </a:t>
            </a:r>
            <a:r>
              <a:rPr lang="cs-CZ" sz="3200" dirty="0" err="1" smtClean="0"/>
              <a:t>Möglichkeit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071802" y="2285992"/>
            <a:ext cx="142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5720" y="357166"/>
            <a:ext cx="8429684" cy="6001643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             </a:t>
            </a:r>
          </a:p>
          <a:p>
            <a:r>
              <a:rPr lang="cs-CZ" sz="3200" dirty="0" smtClean="0"/>
              <a:t>                         </a:t>
            </a:r>
            <a:r>
              <a:rPr lang="cs-CZ" sz="4800" b="1" dirty="0" smtClean="0"/>
              <a:t>Berlin</a:t>
            </a:r>
          </a:p>
          <a:p>
            <a:r>
              <a:rPr lang="cs-CZ" dirty="0" smtClean="0"/>
              <a:t> </a:t>
            </a:r>
            <a:r>
              <a:rPr lang="de-DE" sz="3200" dirty="0" smtClean="0"/>
              <a:t>ist</a:t>
            </a:r>
            <a:r>
              <a:rPr lang="de-DE" sz="3200" i="1" dirty="0" smtClean="0"/>
              <a:t>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Bundes</a:t>
            </a:r>
            <a:r>
              <a:rPr lang="cs-CZ" sz="3200" dirty="0" smtClean="0"/>
              <a:t>  . . . </a:t>
            </a:r>
            <a:r>
              <a:rPr lang="de-DE" sz="3200" dirty="0" smtClean="0"/>
              <a:t> und </a:t>
            </a:r>
            <a:r>
              <a:rPr lang="cs-CZ" sz="3200" dirty="0" smtClean="0"/>
              <a:t> . . .  </a:t>
            </a:r>
            <a:r>
              <a:rPr lang="cs-CZ" sz="3200" dirty="0" err="1" smtClean="0"/>
              <a:t>sitz</a:t>
            </a:r>
            <a:r>
              <a:rPr lang="cs-CZ" sz="3200" dirty="0" smtClean="0"/>
              <a:t> </a:t>
            </a:r>
            <a:r>
              <a:rPr lang="de-DE" sz="3200" dirty="0" smtClean="0"/>
              <a:t>der </a:t>
            </a:r>
            <a:r>
              <a:rPr lang="cs-CZ" sz="3200" dirty="0" smtClean="0"/>
              <a:t>BRD. Es h</a:t>
            </a:r>
            <a:r>
              <a:rPr lang="de-DE" sz="3200" dirty="0" err="1" smtClean="0"/>
              <a:t>at</a:t>
            </a:r>
            <a:r>
              <a:rPr lang="de-DE" sz="3200" dirty="0" smtClean="0"/>
              <a:t> 3,4 Millionen </a:t>
            </a:r>
            <a:r>
              <a:rPr lang="cs-CZ" sz="3200" dirty="0" smtClean="0"/>
              <a:t>. . .  </a:t>
            </a:r>
            <a:r>
              <a:rPr lang="cs-CZ" sz="3200" dirty="0" err="1" smtClean="0"/>
              <a:t>und</a:t>
            </a:r>
            <a:r>
              <a:rPr lang="cs-CZ" sz="3200" dirty="0" smtClean="0"/>
              <a:t> </a:t>
            </a:r>
            <a:r>
              <a:rPr lang="de-DE" sz="3200" dirty="0" smtClean="0"/>
              <a:t>ist in </a:t>
            </a:r>
            <a:r>
              <a:rPr lang="cs-CZ" sz="3200" dirty="0" smtClean="0"/>
              <a:t>. .  </a:t>
            </a:r>
            <a:r>
              <a:rPr lang="de-DE" sz="3200" dirty="0" smtClean="0"/>
              <a:t> Bezirke</a:t>
            </a:r>
            <a:r>
              <a:rPr lang="cs-CZ" sz="3200" dirty="0" smtClean="0"/>
              <a:t> </a:t>
            </a:r>
            <a:r>
              <a:rPr lang="de-DE" sz="3200" dirty="0" smtClean="0"/>
              <a:t>unterteilt.</a:t>
            </a:r>
            <a:endParaRPr lang="cs-CZ" sz="3200" dirty="0" smtClean="0"/>
          </a:p>
          <a:p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b="1" dirty="0" err="1" smtClean="0"/>
              <a:t>Landessymbol</a:t>
            </a:r>
            <a:r>
              <a:rPr lang="cs-CZ" sz="3200" b="1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der </a:t>
            </a:r>
            <a:r>
              <a:rPr lang="cs-CZ" sz="3200" dirty="0" err="1" smtClean="0"/>
              <a:t>sogenannte</a:t>
            </a:r>
            <a:r>
              <a:rPr lang="cs-CZ" sz="3200" dirty="0" smtClean="0"/>
              <a:t>  . . .</a:t>
            </a:r>
          </a:p>
          <a:p>
            <a:endParaRPr lang="cs-CZ" sz="3200" dirty="0" smtClean="0"/>
          </a:p>
          <a:p>
            <a:r>
              <a:rPr lang="cs-CZ" sz="4400" dirty="0" smtClean="0"/>
              <a:t>               </a:t>
            </a:r>
            <a:r>
              <a:rPr lang="cs-CZ" sz="4800" b="1" dirty="0" err="1" smtClean="0"/>
              <a:t>Gewässer</a:t>
            </a:r>
            <a:endParaRPr lang="cs-CZ" sz="4800" b="1" dirty="0" smtClean="0"/>
          </a:p>
          <a:p>
            <a:r>
              <a:rPr lang="cs-CZ" sz="3200" dirty="0" smtClean="0"/>
              <a:t>durch  </a:t>
            </a:r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de-DE" sz="3200" dirty="0" smtClean="0"/>
              <a:t>Stadtgebiet </a:t>
            </a:r>
            <a:r>
              <a:rPr lang="cs-CZ" sz="3200" dirty="0" smtClean="0"/>
              <a:t>. . . . .  </a:t>
            </a:r>
            <a:r>
              <a:rPr lang="de-DE" sz="3200" dirty="0" smtClean="0"/>
              <a:t>die Flüsse </a:t>
            </a:r>
            <a:r>
              <a:rPr lang="cs-CZ" sz="3200" dirty="0" smtClean="0"/>
              <a:t>. . . . . </a:t>
            </a:r>
            <a:r>
              <a:rPr lang="de-DE" sz="3200" dirty="0" smtClean="0"/>
              <a:t>und </a:t>
            </a:r>
            <a:r>
              <a:rPr lang="cs-CZ" sz="3200" dirty="0" smtClean="0"/>
              <a:t> . . . . .  durch</a:t>
            </a:r>
            <a:r>
              <a:rPr lang="de-DE" sz="3200" dirty="0" smtClean="0"/>
              <a:t>,</a:t>
            </a:r>
            <a:r>
              <a:rPr lang="cs-CZ" sz="3200" dirty="0" smtClean="0"/>
              <a:t> es </a:t>
            </a:r>
            <a:r>
              <a:rPr lang="cs-CZ" sz="3200" dirty="0" err="1" smtClean="0"/>
              <a:t>gibt</a:t>
            </a:r>
            <a:r>
              <a:rPr lang="cs-CZ" sz="3200" dirty="0" smtClean="0"/>
              <a:t> </a:t>
            </a:r>
            <a:r>
              <a:rPr lang="cs-CZ" sz="3200" dirty="0" err="1" smtClean="0"/>
              <a:t>hier</a:t>
            </a:r>
            <a:r>
              <a:rPr lang="de-DE" sz="3200" dirty="0" smtClean="0"/>
              <a:t> mehrere kleinere Fließgewässer sowie etliche </a:t>
            </a:r>
            <a:r>
              <a:rPr lang="cs-CZ" sz="3200" dirty="0" smtClean="0"/>
              <a:t>. . . .  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739"/>
            <a:ext cx="1512168" cy="17045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500042"/>
            <a:ext cx="835824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     Nach </a:t>
            </a:r>
            <a:r>
              <a:rPr lang="cs-CZ" sz="4400" b="1" dirty="0" err="1" smtClean="0"/>
              <a:t>dem</a:t>
            </a:r>
            <a:r>
              <a:rPr lang="cs-CZ" sz="4400" b="1" dirty="0" smtClean="0"/>
              <a:t> 2. </a:t>
            </a:r>
            <a:r>
              <a:rPr lang="cs-CZ" sz="4400" b="1" dirty="0" err="1" smtClean="0"/>
              <a:t>Weltkrieg</a:t>
            </a:r>
            <a:r>
              <a:rPr lang="cs-CZ" sz="4400" dirty="0" smtClean="0"/>
              <a:t> </a:t>
            </a:r>
          </a:p>
          <a:p>
            <a:endParaRPr lang="cs-CZ" sz="3200" dirty="0" smtClean="0"/>
          </a:p>
          <a:p>
            <a:r>
              <a:rPr lang="de-DE" sz="3200" dirty="0" smtClean="0"/>
              <a:t>Nach der</a:t>
            </a:r>
            <a:r>
              <a:rPr lang="cs-CZ" sz="3200" dirty="0" smtClean="0"/>
              <a:t> </a:t>
            </a:r>
            <a:r>
              <a:rPr lang="cs-CZ" sz="3200" dirty="0" err="1" smtClean="0"/>
              <a:t>Kapitulation</a:t>
            </a:r>
            <a:r>
              <a:rPr lang="cs-CZ" sz="3200" dirty="0" smtClean="0"/>
              <a:t> </a:t>
            </a:r>
            <a:r>
              <a:rPr lang="de-DE" sz="3200" dirty="0" smtClean="0"/>
              <a:t>am </a:t>
            </a:r>
            <a:r>
              <a:rPr lang="cs-CZ" sz="3200" dirty="0" smtClean="0"/>
              <a:t> . . . . .  </a:t>
            </a:r>
            <a:r>
              <a:rPr lang="de-DE" sz="3200" dirty="0" smtClean="0"/>
              <a:t> wurde Berlin in</a:t>
            </a:r>
            <a:r>
              <a:rPr lang="cs-CZ" sz="3200" dirty="0" smtClean="0"/>
              <a:t>  . . . . .  </a:t>
            </a:r>
            <a:r>
              <a:rPr lang="cs-CZ" sz="3200" dirty="0" err="1" smtClean="0"/>
              <a:t>Sektoren</a:t>
            </a:r>
            <a:r>
              <a:rPr lang="cs-CZ" sz="3200" dirty="0" smtClean="0"/>
              <a:t> –  . . . . .   </a:t>
            </a:r>
            <a:r>
              <a:rPr lang="de-DE" sz="3200" dirty="0" smtClean="0"/>
              <a:t>aufgeteilt. Die Sektoren der Westalliierten (Das waren </a:t>
            </a:r>
            <a:r>
              <a:rPr lang="cs-CZ" sz="3200" dirty="0" smtClean="0"/>
              <a:t>. . . </a:t>
            </a:r>
            <a:r>
              <a:rPr lang="de-DE" sz="3200" dirty="0" smtClean="0"/>
              <a:t>, </a:t>
            </a:r>
            <a:r>
              <a:rPr lang="cs-CZ" sz="3200" dirty="0" smtClean="0"/>
              <a:t> . . . . .   </a:t>
            </a:r>
            <a:r>
              <a:rPr lang="de-DE" sz="3200" dirty="0" smtClean="0"/>
              <a:t>und </a:t>
            </a:r>
            <a:r>
              <a:rPr lang="cs-CZ" sz="3200" dirty="0" smtClean="0"/>
              <a:t>    . . . . .  </a:t>
            </a:r>
            <a:r>
              <a:rPr lang="de-DE" sz="3200" dirty="0" smtClean="0"/>
              <a:t>) bildeten den</a:t>
            </a:r>
            <a:r>
              <a:rPr lang="cs-CZ" sz="3200" dirty="0" smtClean="0"/>
              <a:t> </a:t>
            </a:r>
            <a:r>
              <a:rPr lang="cs-CZ" sz="3200" dirty="0" err="1" smtClean="0"/>
              <a:t>westlichen</a:t>
            </a:r>
            <a:r>
              <a:rPr lang="cs-CZ" sz="3200" dirty="0" smtClean="0"/>
              <a:t> </a:t>
            </a:r>
            <a:r>
              <a:rPr lang="cs-CZ" sz="3200" dirty="0" err="1" smtClean="0"/>
              <a:t>Teil</a:t>
            </a:r>
            <a:r>
              <a:rPr lang="de-DE" sz="3200" dirty="0" smtClean="0"/>
              <a:t> der Stadt</a:t>
            </a:r>
            <a:r>
              <a:rPr lang="cs-CZ" sz="3200" dirty="0" smtClean="0"/>
              <a:t> </a:t>
            </a:r>
            <a:r>
              <a:rPr lang="cs-CZ" sz="3200" dirty="0" err="1" smtClean="0"/>
              <a:t>und</a:t>
            </a:r>
            <a:r>
              <a:rPr lang="de-DE" sz="3200" dirty="0" smtClean="0"/>
              <a:t> der Sektor der</a:t>
            </a:r>
            <a:r>
              <a:rPr lang="cs-CZ" sz="3200" dirty="0" smtClean="0"/>
              <a:t>  . . . . .  </a:t>
            </a:r>
            <a:r>
              <a:rPr lang="de-DE" sz="3200" dirty="0" smtClean="0"/>
              <a:t> bildete den </a:t>
            </a:r>
            <a:r>
              <a:rPr lang="cs-CZ" sz="3200" dirty="0" err="1" smtClean="0"/>
              <a:t>Ostteil</a:t>
            </a:r>
            <a:r>
              <a:rPr lang="de-DE" sz="3200" dirty="0" smtClean="0"/>
              <a:t>. </a:t>
            </a:r>
            <a:r>
              <a:rPr lang="cs-CZ" sz="3200" dirty="0" smtClean="0"/>
              <a:t>1961  </a:t>
            </a:r>
            <a:r>
              <a:rPr lang="cs-CZ" sz="3200" dirty="0" err="1" smtClean="0"/>
              <a:t>wurde</a:t>
            </a:r>
            <a:r>
              <a:rPr lang="cs-CZ" sz="3200" dirty="0" smtClean="0"/>
              <a:t> </a:t>
            </a:r>
            <a:r>
              <a:rPr lang="cs-CZ" sz="3200" dirty="0" err="1" smtClean="0"/>
              <a:t>zwischen</a:t>
            </a:r>
            <a:r>
              <a:rPr lang="cs-CZ" sz="3200" dirty="0" smtClean="0"/>
              <a:t> </a:t>
            </a:r>
            <a:r>
              <a:rPr lang="cs-CZ" sz="3200" dirty="0" err="1" smtClean="0"/>
              <a:t>beiden</a:t>
            </a:r>
            <a:r>
              <a:rPr lang="cs-CZ" sz="3200" dirty="0" smtClean="0"/>
              <a:t> </a:t>
            </a:r>
            <a:r>
              <a:rPr lang="cs-CZ" sz="3200" dirty="0" err="1" smtClean="0"/>
              <a:t>Teilen</a:t>
            </a:r>
            <a:r>
              <a:rPr lang="cs-CZ" sz="3200" dirty="0" smtClean="0"/>
              <a:t> </a:t>
            </a:r>
            <a:r>
              <a:rPr lang="cs-CZ" sz="3200" dirty="0" err="1" smtClean="0"/>
              <a:t>eine</a:t>
            </a:r>
            <a:r>
              <a:rPr lang="cs-CZ" sz="3200" dirty="0" smtClean="0"/>
              <a:t>  . . . . .  </a:t>
            </a:r>
            <a:r>
              <a:rPr lang="cs-CZ" sz="3200" dirty="0" err="1" smtClean="0"/>
              <a:t>gebaut</a:t>
            </a:r>
            <a:r>
              <a:rPr lang="cs-CZ" sz="3200" dirty="0" smtClean="0"/>
              <a:t>.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hat</a:t>
            </a:r>
            <a:r>
              <a:rPr lang="cs-CZ" sz="3200" dirty="0" smtClean="0"/>
              <a:t> </a:t>
            </a:r>
            <a:r>
              <a:rPr lang="cs-CZ" sz="3200" dirty="0" err="1" smtClean="0"/>
              <a:t>die</a:t>
            </a:r>
            <a:r>
              <a:rPr lang="cs-CZ" sz="3200" dirty="0" smtClean="0"/>
              <a:t>  . . . .  </a:t>
            </a:r>
            <a:r>
              <a:rPr lang="cs-CZ" sz="3200" dirty="0" err="1" smtClean="0"/>
              <a:t>gebildet</a:t>
            </a:r>
            <a:r>
              <a:rPr lang="cs-CZ" sz="3200" dirty="0" smtClean="0"/>
              <a:t>.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wurde</a:t>
            </a:r>
            <a:r>
              <a:rPr lang="cs-CZ" sz="3200" dirty="0" smtClean="0"/>
              <a:t> </a:t>
            </a:r>
            <a:r>
              <a:rPr lang="cs-CZ" sz="3200" dirty="0" err="1" smtClean="0"/>
              <a:t>erst</a:t>
            </a:r>
            <a:r>
              <a:rPr lang="cs-CZ" sz="3200" dirty="0" smtClean="0"/>
              <a:t>  . . . .  </a:t>
            </a:r>
            <a:r>
              <a:rPr lang="cs-CZ" sz="3200" dirty="0" err="1" smtClean="0"/>
              <a:t>geöffnet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785794"/>
          </a:xfrm>
        </p:spPr>
        <p:txBody>
          <a:bodyPr>
            <a:noAutofit/>
          </a:bodyPr>
          <a:lstStyle/>
          <a:p>
            <a:r>
              <a:rPr lang="cs-CZ" sz="4800" dirty="0" smtClean="0"/>
              <a:t>                  QUIZ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928670"/>
            <a:ext cx="8715404" cy="564360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1. Berlin </a:t>
            </a:r>
            <a:r>
              <a:rPr lang="de-DE" sz="2400" dirty="0" smtClean="0"/>
              <a:t>hat </a:t>
            </a:r>
            <a:r>
              <a:rPr lang="cs-CZ" sz="2400" dirty="0" smtClean="0"/>
              <a:t>….</a:t>
            </a:r>
            <a:r>
              <a:rPr lang="de-DE" sz="2400" dirty="0" smtClean="0"/>
              <a:t> Millionen Einwohner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A/  5,3</a:t>
            </a:r>
          </a:p>
          <a:p>
            <a:pPr>
              <a:buNone/>
            </a:pPr>
            <a:r>
              <a:rPr lang="cs-CZ" sz="2400" dirty="0" smtClean="0"/>
              <a:t>B/  3,4</a:t>
            </a:r>
          </a:p>
          <a:p>
            <a:pPr>
              <a:buNone/>
            </a:pPr>
            <a:r>
              <a:rPr lang="cs-CZ" sz="2400" dirty="0" smtClean="0"/>
              <a:t>C/  2,1</a:t>
            </a:r>
          </a:p>
          <a:p>
            <a:pPr>
              <a:buNone/>
            </a:pPr>
            <a:r>
              <a:rPr lang="cs-CZ" sz="2400" dirty="0" smtClean="0"/>
              <a:t>2. Es </a:t>
            </a:r>
            <a:r>
              <a:rPr lang="de-DE" sz="2400" dirty="0" smtClean="0"/>
              <a:t>ist in </a:t>
            </a:r>
            <a:r>
              <a:rPr lang="cs-CZ" sz="2400" dirty="0" smtClean="0"/>
              <a:t>….</a:t>
            </a:r>
            <a:r>
              <a:rPr lang="de-DE" sz="2400" dirty="0" smtClean="0"/>
              <a:t> Bezirke unterteilt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A/   6</a:t>
            </a:r>
          </a:p>
          <a:p>
            <a:pPr>
              <a:buNone/>
            </a:pPr>
            <a:r>
              <a:rPr lang="cs-CZ" sz="2400" dirty="0" smtClean="0"/>
              <a:t>B/   9</a:t>
            </a:r>
          </a:p>
          <a:p>
            <a:pPr>
              <a:buNone/>
            </a:pPr>
            <a:r>
              <a:rPr lang="cs-CZ" sz="2400" dirty="0" smtClean="0"/>
              <a:t>C/   12</a:t>
            </a:r>
          </a:p>
          <a:p>
            <a:pPr>
              <a:buNone/>
            </a:pPr>
            <a:r>
              <a:rPr lang="cs-CZ" sz="2400" dirty="0" smtClean="0"/>
              <a:t>3. </a:t>
            </a: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Landessymbol</a:t>
            </a:r>
            <a:r>
              <a:rPr lang="cs-CZ" sz="2400" dirty="0" smtClean="0"/>
              <a:t> </a:t>
            </a:r>
            <a:r>
              <a:rPr lang="cs-CZ" sz="2400" dirty="0" err="1" smtClean="0"/>
              <a:t>Berlins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der </a:t>
            </a:r>
            <a:r>
              <a:rPr lang="cs-CZ" sz="2400" dirty="0" err="1" smtClean="0"/>
              <a:t>so</a:t>
            </a:r>
            <a:r>
              <a:rPr lang="cs-CZ" sz="2400" dirty="0" smtClean="0"/>
              <a:t> </a:t>
            </a:r>
            <a:r>
              <a:rPr lang="cs-CZ" sz="2400" dirty="0" err="1" smtClean="0"/>
              <a:t>genannte</a:t>
            </a:r>
            <a:r>
              <a:rPr lang="cs-CZ" sz="2400" dirty="0" smtClean="0"/>
              <a:t> </a:t>
            </a:r>
            <a:r>
              <a:rPr lang="cs-CZ" sz="2400" dirty="0" err="1" smtClean="0"/>
              <a:t>Berliner</a:t>
            </a:r>
            <a:r>
              <a:rPr lang="cs-CZ" sz="2400" dirty="0" smtClean="0"/>
              <a:t> …</a:t>
            </a:r>
          </a:p>
          <a:p>
            <a:pPr>
              <a:buNone/>
            </a:pPr>
            <a:r>
              <a:rPr lang="cs-CZ" sz="2400" dirty="0" smtClean="0"/>
              <a:t>A/  </a:t>
            </a:r>
            <a:r>
              <a:rPr lang="cs-CZ" sz="2400" dirty="0" err="1" smtClean="0"/>
              <a:t>Bär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B/  </a:t>
            </a:r>
            <a:r>
              <a:rPr lang="cs-CZ" sz="2400" dirty="0" err="1" smtClean="0"/>
              <a:t>Frosch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C/  </a:t>
            </a:r>
            <a:r>
              <a:rPr lang="cs-CZ" sz="2400" dirty="0" err="1" smtClean="0"/>
              <a:t>Affe</a:t>
            </a: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  <p:pic>
        <p:nvPicPr>
          <p:cNvPr id="4098" name="Picture 2" descr="C:\Users\chalupova\AppData\Local\Microsoft\Windows\Temporary Internet Files\Content.IE5\I04572JO\MC9004419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628799"/>
            <a:ext cx="197802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285728"/>
            <a:ext cx="8229600" cy="621510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4. Durch </a:t>
            </a:r>
            <a:r>
              <a:rPr lang="de-DE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de-DE" sz="2400" dirty="0" smtClean="0"/>
              <a:t>Stadtgebiet </a:t>
            </a:r>
            <a:r>
              <a:rPr lang="cs-CZ" sz="2400" dirty="0" err="1" smtClean="0"/>
              <a:t>flie</a:t>
            </a:r>
            <a:r>
              <a:rPr lang="el-GR" sz="2400" dirty="0" smtClean="0"/>
              <a:t>β</a:t>
            </a:r>
            <a:r>
              <a:rPr lang="cs-CZ" sz="2400" dirty="0" err="1" smtClean="0"/>
              <a:t>en</a:t>
            </a:r>
            <a:r>
              <a:rPr lang="cs-CZ" sz="2400" dirty="0" smtClean="0"/>
              <a:t> </a:t>
            </a:r>
            <a:r>
              <a:rPr lang="de-DE" sz="2400" dirty="0" smtClean="0"/>
              <a:t>die Flüsse </a:t>
            </a:r>
            <a:r>
              <a:rPr lang="cs-CZ" sz="2400" dirty="0" smtClean="0"/>
              <a:t> ….. </a:t>
            </a:r>
            <a:r>
              <a:rPr lang="de-DE" sz="2400" dirty="0" smtClean="0"/>
              <a:t>und </a:t>
            </a:r>
            <a:r>
              <a:rPr lang="cs-CZ" sz="2400" dirty="0" smtClean="0"/>
              <a:t>…..</a:t>
            </a:r>
          </a:p>
          <a:p>
            <a:pPr>
              <a:buNone/>
            </a:pPr>
            <a:r>
              <a:rPr lang="cs-CZ" sz="2400" dirty="0" smtClean="0"/>
              <a:t>A/ </a:t>
            </a:r>
            <a:r>
              <a:rPr lang="cs-CZ" sz="2400" dirty="0" err="1" smtClean="0"/>
              <a:t>Spree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Elbe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B/ </a:t>
            </a:r>
            <a:r>
              <a:rPr lang="cs-CZ" sz="2400" dirty="0" err="1" smtClean="0"/>
              <a:t>Elbe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Rhein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C/ </a:t>
            </a:r>
            <a:r>
              <a:rPr lang="cs-CZ" sz="2400" dirty="0" err="1" smtClean="0"/>
              <a:t>Spree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Havel </a:t>
            </a:r>
          </a:p>
          <a:p>
            <a:pPr>
              <a:buNone/>
            </a:pPr>
            <a:r>
              <a:rPr lang="cs-CZ" sz="2400" dirty="0" smtClean="0"/>
              <a:t>5. </a:t>
            </a:r>
            <a:r>
              <a:rPr lang="de-DE" sz="2400" dirty="0" smtClean="0"/>
              <a:t>Nach der</a:t>
            </a:r>
            <a:r>
              <a:rPr lang="cs-CZ" sz="2400" dirty="0" smtClean="0"/>
              <a:t> </a:t>
            </a:r>
            <a:r>
              <a:rPr lang="cs-CZ" sz="2400" dirty="0" err="1" smtClean="0"/>
              <a:t>Kapitulation</a:t>
            </a:r>
            <a:r>
              <a:rPr lang="cs-CZ" sz="2400" dirty="0" smtClean="0"/>
              <a:t> </a:t>
            </a:r>
            <a:r>
              <a:rPr lang="de-DE" sz="2400" dirty="0" smtClean="0"/>
              <a:t>am 8. Mai 1945 wurde Berlin</a:t>
            </a:r>
            <a:r>
              <a:rPr lang="cs-CZ" sz="2400" dirty="0" smtClean="0"/>
              <a:t> in…… </a:t>
            </a:r>
            <a:r>
              <a:rPr lang="cs-CZ" sz="2400" dirty="0" err="1" smtClean="0"/>
              <a:t>Besatzungszonen</a:t>
            </a:r>
            <a:r>
              <a:rPr lang="cs-CZ" sz="2400" dirty="0" smtClean="0"/>
              <a:t> </a:t>
            </a:r>
            <a:r>
              <a:rPr lang="de-DE" sz="2400" dirty="0" smtClean="0"/>
              <a:t>aufgeteilt.</a:t>
            </a:r>
            <a:r>
              <a:rPr lang="cs-CZ" sz="2400" dirty="0" smtClean="0"/>
              <a:t>   </a:t>
            </a:r>
          </a:p>
          <a:p>
            <a:pPr>
              <a:buNone/>
            </a:pPr>
            <a:r>
              <a:rPr lang="cs-CZ" sz="2400" dirty="0" smtClean="0"/>
              <a:t>A/ 6</a:t>
            </a:r>
          </a:p>
          <a:p>
            <a:pPr>
              <a:buNone/>
            </a:pPr>
            <a:r>
              <a:rPr lang="cs-CZ" sz="2400" dirty="0" smtClean="0"/>
              <a:t>B/ 4</a:t>
            </a:r>
          </a:p>
          <a:p>
            <a:pPr>
              <a:buNone/>
            </a:pPr>
            <a:r>
              <a:rPr lang="cs-CZ" sz="2400" dirty="0" smtClean="0"/>
              <a:t>C/ 3</a:t>
            </a:r>
          </a:p>
          <a:p>
            <a:pPr>
              <a:buNone/>
            </a:pPr>
            <a:r>
              <a:rPr lang="cs-CZ" sz="2400" dirty="0" smtClean="0"/>
              <a:t>6. </a:t>
            </a:r>
            <a:r>
              <a:rPr lang="cs-CZ" sz="2400" dirty="0" err="1" smtClean="0"/>
              <a:t>Zwischen</a:t>
            </a:r>
            <a:r>
              <a:rPr lang="cs-CZ" sz="2400" dirty="0" smtClean="0"/>
              <a:t> </a:t>
            </a:r>
            <a:r>
              <a:rPr lang="cs-CZ" sz="2400" dirty="0" err="1" smtClean="0"/>
              <a:t>Ost</a:t>
            </a:r>
            <a:r>
              <a:rPr lang="cs-CZ" sz="2400" dirty="0" smtClean="0"/>
              <a:t>-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Westberlin</a:t>
            </a:r>
            <a:r>
              <a:rPr lang="cs-CZ" sz="2400" dirty="0" smtClean="0"/>
              <a:t> </a:t>
            </a:r>
            <a:r>
              <a:rPr lang="cs-CZ" sz="2400" dirty="0" err="1" smtClean="0"/>
              <a:t>wurde</a:t>
            </a:r>
            <a:r>
              <a:rPr lang="cs-CZ" sz="2400" dirty="0" smtClean="0"/>
              <a:t> ……  </a:t>
            </a:r>
            <a:r>
              <a:rPr lang="cs-CZ" sz="2400" dirty="0" err="1" smtClean="0"/>
              <a:t>eine</a:t>
            </a:r>
            <a:r>
              <a:rPr lang="cs-CZ" sz="2400" dirty="0" smtClean="0"/>
              <a:t> </a:t>
            </a:r>
            <a:r>
              <a:rPr lang="cs-CZ" sz="2400" dirty="0" err="1" smtClean="0"/>
              <a:t>Mauer</a:t>
            </a:r>
            <a:endParaRPr lang="cs-CZ" sz="2400" dirty="0" smtClean="0"/>
          </a:p>
          <a:p>
            <a:pPr>
              <a:buNone/>
            </a:pPr>
            <a:r>
              <a:rPr lang="cs-CZ" sz="2400" dirty="0" err="1" smtClean="0"/>
              <a:t>gebaut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A/ 1961</a:t>
            </a:r>
          </a:p>
          <a:p>
            <a:pPr>
              <a:buNone/>
            </a:pPr>
            <a:r>
              <a:rPr lang="cs-CZ" sz="2400" dirty="0" smtClean="0"/>
              <a:t>B/ 1949</a:t>
            </a:r>
          </a:p>
          <a:p>
            <a:pPr>
              <a:buNone/>
            </a:pPr>
            <a:r>
              <a:rPr lang="cs-CZ" sz="2400" dirty="0" smtClean="0"/>
              <a:t>C/ 1989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944739"/>
            <a:ext cx="1368152" cy="1613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548680"/>
            <a:ext cx="8424936" cy="50475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  <a:buClr>
                <a:srgbClr val="FE8637"/>
              </a:buClr>
              <a:buSzPct val="70000"/>
            </a:pPr>
            <a:r>
              <a:rPr lang="cs-CZ" sz="4400" dirty="0" err="1" smtClean="0">
                <a:solidFill>
                  <a:srgbClr val="FF0000"/>
                </a:solidFill>
              </a:rPr>
              <a:t>Lösung</a:t>
            </a:r>
            <a:r>
              <a:rPr lang="cs-CZ" sz="4400" dirty="0" smtClean="0">
                <a:solidFill>
                  <a:srgbClr val="FF0000"/>
                </a:solidFill>
              </a:rPr>
              <a:t>:</a:t>
            </a:r>
          </a:p>
          <a:p>
            <a:pPr lvl="0">
              <a:spcBef>
                <a:spcPts val="600"/>
              </a:spcBef>
              <a:buClr>
                <a:srgbClr val="FE8637"/>
              </a:buClr>
              <a:buSzPct val="70000"/>
            </a:pPr>
            <a:r>
              <a:rPr lang="cs-CZ" sz="3500" dirty="0" err="1" smtClean="0">
                <a:solidFill>
                  <a:prstClr val="black"/>
                </a:solidFill>
              </a:rPr>
              <a:t>Suche</a:t>
            </a:r>
            <a:r>
              <a:rPr lang="cs-CZ" sz="3500" dirty="0" smtClean="0">
                <a:solidFill>
                  <a:prstClr val="black"/>
                </a:solidFill>
              </a:rPr>
              <a:t> </a:t>
            </a:r>
            <a:r>
              <a:rPr lang="cs-CZ" sz="3500" dirty="0" err="1">
                <a:solidFill>
                  <a:prstClr val="black"/>
                </a:solidFill>
              </a:rPr>
              <a:t>Antworten</a:t>
            </a:r>
            <a:r>
              <a:rPr lang="cs-CZ" sz="3500" dirty="0">
                <a:solidFill>
                  <a:prstClr val="black"/>
                </a:solidFill>
              </a:rPr>
              <a:t> </a:t>
            </a:r>
            <a:r>
              <a:rPr lang="cs-CZ" sz="3500" dirty="0" err="1">
                <a:solidFill>
                  <a:prstClr val="black"/>
                </a:solidFill>
              </a:rPr>
              <a:t>auf</a:t>
            </a:r>
            <a:r>
              <a:rPr lang="cs-CZ" sz="3500" dirty="0">
                <a:solidFill>
                  <a:prstClr val="black"/>
                </a:solidFill>
              </a:rPr>
              <a:t> </a:t>
            </a:r>
            <a:r>
              <a:rPr lang="cs-CZ" sz="3500" dirty="0" err="1">
                <a:solidFill>
                  <a:prstClr val="black"/>
                </a:solidFill>
              </a:rPr>
              <a:t>folgende</a:t>
            </a:r>
            <a:r>
              <a:rPr lang="cs-CZ" sz="3500" dirty="0">
                <a:solidFill>
                  <a:prstClr val="black"/>
                </a:solidFill>
              </a:rPr>
              <a:t> </a:t>
            </a:r>
            <a:r>
              <a:rPr lang="cs-CZ" sz="3500" dirty="0" err="1">
                <a:solidFill>
                  <a:prstClr val="black"/>
                </a:solidFill>
              </a:rPr>
              <a:t>Fragen</a:t>
            </a:r>
            <a:r>
              <a:rPr lang="cs-CZ" sz="3500" dirty="0" smtClean="0">
                <a:solidFill>
                  <a:prstClr val="black"/>
                </a:solidFill>
              </a:rPr>
              <a:t>:</a:t>
            </a:r>
          </a:p>
          <a:p>
            <a:pPr lvl="0">
              <a:spcBef>
                <a:spcPts val="600"/>
              </a:spcBef>
              <a:buClr>
                <a:srgbClr val="FE8637"/>
              </a:buClr>
              <a:buSzPct val="70000"/>
            </a:pPr>
            <a:endParaRPr lang="cs-CZ" sz="3500" dirty="0">
              <a:solidFill>
                <a:prstClr val="black"/>
              </a:solidFill>
            </a:endParaRPr>
          </a:p>
          <a:p>
            <a:pPr marL="274320" lvl="0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r>
              <a:rPr lang="cs-CZ" sz="2800" dirty="0">
                <a:solidFill>
                  <a:prstClr val="black"/>
                </a:solidFill>
              </a:rPr>
              <a:t>In </a:t>
            </a:r>
            <a:r>
              <a:rPr lang="cs-CZ" sz="2800" dirty="0" err="1">
                <a:solidFill>
                  <a:prstClr val="black"/>
                </a:solidFill>
              </a:rPr>
              <a:t>wie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viel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de-DE" sz="2800" dirty="0">
                <a:solidFill>
                  <a:prstClr val="black"/>
                </a:solidFill>
              </a:rPr>
              <a:t>Bezirke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ist</a:t>
            </a:r>
            <a:r>
              <a:rPr lang="cs-CZ" sz="2800" dirty="0">
                <a:solidFill>
                  <a:prstClr val="black"/>
                </a:solidFill>
              </a:rPr>
              <a:t> es</a:t>
            </a:r>
            <a:r>
              <a:rPr lang="de-DE" sz="2800" dirty="0">
                <a:solidFill>
                  <a:prstClr val="black"/>
                </a:solidFill>
              </a:rPr>
              <a:t> unterteilt</a:t>
            </a:r>
            <a:r>
              <a:rPr lang="cs-CZ" sz="2800" dirty="0" smtClean="0">
                <a:solidFill>
                  <a:prstClr val="black"/>
                </a:solidFill>
              </a:rPr>
              <a:t>? </a:t>
            </a:r>
            <a:r>
              <a:rPr lang="cs-CZ" sz="2800" dirty="0" smtClean="0">
                <a:solidFill>
                  <a:srgbClr val="FF0000"/>
                </a:solidFill>
              </a:rPr>
              <a:t>12</a:t>
            </a:r>
            <a:endParaRPr lang="cs-CZ" sz="2800" dirty="0">
              <a:solidFill>
                <a:srgbClr val="FF0000"/>
              </a:solidFill>
            </a:endParaRPr>
          </a:p>
          <a:p>
            <a:pPr marL="274320" lvl="0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r>
              <a:rPr lang="cs-CZ" sz="2800" dirty="0" err="1">
                <a:solidFill>
                  <a:prstClr val="black"/>
                </a:solidFill>
              </a:rPr>
              <a:t>Wie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viel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Einwohner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hat</a:t>
            </a:r>
            <a:r>
              <a:rPr lang="cs-CZ" sz="2800" dirty="0">
                <a:solidFill>
                  <a:prstClr val="black"/>
                </a:solidFill>
              </a:rPr>
              <a:t> es? </a:t>
            </a:r>
            <a:r>
              <a:rPr lang="cs-CZ" sz="2800" dirty="0" smtClean="0">
                <a:solidFill>
                  <a:srgbClr val="FF0000"/>
                </a:solidFill>
              </a:rPr>
              <a:t>3,4 Mil.</a:t>
            </a:r>
            <a:endParaRPr lang="cs-CZ" sz="2800" dirty="0">
              <a:solidFill>
                <a:srgbClr val="FF0000"/>
              </a:solidFill>
            </a:endParaRPr>
          </a:p>
          <a:p>
            <a:pPr marL="274320" lvl="0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r>
              <a:rPr lang="cs-CZ" sz="2800" dirty="0" err="1">
                <a:solidFill>
                  <a:prstClr val="black"/>
                </a:solidFill>
              </a:rPr>
              <a:t>Wo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liegt</a:t>
            </a:r>
            <a:r>
              <a:rPr lang="cs-CZ" sz="2800" dirty="0">
                <a:solidFill>
                  <a:prstClr val="black"/>
                </a:solidFill>
              </a:rPr>
              <a:t> es</a:t>
            </a:r>
            <a:r>
              <a:rPr lang="cs-CZ" sz="2800" dirty="0" smtClean="0">
                <a:solidFill>
                  <a:prstClr val="black"/>
                </a:solidFill>
              </a:rPr>
              <a:t>? </a:t>
            </a:r>
            <a:r>
              <a:rPr lang="de-DE" sz="2800" dirty="0" smtClean="0">
                <a:solidFill>
                  <a:srgbClr val="FF0000"/>
                </a:solidFill>
                <a:hlinkClick r:id="rId2"/>
              </a:rPr>
              <a:t>52</a:t>
            </a:r>
            <a:r>
              <a:rPr lang="de-DE" sz="2800" dirty="0">
                <a:solidFill>
                  <a:srgbClr val="FF0000"/>
                </a:solidFill>
                <a:hlinkClick r:id="rId2"/>
              </a:rPr>
              <a:t>° 31′ N, 13° 24′ O</a:t>
            </a:r>
            <a:endParaRPr lang="cs-CZ" sz="2800" dirty="0">
              <a:solidFill>
                <a:srgbClr val="FF0000"/>
              </a:solidFill>
            </a:endParaRPr>
          </a:p>
          <a:p>
            <a:pPr marL="274320" lvl="0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r>
              <a:rPr lang="cs-CZ" sz="2800" dirty="0" err="1">
                <a:solidFill>
                  <a:prstClr val="black"/>
                </a:solidFill>
              </a:rPr>
              <a:t>Wie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gro</a:t>
            </a:r>
            <a:r>
              <a:rPr lang="el-GR" sz="2800" dirty="0">
                <a:solidFill>
                  <a:prstClr val="black"/>
                </a:solidFill>
              </a:rPr>
              <a:t>β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ist</a:t>
            </a:r>
            <a:r>
              <a:rPr lang="cs-CZ" sz="2800" dirty="0">
                <a:solidFill>
                  <a:prstClr val="black"/>
                </a:solidFill>
              </a:rPr>
              <a:t> es</a:t>
            </a:r>
            <a:r>
              <a:rPr lang="cs-CZ" sz="2800" dirty="0" smtClean="0">
                <a:solidFill>
                  <a:prstClr val="black"/>
                </a:solidFill>
              </a:rPr>
              <a:t>?</a:t>
            </a:r>
            <a:r>
              <a:rPr lang="de-DE" sz="2800" dirty="0"/>
              <a:t> </a:t>
            </a:r>
            <a:r>
              <a:rPr lang="de-DE" sz="2800" dirty="0">
                <a:solidFill>
                  <a:srgbClr val="FF0000"/>
                </a:solidFill>
              </a:rPr>
              <a:t>891,85 km²</a:t>
            </a:r>
            <a:endParaRPr lang="cs-CZ" sz="2800" dirty="0">
              <a:solidFill>
                <a:srgbClr val="FF0000"/>
              </a:solidFill>
            </a:endParaRPr>
          </a:p>
          <a:p>
            <a:pPr marL="274320" lvl="0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r>
              <a:rPr lang="cs-CZ" sz="2800" dirty="0" err="1">
                <a:solidFill>
                  <a:prstClr val="black"/>
                </a:solidFill>
              </a:rPr>
              <a:t>Welche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Flüsse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flie</a:t>
            </a:r>
            <a:r>
              <a:rPr lang="el-GR" sz="2800" dirty="0">
                <a:solidFill>
                  <a:prstClr val="black"/>
                </a:solidFill>
              </a:rPr>
              <a:t>β</a:t>
            </a:r>
            <a:r>
              <a:rPr lang="cs-CZ" sz="2800" dirty="0">
                <a:solidFill>
                  <a:prstClr val="black"/>
                </a:solidFill>
              </a:rPr>
              <a:t>en durch </a:t>
            </a:r>
            <a:r>
              <a:rPr lang="cs-CZ" sz="2800" dirty="0" err="1">
                <a:solidFill>
                  <a:prstClr val="black"/>
                </a:solidFill>
              </a:rPr>
              <a:t>das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Stadtgebiet</a:t>
            </a:r>
            <a:r>
              <a:rPr lang="cs-CZ" sz="2800" dirty="0" smtClean="0">
                <a:solidFill>
                  <a:prstClr val="black"/>
                </a:solidFill>
              </a:rPr>
              <a:t>?</a:t>
            </a:r>
          </a:p>
          <a:p>
            <a:pPr lvl="0">
              <a:spcBef>
                <a:spcPts val="600"/>
              </a:spcBef>
              <a:buClr>
                <a:srgbClr val="FE8637"/>
              </a:buClr>
              <a:buSzPct val="70000"/>
            </a:pP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   </a:t>
            </a:r>
            <a:r>
              <a:rPr lang="cs-CZ" sz="2800" dirty="0" smtClean="0">
                <a:solidFill>
                  <a:srgbClr val="FF0000"/>
                </a:solidFill>
              </a:rPr>
              <a:t>Havel, </a:t>
            </a:r>
            <a:r>
              <a:rPr lang="cs-CZ" sz="2800" dirty="0" err="1" smtClean="0">
                <a:solidFill>
                  <a:srgbClr val="FF0000"/>
                </a:solidFill>
              </a:rPr>
              <a:t>Spree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9137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785794"/>
          </a:xfrm>
        </p:spPr>
        <p:txBody>
          <a:bodyPr>
            <a:noAutofit/>
          </a:bodyPr>
          <a:lstStyle/>
          <a:p>
            <a:r>
              <a:rPr lang="cs-CZ" sz="4800" dirty="0" smtClean="0"/>
              <a:t>           QUIZ - </a:t>
            </a:r>
            <a:r>
              <a:rPr lang="cs-CZ" sz="4800" dirty="0" err="1" smtClean="0">
                <a:solidFill>
                  <a:srgbClr val="FF0000"/>
                </a:solidFill>
              </a:rPr>
              <a:t>Lösung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928670"/>
            <a:ext cx="8715404" cy="564360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Berlin </a:t>
            </a:r>
            <a:r>
              <a:rPr lang="de-DE" sz="2400" dirty="0" smtClean="0"/>
              <a:t>hat </a:t>
            </a:r>
            <a:r>
              <a:rPr lang="cs-CZ" sz="2400" dirty="0" smtClean="0"/>
              <a:t>….</a:t>
            </a:r>
            <a:r>
              <a:rPr lang="de-DE" sz="2400" dirty="0" smtClean="0"/>
              <a:t> Millionen Einwohner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A/  5,3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B</a:t>
            </a:r>
            <a:r>
              <a:rPr lang="cs-CZ" sz="2400" dirty="0" smtClean="0"/>
              <a:t>/  3,4</a:t>
            </a:r>
          </a:p>
          <a:p>
            <a:pPr>
              <a:buNone/>
            </a:pPr>
            <a:r>
              <a:rPr lang="cs-CZ" sz="2400" dirty="0" smtClean="0"/>
              <a:t>C/  2,1</a:t>
            </a:r>
          </a:p>
          <a:p>
            <a:pPr>
              <a:buNone/>
            </a:pPr>
            <a:r>
              <a:rPr lang="cs-CZ" sz="2400" dirty="0" smtClean="0"/>
              <a:t>Es </a:t>
            </a:r>
            <a:r>
              <a:rPr lang="de-DE" sz="2400" dirty="0" smtClean="0"/>
              <a:t>ist in </a:t>
            </a:r>
            <a:r>
              <a:rPr lang="cs-CZ" sz="2400" dirty="0" smtClean="0"/>
              <a:t>….</a:t>
            </a:r>
            <a:r>
              <a:rPr lang="de-DE" sz="2400" dirty="0" smtClean="0"/>
              <a:t> Bezirke unterteilt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A/   6</a:t>
            </a:r>
          </a:p>
          <a:p>
            <a:pPr>
              <a:buNone/>
            </a:pPr>
            <a:r>
              <a:rPr lang="cs-CZ" sz="2400" dirty="0" smtClean="0"/>
              <a:t>B/   9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dirty="0" smtClean="0"/>
              <a:t>/   12</a:t>
            </a:r>
          </a:p>
          <a:p>
            <a:pPr>
              <a:buNone/>
            </a:pP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Landessymbol</a:t>
            </a:r>
            <a:r>
              <a:rPr lang="cs-CZ" sz="2400" dirty="0" smtClean="0"/>
              <a:t> </a:t>
            </a:r>
            <a:r>
              <a:rPr lang="cs-CZ" sz="2400" dirty="0" err="1" smtClean="0"/>
              <a:t>Berlins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der </a:t>
            </a:r>
            <a:r>
              <a:rPr lang="cs-CZ" sz="2400" dirty="0" err="1" smtClean="0"/>
              <a:t>so</a:t>
            </a:r>
            <a:r>
              <a:rPr lang="cs-CZ" sz="2400" dirty="0" smtClean="0"/>
              <a:t> </a:t>
            </a:r>
            <a:r>
              <a:rPr lang="cs-CZ" sz="2400" dirty="0" err="1" smtClean="0"/>
              <a:t>genannte</a:t>
            </a:r>
            <a:r>
              <a:rPr lang="cs-CZ" sz="2400" dirty="0" smtClean="0"/>
              <a:t> </a:t>
            </a:r>
            <a:r>
              <a:rPr lang="cs-CZ" sz="2400" dirty="0" err="1" smtClean="0"/>
              <a:t>Berliner</a:t>
            </a:r>
            <a:r>
              <a:rPr lang="cs-CZ" sz="2400" dirty="0" smtClean="0"/>
              <a:t> …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/  </a:t>
            </a:r>
            <a:r>
              <a:rPr lang="cs-CZ" sz="2400" dirty="0" err="1" smtClean="0"/>
              <a:t>Bär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B/  </a:t>
            </a:r>
            <a:r>
              <a:rPr lang="cs-CZ" sz="2400" dirty="0" err="1" smtClean="0"/>
              <a:t>Frosch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C/  </a:t>
            </a:r>
            <a:r>
              <a:rPr lang="cs-CZ" sz="2400" dirty="0" err="1" smtClean="0"/>
              <a:t>Affe</a:t>
            </a: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285728"/>
            <a:ext cx="8229600" cy="621510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Durch </a:t>
            </a:r>
            <a:r>
              <a:rPr lang="de-DE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de-DE" sz="2400" dirty="0" smtClean="0"/>
              <a:t>Stadtgebiet </a:t>
            </a:r>
            <a:r>
              <a:rPr lang="cs-CZ" sz="2400" dirty="0" err="1" smtClean="0"/>
              <a:t>flie</a:t>
            </a:r>
            <a:r>
              <a:rPr lang="el-GR" sz="2400" dirty="0" smtClean="0"/>
              <a:t>β</a:t>
            </a:r>
            <a:r>
              <a:rPr lang="cs-CZ" sz="2400" dirty="0" err="1" smtClean="0"/>
              <a:t>en</a:t>
            </a:r>
            <a:r>
              <a:rPr lang="cs-CZ" sz="2400" dirty="0" smtClean="0"/>
              <a:t> </a:t>
            </a:r>
            <a:r>
              <a:rPr lang="de-DE" sz="2400" dirty="0" smtClean="0"/>
              <a:t>die Flüsse </a:t>
            </a:r>
            <a:r>
              <a:rPr lang="cs-CZ" sz="2400" dirty="0" smtClean="0"/>
              <a:t> ….. </a:t>
            </a:r>
            <a:r>
              <a:rPr lang="de-DE" sz="2400" dirty="0" smtClean="0"/>
              <a:t>und </a:t>
            </a:r>
            <a:r>
              <a:rPr lang="cs-CZ" sz="2400" dirty="0" smtClean="0"/>
              <a:t>…..</a:t>
            </a:r>
          </a:p>
          <a:p>
            <a:pPr>
              <a:buNone/>
            </a:pPr>
            <a:r>
              <a:rPr lang="cs-CZ" sz="2400" dirty="0" smtClean="0"/>
              <a:t>A/ </a:t>
            </a:r>
            <a:r>
              <a:rPr lang="cs-CZ" sz="2400" dirty="0" err="1" smtClean="0"/>
              <a:t>Spree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Elbe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B/ </a:t>
            </a:r>
            <a:r>
              <a:rPr lang="cs-CZ" sz="2400" dirty="0" err="1" smtClean="0"/>
              <a:t>Elbe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Rhein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dirty="0" smtClean="0"/>
              <a:t>/ </a:t>
            </a:r>
            <a:r>
              <a:rPr lang="cs-CZ" sz="2400" dirty="0" err="1" smtClean="0"/>
              <a:t>Spree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Havel </a:t>
            </a:r>
          </a:p>
          <a:p>
            <a:pPr>
              <a:buNone/>
            </a:pPr>
            <a:r>
              <a:rPr lang="de-DE" sz="2400" dirty="0" smtClean="0"/>
              <a:t>Nach der</a:t>
            </a:r>
            <a:r>
              <a:rPr lang="cs-CZ" sz="2400" dirty="0" smtClean="0"/>
              <a:t> </a:t>
            </a:r>
            <a:r>
              <a:rPr lang="cs-CZ" sz="2400" dirty="0" err="1" smtClean="0"/>
              <a:t>Kapitulation</a:t>
            </a:r>
            <a:r>
              <a:rPr lang="cs-CZ" sz="2400" dirty="0" smtClean="0"/>
              <a:t> </a:t>
            </a:r>
            <a:r>
              <a:rPr lang="de-DE" sz="2400" dirty="0" smtClean="0"/>
              <a:t>am 8. Mai 1945 wurde Berlin</a:t>
            </a:r>
            <a:r>
              <a:rPr lang="cs-CZ" sz="2400" dirty="0" smtClean="0"/>
              <a:t> in</a:t>
            </a:r>
          </a:p>
          <a:p>
            <a:pPr>
              <a:buNone/>
            </a:pPr>
            <a:r>
              <a:rPr lang="cs-CZ" sz="2400" dirty="0" smtClean="0"/>
              <a:t>…… </a:t>
            </a:r>
            <a:r>
              <a:rPr lang="cs-CZ" sz="2400" dirty="0" err="1" smtClean="0"/>
              <a:t>Besatzungszonen</a:t>
            </a:r>
            <a:r>
              <a:rPr lang="cs-CZ" sz="2400" dirty="0" smtClean="0"/>
              <a:t> </a:t>
            </a:r>
            <a:r>
              <a:rPr lang="de-DE" sz="2400" dirty="0" smtClean="0"/>
              <a:t>aufgeteilt.</a:t>
            </a:r>
            <a:r>
              <a:rPr lang="cs-CZ" sz="2400" dirty="0" smtClean="0"/>
              <a:t>   </a:t>
            </a:r>
          </a:p>
          <a:p>
            <a:pPr>
              <a:buNone/>
            </a:pPr>
            <a:r>
              <a:rPr lang="cs-CZ" sz="2400" dirty="0" smtClean="0"/>
              <a:t>A/ 6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B</a:t>
            </a:r>
            <a:r>
              <a:rPr lang="cs-CZ" sz="2400" dirty="0" smtClean="0"/>
              <a:t>/ 4</a:t>
            </a:r>
          </a:p>
          <a:p>
            <a:pPr>
              <a:buNone/>
            </a:pPr>
            <a:r>
              <a:rPr lang="cs-CZ" sz="2400" dirty="0" smtClean="0"/>
              <a:t>C/ 3</a:t>
            </a:r>
          </a:p>
          <a:p>
            <a:pPr>
              <a:buNone/>
            </a:pPr>
            <a:r>
              <a:rPr lang="cs-CZ" sz="2400" dirty="0" err="1" smtClean="0"/>
              <a:t>Zwischen</a:t>
            </a:r>
            <a:r>
              <a:rPr lang="cs-CZ" sz="2400" dirty="0" smtClean="0"/>
              <a:t> </a:t>
            </a:r>
            <a:r>
              <a:rPr lang="cs-CZ" sz="2400" dirty="0" err="1" smtClean="0"/>
              <a:t>Ost</a:t>
            </a:r>
            <a:r>
              <a:rPr lang="cs-CZ" sz="2400" dirty="0" smtClean="0"/>
              <a:t>-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Westberlin</a:t>
            </a:r>
            <a:r>
              <a:rPr lang="cs-CZ" sz="2400" dirty="0" smtClean="0"/>
              <a:t> </a:t>
            </a:r>
            <a:r>
              <a:rPr lang="cs-CZ" sz="2400" dirty="0" err="1" smtClean="0"/>
              <a:t>wurde</a:t>
            </a:r>
            <a:r>
              <a:rPr lang="cs-CZ" sz="2400" dirty="0" smtClean="0"/>
              <a:t> ……  </a:t>
            </a:r>
            <a:r>
              <a:rPr lang="cs-CZ" sz="2400" dirty="0" err="1" smtClean="0"/>
              <a:t>eine</a:t>
            </a:r>
            <a:r>
              <a:rPr lang="cs-CZ" sz="2400" dirty="0" smtClean="0"/>
              <a:t> </a:t>
            </a:r>
            <a:r>
              <a:rPr lang="cs-CZ" sz="2400" dirty="0" err="1" smtClean="0"/>
              <a:t>Mauer</a:t>
            </a:r>
            <a:endParaRPr lang="cs-CZ" sz="2400" dirty="0" smtClean="0"/>
          </a:p>
          <a:p>
            <a:pPr>
              <a:buNone/>
            </a:pPr>
            <a:r>
              <a:rPr lang="cs-CZ" sz="2400" dirty="0" err="1" smtClean="0"/>
              <a:t>gebaut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/ 1961</a:t>
            </a:r>
          </a:p>
          <a:p>
            <a:pPr>
              <a:buNone/>
            </a:pPr>
            <a:r>
              <a:rPr lang="cs-CZ" sz="2400" dirty="0" smtClean="0"/>
              <a:t>B/ 1949</a:t>
            </a:r>
          </a:p>
          <a:p>
            <a:pPr>
              <a:buNone/>
            </a:pPr>
            <a:r>
              <a:rPr lang="cs-CZ" sz="2400" dirty="0" smtClean="0"/>
              <a:t>C/ 1989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obrázky jsou ze souboru Klipart (6.6.2013)</a:t>
            </a:r>
          </a:p>
          <a:p>
            <a:pPr algn="just"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Použitá cvičení  a text – archiv autora</a:t>
            </a:r>
          </a:p>
          <a:p>
            <a:pPr algn="just"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WIKIPEDIA.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Berlin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[online]. [cit.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7.7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.2013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]. Dostupný na WWW: </a:t>
            </a:r>
            <a:r>
              <a:rPr lang="cs-CZ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de.wikipedia.org/wiki/Berlin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- WIKIPEDIA.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Berlin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[online]. [cit.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7.7.2013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]. Dostupný na WWW: http://de.wikipedia.org/wiki/Berlin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571868" y="428604"/>
            <a:ext cx="182614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142</TotalTime>
  <Words>689</Words>
  <Application>Microsoft Office PowerPoint</Application>
  <PresentationFormat>Předvádění na obrazovce (4:3)</PresentationFormat>
  <Paragraphs>120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Prezentace aplikace PowerPoint</vt:lpstr>
      <vt:lpstr>Anotace</vt:lpstr>
      <vt:lpstr>BERLIN</vt:lpstr>
      <vt:lpstr>BERLIN - die Bundeshauptstadt und Regierungssitz der Bundesrepublik Deutschland </vt:lpstr>
      <vt:lpstr>Das Landessymbol Berlins der so genannte Berliner Bär </vt:lpstr>
      <vt:lpstr>Aus der Geschichte - nach dem 2. Weltkrieg</vt:lpstr>
      <vt:lpstr>Prezentace aplikace PowerPoint</vt:lpstr>
      <vt:lpstr>AUFGABEN</vt:lpstr>
      <vt:lpstr>Prezentace aplikace PowerPoint</vt:lpstr>
      <vt:lpstr>Prezentace aplikace PowerPoint</vt:lpstr>
      <vt:lpstr>                  QUIZ</vt:lpstr>
      <vt:lpstr>Prezentace aplikace PowerPoint</vt:lpstr>
      <vt:lpstr>Prezentace aplikace PowerPoint</vt:lpstr>
      <vt:lpstr>           QUIZ - Lösung</vt:lpstr>
      <vt:lpstr>Prezentace aplikace PowerPoint</vt:lpstr>
      <vt:lpstr>Prezentace aplikace PowerPoint</vt:lpstr>
    </vt:vector>
  </TitlesOfParts>
  <Company>Acer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Valued Acer Customer</dc:creator>
  <cp:lastModifiedBy>Martina Chalupová</cp:lastModifiedBy>
  <cp:revision>15</cp:revision>
  <dcterms:created xsi:type="dcterms:W3CDTF">2013-07-07T10:40:11Z</dcterms:created>
  <dcterms:modified xsi:type="dcterms:W3CDTF">2013-09-26T06:25:49Z</dcterms:modified>
</cp:coreProperties>
</file>