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  <p:sldId id="256" r:id="rId4"/>
    <p:sldId id="257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5" d="100"/>
          <a:sy n="45" d="100"/>
        </p:scale>
        <p:origin x="-1884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F880769-2FF4-4BB3-B6EE-55D6C0B18B37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08D3FE6-AAF6-4FDE-A91F-FD723DFBE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de.wikipedia.org/wiki/%C3%96sterreich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e.wikipedia.org/wiki/%C3%96sterreich#Berge" TargetMode="External"/><Relationship Id="rId2" Type="http://schemas.openxmlformats.org/officeDocument/2006/relationships/hyperlink" Target="http://www.mygeo.info/landkarten/oesterreich/oesterreich_cia_2005.gi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hyperlink" Target="http://www.amslshop.de/Binnenkarten/Oesterreich-Gewaesserkarten.php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ygeo.info/landkarten/oesterreich/oesterreich_cia_2005.gif" TargetMode="External"/><Relationship Id="rId2" Type="http://schemas.openxmlformats.org/officeDocument/2006/relationships/hyperlink" Target="http://de.wikipedia.org/wiki/%C3%96sterreich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mslshop.de/Binnenkarten/Oesterreich-Gewaesserkarten.php" TargetMode="External"/><Relationship Id="rId4" Type="http://schemas.openxmlformats.org/officeDocument/2006/relationships/hyperlink" Target="http://de.wikipedia.org/wiki/%C3%96sterreich#Berg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241088"/>
              </p:ext>
            </p:extLst>
          </p:nvPr>
        </p:nvGraphicFramePr>
        <p:xfrm>
          <a:off x="467544" y="2852936"/>
          <a:ext cx="8136904" cy="2749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9203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Martina Chalupová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VY_32_INOVACE_09C_09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Österreich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Reálie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německy mluvících zemí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DE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6.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de-DE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7.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Tento materiál byl vytvořen pro žáky maturitních ročníků čtyřletého a šestiletého gymnázia přibližně na jednu vyučovací hodinu. Materiál obsahuje výklad reálií a úkoly spojené s vyhledáváním informací na internetu a na mapě.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vzdělávání: Žáci představí v německém jazyce základní informace o této zemi a pracují zároveň s mapou Rakouska.</a:t>
            </a:r>
            <a:endParaRPr lang="cs-CZ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řeší interaktivní cvičení na tabuli a kvíz, digitálním perem či fixem dopisují řešení. Žáky můžeme rozdělit do skupin nebo mohou řešit jednotlivé úlohy samostatně nebo frontálně.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Materiál je určen k interaktivní výuce.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alibri" pitchFamily="34" charset="0"/>
              </a:rPr>
              <a:t>Österreich</a:t>
            </a:r>
            <a:r>
              <a:rPr lang="cs-CZ" dirty="0" smtClean="0">
                <a:latin typeface="Calibri" pitchFamily="34" charset="0"/>
              </a:rPr>
              <a:t> - </a:t>
            </a:r>
            <a:r>
              <a:rPr lang="cs-CZ" dirty="0" err="1" smtClean="0">
                <a:latin typeface="Calibri" pitchFamily="34" charset="0"/>
              </a:rPr>
              <a:t>Einführung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ein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Binnenland</a:t>
            </a:r>
            <a:r>
              <a:rPr lang="cs-CZ" dirty="0" smtClean="0">
                <a:latin typeface="Calibri" pitchFamily="34" charset="0"/>
              </a:rPr>
              <a:t> in </a:t>
            </a:r>
            <a:r>
              <a:rPr lang="cs-CZ" dirty="0" err="1" smtClean="0">
                <a:latin typeface="Calibri" pitchFamily="34" charset="0"/>
              </a:rPr>
              <a:t>Mitteleuropa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besteht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aus</a:t>
            </a:r>
            <a:r>
              <a:rPr lang="cs-CZ" dirty="0" smtClean="0">
                <a:latin typeface="Calibri" pitchFamily="34" charset="0"/>
              </a:rPr>
              <a:t> 9 </a:t>
            </a:r>
            <a:r>
              <a:rPr lang="cs-CZ" dirty="0" err="1" smtClean="0">
                <a:latin typeface="Calibri" pitchFamily="34" charset="0"/>
              </a:rPr>
              <a:t>Bundesländern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Hauptstadt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Wien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umfasst</a:t>
            </a:r>
            <a:r>
              <a:rPr lang="cs-CZ" dirty="0" smtClean="0">
                <a:latin typeface="Calibri" pitchFamily="34" charset="0"/>
              </a:rPr>
              <a:t>  83 855 km²</a:t>
            </a:r>
          </a:p>
          <a:p>
            <a:r>
              <a:rPr lang="cs-CZ" dirty="0" err="1" smtClean="0">
                <a:latin typeface="Calibri" pitchFamily="34" charset="0"/>
              </a:rPr>
              <a:t>grenzt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an</a:t>
            </a:r>
            <a:r>
              <a:rPr lang="cs-CZ" dirty="0" smtClean="0">
                <a:latin typeface="Calibri" pitchFamily="34" charset="0"/>
              </a:rPr>
              <a:t> 8 </a:t>
            </a:r>
            <a:r>
              <a:rPr lang="cs-CZ" dirty="0" err="1" smtClean="0">
                <a:latin typeface="Calibri" pitchFamily="34" charset="0"/>
              </a:rPr>
              <a:t>Länder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hier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leben</a:t>
            </a:r>
            <a:r>
              <a:rPr lang="cs-CZ" dirty="0" smtClean="0">
                <a:latin typeface="Calibri" pitchFamily="34" charset="0"/>
              </a:rPr>
              <a:t> cca 8,4 Mil. </a:t>
            </a:r>
            <a:r>
              <a:rPr lang="cs-CZ" dirty="0" err="1" smtClean="0">
                <a:latin typeface="Calibri" pitchFamily="34" charset="0"/>
              </a:rPr>
              <a:t>Einwohner</a:t>
            </a:r>
            <a:endParaRPr lang="cs-CZ" dirty="0" smtClean="0">
              <a:latin typeface="Calibri" pitchFamily="34" charset="0"/>
            </a:endParaRPr>
          </a:p>
          <a:p>
            <a:r>
              <a:rPr lang="de-DE" dirty="0" smtClean="0">
                <a:latin typeface="Calibri" pitchFamily="34" charset="0"/>
                <a:cs typeface="Times New Roman" pitchFamily="18" charset="0"/>
              </a:rPr>
              <a:t>die größten </a:t>
            </a:r>
            <a:r>
              <a:rPr lang="cs-CZ" dirty="0" err="1" smtClean="0">
                <a:latin typeface="Calibri" pitchFamily="34" charset="0"/>
                <a:cs typeface="Times New Roman" pitchFamily="18" charset="0"/>
              </a:rPr>
              <a:t>österreichi</a:t>
            </a:r>
            <a:r>
              <a:rPr lang="de-DE" dirty="0" err="1" smtClean="0">
                <a:latin typeface="Calibri" pitchFamily="34" charset="0"/>
                <a:cs typeface="Times New Roman" pitchFamily="18" charset="0"/>
              </a:rPr>
              <a:t>schen</a:t>
            </a:r>
            <a:r>
              <a:rPr lang="de-DE" dirty="0" smtClean="0">
                <a:latin typeface="Calibri" pitchFamily="34" charset="0"/>
                <a:cs typeface="Times New Roman" pitchFamily="18" charset="0"/>
              </a:rPr>
              <a:t> Städte</a:t>
            </a:r>
            <a:r>
              <a:rPr lang="cs-CZ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Calibri" pitchFamily="34" charset="0"/>
                <a:cs typeface="Times New Roman" pitchFamily="18" charset="0"/>
              </a:rPr>
              <a:t>sind</a:t>
            </a:r>
            <a:r>
              <a:rPr lang="cs-CZ" dirty="0" smtClean="0">
                <a:latin typeface="Calibri" pitchFamily="34" charset="0"/>
                <a:cs typeface="Times New Roman" pitchFamily="18" charset="0"/>
              </a:rPr>
              <a:t> z.B. </a:t>
            </a:r>
            <a:r>
              <a:rPr lang="cs-CZ" dirty="0" err="1" smtClean="0">
                <a:latin typeface="Calibri" pitchFamily="34" charset="0"/>
                <a:cs typeface="Times New Roman" pitchFamily="18" charset="0"/>
              </a:rPr>
              <a:t>Wien</a:t>
            </a:r>
            <a:r>
              <a:rPr lang="cs-CZ" dirty="0" smtClean="0">
                <a:latin typeface="Calibri" pitchFamily="34" charset="0"/>
                <a:cs typeface="Times New Roman" pitchFamily="18" charset="0"/>
              </a:rPr>
              <a:t>, Salzburg, </a:t>
            </a:r>
            <a:r>
              <a:rPr lang="cs-CZ" dirty="0" err="1" smtClean="0">
                <a:latin typeface="Calibri" pitchFamily="34" charset="0"/>
                <a:cs typeface="Times New Roman" pitchFamily="18" charset="0"/>
              </a:rPr>
              <a:t>Linz</a:t>
            </a:r>
            <a:r>
              <a:rPr lang="cs-CZ" dirty="0" smtClean="0">
                <a:latin typeface="Calibri" pitchFamily="34" charset="0"/>
                <a:cs typeface="Times New Roman" pitchFamily="18" charset="0"/>
              </a:rPr>
              <a:t>, Innsbruck</a:t>
            </a: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endParaRPr lang="cs-CZ" dirty="0">
              <a:latin typeface="Calibri" pitchFamily="34" charset="0"/>
            </a:endParaRPr>
          </a:p>
        </p:txBody>
      </p:sp>
      <p:pic>
        <p:nvPicPr>
          <p:cNvPr id="2051" name="Picture 3" descr="C:\Users\chalupova\AppData\Local\Microsoft\Windows\Temporary Internet Files\Content.IE5\I04572JO\MC9000158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96752"/>
            <a:ext cx="2863815" cy="224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Calibri" pitchFamily="34" charset="0"/>
              </a:rPr>
              <a:t>Österreich</a:t>
            </a:r>
            <a:r>
              <a:rPr lang="cs-CZ" dirty="0" smtClean="0">
                <a:latin typeface="Calibri" pitchFamily="34" charset="0"/>
              </a:rPr>
              <a:t> - </a:t>
            </a:r>
            <a:r>
              <a:rPr lang="cs-CZ" dirty="0" err="1" smtClean="0">
                <a:latin typeface="Calibri" pitchFamily="34" charset="0"/>
              </a:rPr>
              <a:t>Oberfläche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gewässer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15328" cy="4873752"/>
          </a:xfrm>
        </p:spPr>
        <p:txBody>
          <a:bodyPr/>
          <a:lstStyle/>
          <a:p>
            <a:r>
              <a:rPr lang="cs-CZ" dirty="0" err="1" smtClean="0">
                <a:latin typeface="Calibri" pitchFamily="34" charset="0"/>
              </a:rPr>
              <a:t>bilden</a:t>
            </a:r>
            <a:r>
              <a:rPr lang="cs-CZ" dirty="0" smtClean="0">
                <a:latin typeface="Calibri" pitchFamily="34" charset="0"/>
              </a:rPr>
              <a:t> vor </a:t>
            </a:r>
            <a:r>
              <a:rPr lang="cs-CZ" dirty="0" err="1" smtClean="0">
                <a:latin typeface="Calibri" pitchFamily="34" charset="0"/>
              </a:rPr>
              <a:t>allem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Alpen</a:t>
            </a:r>
            <a:r>
              <a:rPr lang="cs-CZ" dirty="0" smtClean="0">
                <a:latin typeface="Calibri" pitchFamily="34" charset="0"/>
              </a:rPr>
              <a:t> </a:t>
            </a:r>
          </a:p>
          <a:p>
            <a:r>
              <a:rPr lang="cs-CZ" dirty="0" smtClean="0">
                <a:latin typeface="Calibri" pitchFamily="34" charset="0"/>
              </a:rPr>
              <a:t>der </a:t>
            </a:r>
            <a:r>
              <a:rPr lang="cs-CZ" dirty="0" err="1" smtClean="0">
                <a:latin typeface="Calibri" pitchFamily="34" charset="0"/>
              </a:rPr>
              <a:t>höchste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Gipfel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der </a:t>
            </a:r>
            <a:r>
              <a:rPr lang="cs-CZ" dirty="0" err="1" smtClean="0">
                <a:latin typeface="Calibri" pitchFamily="34" charset="0"/>
              </a:rPr>
              <a:t>Groβglockner</a:t>
            </a:r>
            <a:r>
              <a:rPr lang="cs-CZ" dirty="0" smtClean="0">
                <a:latin typeface="Calibri" pitchFamily="34" charset="0"/>
              </a:rPr>
              <a:t> (3797 m)</a:t>
            </a:r>
          </a:p>
          <a:p>
            <a:r>
              <a:rPr lang="cs-CZ" dirty="0" smtClean="0">
                <a:latin typeface="Calibri" pitchFamily="34" charset="0"/>
              </a:rPr>
              <a:t>der </a:t>
            </a:r>
            <a:r>
              <a:rPr lang="cs-CZ" dirty="0" err="1" smtClean="0">
                <a:latin typeface="Calibri" pitchFamily="34" charset="0"/>
              </a:rPr>
              <a:t>wichtigste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Fluss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Donau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mit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ihren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Nebenflüssen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sie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entwässert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Land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ins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schwarze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Meer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es </a:t>
            </a:r>
            <a:r>
              <a:rPr lang="cs-CZ" dirty="0" err="1" smtClean="0">
                <a:latin typeface="Calibri" pitchFamily="34" charset="0"/>
              </a:rPr>
              <a:t>gibt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hier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auch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zahlreiche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Seen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der </a:t>
            </a:r>
            <a:r>
              <a:rPr lang="cs-CZ" dirty="0" err="1" smtClean="0">
                <a:latin typeface="Calibri" pitchFamily="34" charset="0"/>
              </a:rPr>
              <a:t>bekannteste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See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der </a:t>
            </a:r>
            <a:r>
              <a:rPr lang="cs-CZ" dirty="0" err="1" smtClean="0">
                <a:latin typeface="Calibri" pitchFamily="34" charset="0"/>
              </a:rPr>
              <a:t>Bodensee</a:t>
            </a:r>
            <a:r>
              <a:rPr lang="cs-CZ" dirty="0" smtClean="0">
                <a:latin typeface="Calibri" pitchFamily="34" charset="0"/>
              </a:rPr>
              <a:t> </a:t>
            </a:r>
            <a:endParaRPr lang="cs-CZ" dirty="0">
              <a:latin typeface="Calibri" pitchFamily="34" charset="0"/>
            </a:endParaRPr>
          </a:p>
        </p:txBody>
      </p:sp>
      <p:pic>
        <p:nvPicPr>
          <p:cNvPr id="1029" name="Picture 5" descr="C:\Users\chalupova\AppData\Local\Microsoft\Windows\Temporary Internet Files\Content.IE5\LM3R7ENV\MP900149111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3" b="10720"/>
          <a:stretch/>
        </p:blipFill>
        <p:spPr bwMode="auto">
          <a:xfrm>
            <a:off x="2195736" y="4293096"/>
            <a:ext cx="4257702" cy="231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err="1" smtClean="0">
                <a:latin typeface="Calibri" pitchFamily="34" charset="0"/>
              </a:rPr>
              <a:t>quiz</a:t>
            </a:r>
            <a:endParaRPr lang="cs-CZ" sz="4800" b="1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>
                <a:latin typeface="Calibri" pitchFamily="34" charset="0"/>
              </a:rPr>
              <a:t>Wo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liegt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Österreich</a:t>
            </a:r>
            <a:r>
              <a:rPr lang="cs-CZ" sz="2800" dirty="0" smtClean="0">
                <a:latin typeface="Calibri" pitchFamily="34" charset="0"/>
              </a:rPr>
              <a:t>?</a:t>
            </a:r>
          </a:p>
          <a:p>
            <a:r>
              <a:rPr lang="cs-CZ" sz="2800" dirty="0" err="1" smtClean="0">
                <a:latin typeface="Calibri" pitchFamily="34" charset="0"/>
              </a:rPr>
              <a:t>Aus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wie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vielen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Bundesländern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besteht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Österreich</a:t>
            </a:r>
            <a:r>
              <a:rPr lang="cs-CZ" sz="2800" dirty="0" smtClean="0">
                <a:latin typeface="Calibri" pitchFamily="34" charset="0"/>
              </a:rPr>
              <a:t>?</a:t>
            </a:r>
          </a:p>
          <a:p>
            <a:r>
              <a:rPr lang="cs-CZ" sz="2800" dirty="0" err="1" smtClean="0">
                <a:latin typeface="Calibri" pitchFamily="34" charset="0"/>
              </a:rPr>
              <a:t>Wie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hei</a:t>
            </a:r>
            <a:r>
              <a:rPr lang="el-GR" sz="2800" dirty="0" smtClean="0">
                <a:latin typeface="Calibri"/>
              </a:rPr>
              <a:t>β</a:t>
            </a:r>
            <a:r>
              <a:rPr lang="cs-CZ" sz="2800" dirty="0" smtClean="0">
                <a:latin typeface="Calibri"/>
              </a:rPr>
              <a:t>t </a:t>
            </a:r>
            <a:r>
              <a:rPr lang="cs-CZ" sz="2800" dirty="0" err="1" smtClean="0">
                <a:latin typeface="Calibri"/>
              </a:rPr>
              <a:t>die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Hauptstadt</a:t>
            </a:r>
            <a:r>
              <a:rPr lang="cs-CZ" sz="2800" dirty="0" smtClean="0">
                <a:latin typeface="Calibri"/>
              </a:rPr>
              <a:t>?</a:t>
            </a:r>
            <a:endParaRPr lang="cs-CZ" sz="2800" dirty="0" smtClean="0">
              <a:latin typeface="Calibri" pitchFamily="34" charset="0"/>
            </a:endParaRPr>
          </a:p>
          <a:p>
            <a:r>
              <a:rPr lang="cs-CZ" sz="2800" dirty="0" err="1" smtClean="0">
                <a:latin typeface="Calibri" pitchFamily="34" charset="0"/>
              </a:rPr>
              <a:t>Nenne</a:t>
            </a:r>
            <a:r>
              <a:rPr lang="cs-CZ" sz="2800" dirty="0" smtClean="0">
                <a:latin typeface="Calibri" pitchFamily="34" charset="0"/>
              </a:rPr>
              <a:t> 3 </a:t>
            </a:r>
            <a:r>
              <a:rPr lang="cs-CZ" sz="2800" dirty="0" err="1" smtClean="0">
                <a:latin typeface="Calibri" pitchFamily="34" charset="0"/>
              </a:rPr>
              <a:t>österreichische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Bundesländer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r>
              <a:rPr lang="cs-CZ" sz="2800" dirty="0" err="1" smtClean="0">
                <a:latin typeface="Calibri" pitchFamily="34" charset="0"/>
              </a:rPr>
              <a:t>Ist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Österreich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kleiner</a:t>
            </a:r>
            <a:r>
              <a:rPr lang="cs-CZ" sz="2800" dirty="0" smtClean="0">
                <a:latin typeface="Calibri" pitchFamily="34" charset="0"/>
              </a:rPr>
              <a:t> oder </a:t>
            </a:r>
            <a:r>
              <a:rPr lang="cs-CZ" sz="2800" dirty="0" err="1" smtClean="0">
                <a:latin typeface="Calibri" pitchFamily="34" charset="0"/>
              </a:rPr>
              <a:t>grö</a:t>
            </a:r>
            <a:r>
              <a:rPr lang="el-GR" sz="2800" dirty="0" smtClean="0">
                <a:latin typeface="Calibri"/>
              </a:rPr>
              <a:t>β</a:t>
            </a:r>
            <a:r>
              <a:rPr lang="cs-CZ" sz="2800" dirty="0" err="1" smtClean="0">
                <a:latin typeface="Calibri"/>
              </a:rPr>
              <a:t>er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als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Tschechien</a:t>
            </a:r>
            <a:r>
              <a:rPr lang="cs-CZ" sz="2800" dirty="0" smtClean="0">
                <a:latin typeface="Calibri"/>
              </a:rPr>
              <a:t>?</a:t>
            </a:r>
          </a:p>
          <a:p>
            <a:r>
              <a:rPr lang="cs-CZ" sz="2800" dirty="0" err="1" smtClean="0">
                <a:latin typeface="Calibri"/>
              </a:rPr>
              <a:t>Wie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viele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Einwohner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hat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dieses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Land</a:t>
            </a:r>
            <a:r>
              <a:rPr lang="cs-CZ" sz="2800" dirty="0" smtClean="0">
                <a:latin typeface="Calibri"/>
              </a:rPr>
              <a:t>? </a:t>
            </a:r>
          </a:p>
          <a:p>
            <a:pPr>
              <a:buNone/>
            </a:pPr>
            <a:endParaRPr lang="cs-CZ" dirty="0" smtClean="0">
              <a:latin typeface="Calibri" pitchFamily="34" charset="0"/>
            </a:endParaRPr>
          </a:p>
          <a:p>
            <a:pPr>
              <a:buNone/>
            </a:pPr>
            <a:r>
              <a:rPr lang="cs-CZ" dirty="0" smtClean="0">
                <a:latin typeface="Calibri" pitchFamily="34" charset="0"/>
                <a:hlinkClick r:id="rId2"/>
              </a:rPr>
              <a:t>http://de.</a:t>
            </a:r>
            <a:r>
              <a:rPr lang="cs-CZ" dirty="0" err="1" smtClean="0">
                <a:latin typeface="Calibri" pitchFamily="34" charset="0"/>
                <a:hlinkClick r:id="rId2"/>
              </a:rPr>
              <a:t>wikipedia.org</a:t>
            </a:r>
            <a:r>
              <a:rPr lang="cs-CZ" dirty="0" smtClean="0">
                <a:latin typeface="Calibri" pitchFamily="34" charset="0"/>
                <a:hlinkClick r:id="rId2"/>
              </a:rPr>
              <a:t>/</a:t>
            </a:r>
            <a:r>
              <a:rPr lang="cs-CZ" dirty="0" err="1" smtClean="0">
                <a:latin typeface="Calibri" pitchFamily="34" charset="0"/>
                <a:hlinkClick r:id="rId2"/>
              </a:rPr>
              <a:t>wiki</a:t>
            </a:r>
            <a:r>
              <a:rPr lang="cs-CZ" dirty="0" smtClean="0">
                <a:latin typeface="Calibri" pitchFamily="34" charset="0"/>
                <a:hlinkClick r:id="rId2"/>
              </a:rPr>
              <a:t>/%C3%96sterreich</a:t>
            </a:r>
            <a:r>
              <a:rPr lang="cs-CZ" dirty="0" smtClean="0">
                <a:latin typeface="Calibri" pitchFamily="34" charset="0"/>
              </a:rPr>
              <a:t> </a:t>
            </a:r>
          </a:p>
          <a:p>
            <a:endParaRPr lang="cs-CZ" dirty="0">
              <a:latin typeface="Calibri" pitchFamily="34" charset="0"/>
            </a:endParaRPr>
          </a:p>
        </p:txBody>
      </p:sp>
      <p:pic>
        <p:nvPicPr>
          <p:cNvPr id="3076" name="Picture 4" descr="C:\Users\chalupova\AppData\Local\Microsoft\Windows\Temporary Internet Files\Content.IE5\AVS2I8W2\MC9002982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152" y="473917"/>
            <a:ext cx="577901" cy="86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chalupova\AppData\Local\Microsoft\Windows\Temporary Internet Files\Content.IE5\LM3R7ENV\MC9002821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8" y="4572008"/>
            <a:ext cx="1283477" cy="147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chalupova\AppData\Local\Microsoft\Windows\Temporary Internet Files\Content.IE5\6A0YQMHW\MM900288870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780" y="332656"/>
            <a:ext cx="110129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7539608" cy="908720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err="1" smtClean="0">
                <a:latin typeface="Calibri" pitchFamily="34" charset="0"/>
              </a:rPr>
              <a:t>Suche</a:t>
            </a:r>
            <a:r>
              <a:rPr lang="cs-CZ" sz="4000" b="1" dirty="0" smtClean="0">
                <a:latin typeface="Calibri" pitchFamily="34" charset="0"/>
              </a:rPr>
              <a:t> </a:t>
            </a:r>
            <a:r>
              <a:rPr lang="cs-CZ" sz="4000" b="1" dirty="0" err="1" smtClean="0">
                <a:latin typeface="Calibri" pitchFamily="34" charset="0"/>
              </a:rPr>
              <a:t>und</a:t>
            </a:r>
            <a:r>
              <a:rPr lang="cs-CZ" sz="4000" b="1" dirty="0" smtClean="0">
                <a:latin typeface="Calibri" pitchFamily="34" charset="0"/>
              </a:rPr>
              <a:t> </a:t>
            </a:r>
            <a:r>
              <a:rPr lang="cs-CZ" sz="4000" b="1" dirty="0" err="1" smtClean="0">
                <a:latin typeface="Calibri" pitchFamily="34" charset="0"/>
              </a:rPr>
              <a:t>zeige</a:t>
            </a:r>
            <a:r>
              <a:rPr lang="cs-CZ" sz="4000" b="1" dirty="0" smtClean="0">
                <a:latin typeface="Calibri" pitchFamily="34" charset="0"/>
              </a:rPr>
              <a:t> </a:t>
            </a:r>
            <a:r>
              <a:rPr lang="cs-CZ" sz="4000" b="1" dirty="0" err="1" smtClean="0">
                <a:latin typeface="Calibri" pitchFamily="34" charset="0"/>
              </a:rPr>
              <a:t>auf</a:t>
            </a:r>
            <a:r>
              <a:rPr lang="cs-CZ" sz="4000" b="1" dirty="0" smtClean="0">
                <a:latin typeface="Calibri" pitchFamily="34" charset="0"/>
              </a:rPr>
              <a:t> der </a:t>
            </a:r>
            <a:r>
              <a:rPr lang="cs-CZ" sz="4000" b="1" dirty="0" err="1" smtClean="0">
                <a:latin typeface="Calibri" pitchFamily="34" charset="0"/>
              </a:rPr>
              <a:t>Landkarte</a:t>
            </a:r>
            <a:endParaRPr lang="cs-CZ" sz="4000" b="1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980728"/>
            <a:ext cx="7467600" cy="4873752"/>
          </a:xfrm>
        </p:spPr>
        <p:txBody>
          <a:bodyPr>
            <a:normAutofit/>
          </a:bodyPr>
          <a:lstStyle/>
          <a:p>
            <a:r>
              <a:rPr lang="cs-CZ" dirty="0" err="1" smtClean="0">
                <a:latin typeface="Calibri" pitchFamily="34" charset="0"/>
              </a:rPr>
              <a:t>An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welche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Länder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grenzt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Österreich</a:t>
            </a:r>
            <a:r>
              <a:rPr lang="cs-CZ" dirty="0" smtClean="0">
                <a:latin typeface="Calibri" pitchFamily="34" charset="0"/>
              </a:rPr>
              <a:t>?</a:t>
            </a:r>
          </a:p>
          <a:p>
            <a:r>
              <a:rPr lang="cs-CZ" dirty="0" err="1" smtClean="0">
                <a:latin typeface="Calibri" pitchFamily="34" charset="0"/>
              </a:rPr>
              <a:t>Zeige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Hauptstadt</a:t>
            </a:r>
            <a:r>
              <a:rPr lang="cs-CZ" dirty="0" smtClean="0">
                <a:latin typeface="Calibri" pitchFamily="34" charset="0"/>
              </a:rPr>
              <a:t>. </a:t>
            </a:r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hei</a:t>
            </a:r>
            <a:r>
              <a:rPr lang="el-GR" dirty="0" smtClean="0">
                <a:latin typeface="Calibri"/>
              </a:rPr>
              <a:t>β</a:t>
            </a:r>
            <a:r>
              <a:rPr lang="cs-CZ" dirty="0" smtClean="0">
                <a:latin typeface="Calibri"/>
              </a:rPr>
              <a:t>t </a:t>
            </a:r>
            <a:r>
              <a:rPr lang="cs-CZ" dirty="0" err="1" smtClean="0">
                <a:latin typeface="Calibri"/>
              </a:rPr>
              <a:t>sie</a:t>
            </a:r>
            <a:r>
              <a:rPr lang="cs-CZ" dirty="0" smtClean="0">
                <a:latin typeface="Calibri"/>
              </a:rPr>
              <a:t>?</a:t>
            </a:r>
          </a:p>
          <a:p>
            <a:r>
              <a:rPr lang="cs-CZ" dirty="0" err="1" smtClean="0">
                <a:latin typeface="Calibri" pitchFamily="34" charset="0"/>
              </a:rPr>
              <a:t>Suche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zeige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grö</a:t>
            </a:r>
            <a:r>
              <a:rPr lang="el-GR" dirty="0" smtClean="0">
                <a:latin typeface="Calibri"/>
              </a:rPr>
              <a:t>β</a:t>
            </a:r>
            <a:r>
              <a:rPr lang="cs-CZ" dirty="0" smtClean="0">
                <a:latin typeface="Calibri"/>
              </a:rPr>
              <a:t>ten </a:t>
            </a:r>
            <a:r>
              <a:rPr lang="cs-CZ" dirty="0" err="1" smtClean="0">
                <a:latin typeface="Calibri"/>
              </a:rPr>
              <a:t>Städte</a:t>
            </a:r>
            <a:r>
              <a:rPr lang="cs-CZ" dirty="0" smtClean="0">
                <a:latin typeface="Calibri"/>
              </a:rPr>
              <a:t>.</a:t>
            </a:r>
            <a:r>
              <a:rPr lang="cs-CZ" dirty="0" smtClean="0">
                <a:latin typeface="Calibri" pitchFamily="34" charset="0"/>
              </a:rPr>
              <a:t> </a:t>
            </a:r>
            <a:endParaRPr lang="cs-CZ" dirty="0" smtClean="0">
              <a:latin typeface="Calibri"/>
            </a:endParaRPr>
          </a:p>
          <a:p>
            <a:pPr>
              <a:buNone/>
            </a:pPr>
            <a:r>
              <a:rPr lang="cs-CZ" sz="1600" dirty="0" smtClean="0">
                <a:latin typeface="Calibri" pitchFamily="34" charset="0"/>
                <a:hlinkClick r:id="rId2"/>
              </a:rPr>
              <a:t>http://www.</a:t>
            </a:r>
            <a:r>
              <a:rPr lang="cs-CZ" sz="1600" dirty="0" err="1" smtClean="0">
                <a:latin typeface="Calibri" pitchFamily="34" charset="0"/>
                <a:hlinkClick r:id="rId2"/>
              </a:rPr>
              <a:t>mygeo.info</a:t>
            </a:r>
            <a:r>
              <a:rPr lang="cs-CZ" sz="1600" dirty="0" smtClean="0">
                <a:latin typeface="Calibri" pitchFamily="34" charset="0"/>
                <a:hlinkClick r:id="rId2"/>
              </a:rPr>
              <a:t>/</a:t>
            </a:r>
            <a:r>
              <a:rPr lang="cs-CZ" sz="1600" dirty="0" err="1" smtClean="0">
                <a:latin typeface="Calibri" pitchFamily="34" charset="0"/>
                <a:hlinkClick r:id="rId2"/>
              </a:rPr>
              <a:t>landkarten</a:t>
            </a:r>
            <a:r>
              <a:rPr lang="cs-CZ" sz="1600" dirty="0" smtClean="0">
                <a:latin typeface="Calibri" pitchFamily="34" charset="0"/>
                <a:hlinkClick r:id="rId2"/>
              </a:rPr>
              <a:t>/</a:t>
            </a:r>
            <a:r>
              <a:rPr lang="cs-CZ" sz="1600" dirty="0" err="1" smtClean="0">
                <a:latin typeface="Calibri" pitchFamily="34" charset="0"/>
                <a:hlinkClick r:id="rId2"/>
              </a:rPr>
              <a:t>oesterreich</a:t>
            </a:r>
            <a:r>
              <a:rPr lang="cs-CZ" sz="1600" dirty="0" smtClean="0">
                <a:latin typeface="Calibri" pitchFamily="34" charset="0"/>
                <a:hlinkClick r:id="rId2"/>
              </a:rPr>
              <a:t>/</a:t>
            </a:r>
            <a:r>
              <a:rPr lang="cs-CZ" sz="1600" dirty="0" err="1" smtClean="0">
                <a:latin typeface="Calibri" pitchFamily="34" charset="0"/>
                <a:hlinkClick r:id="rId2"/>
              </a:rPr>
              <a:t>oesterreich</a:t>
            </a:r>
            <a:r>
              <a:rPr lang="cs-CZ" sz="1600" dirty="0" smtClean="0">
                <a:latin typeface="Calibri" pitchFamily="34" charset="0"/>
                <a:hlinkClick r:id="rId2"/>
              </a:rPr>
              <a:t>_</a:t>
            </a:r>
            <a:r>
              <a:rPr lang="cs-CZ" sz="1600" dirty="0" err="1" smtClean="0">
                <a:latin typeface="Calibri" pitchFamily="34" charset="0"/>
                <a:hlinkClick r:id="rId2"/>
              </a:rPr>
              <a:t>cia</a:t>
            </a:r>
            <a:r>
              <a:rPr lang="cs-CZ" sz="1600" dirty="0" smtClean="0">
                <a:latin typeface="Calibri" pitchFamily="34" charset="0"/>
                <a:hlinkClick r:id="rId2"/>
              </a:rPr>
              <a:t>_2005.gif</a:t>
            </a:r>
            <a:r>
              <a:rPr lang="cs-CZ" sz="1600" dirty="0" smtClean="0">
                <a:latin typeface="Calibri" pitchFamily="34" charset="0"/>
              </a:rPr>
              <a:t> </a:t>
            </a:r>
          </a:p>
          <a:p>
            <a:r>
              <a:rPr lang="cs-CZ" dirty="0" err="1" smtClean="0">
                <a:latin typeface="Calibri" pitchFamily="34" charset="0"/>
              </a:rPr>
              <a:t>Zeige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Donau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nenne</a:t>
            </a:r>
            <a:r>
              <a:rPr lang="cs-CZ" dirty="0" smtClean="0">
                <a:latin typeface="Calibri" pitchFamily="34" charset="0"/>
              </a:rPr>
              <a:t> 3 </a:t>
            </a:r>
            <a:r>
              <a:rPr lang="cs-CZ" dirty="0" err="1" smtClean="0">
                <a:latin typeface="Calibri" pitchFamily="34" charset="0"/>
              </a:rPr>
              <a:t>Nebenflüsse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von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ihr</a:t>
            </a:r>
            <a:r>
              <a:rPr lang="cs-CZ" dirty="0" smtClean="0">
                <a:latin typeface="Calibri" pitchFamily="34" charset="0"/>
              </a:rPr>
              <a:t>.</a:t>
            </a:r>
          </a:p>
          <a:p>
            <a:r>
              <a:rPr lang="cs-CZ" dirty="0" err="1" smtClean="0">
                <a:latin typeface="Calibri" pitchFamily="34" charset="0"/>
              </a:rPr>
              <a:t>Wo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entspringt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dieser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Fluss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in </a:t>
            </a:r>
            <a:r>
              <a:rPr lang="cs-CZ" dirty="0" err="1" smtClean="0">
                <a:latin typeface="Calibri" pitchFamily="34" charset="0"/>
              </a:rPr>
              <a:t>welches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Meer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mündet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er</a:t>
            </a:r>
            <a:r>
              <a:rPr lang="cs-CZ" dirty="0" smtClean="0">
                <a:latin typeface="Calibri" pitchFamily="34" charset="0"/>
              </a:rPr>
              <a:t>? </a:t>
            </a:r>
          </a:p>
          <a:p>
            <a:r>
              <a:rPr lang="cs-CZ" dirty="0" err="1" smtClean="0">
                <a:latin typeface="Calibri" pitchFamily="34" charset="0"/>
              </a:rPr>
              <a:t>Suche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zeige</a:t>
            </a:r>
            <a:r>
              <a:rPr lang="cs-CZ" dirty="0" smtClean="0">
                <a:latin typeface="Calibri" pitchFamily="34" charset="0"/>
              </a:rPr>
              <a:t> 3 </a:t>
            </a:r>
            <a:r>
              <a:rPr lang="cs-CZ" dirty="0" err="1" smtClean="0">
                <a:latin typeface="Calibri" pitchFamily="34" charset="0"/>
              </a:rPr>
              <a:t>österreichische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Seen</a:t>
            </a:r>
            <a:r>
              <a:rPr lang="cs-CZ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r>
              <a:rPr lang="cs-CZ" sz="1600" dirty="0" smtClean="0">
                <a:latin typeface="Calibri" pitchFamily="34" charset="0"/>
                <a:hlinkClick r:id="rId3"/>
              </a:rPr>
              <a:t>http://de.</a:t>
            </a:r>
            <a:r>
              <a:rPr lang="cs-CZ" sz="1600" dirty="0" err="1" smtClean="0">
                <a:latin typeface="Calibri" pitchFamily="34" charset="0"/>
                <a:hlinkClick r:id="rId3"/>
              </a:rPr>
              <a:t>wikipedia.org</a:t>
            </a:r>
            <a:r>
              <a:rPr lang="cs-CZ" sz="1600" dirty="0" smtClean="0">
                <a:latin typeface="Calibri" pitchFamily="34" charset="0"/>
                <a:hlinkClick r:id="rId3"/>
              </a:rPr>
              <a:t>/</a:t>
            </a:r>
            <a:r>
              <a:rPr lang="cs-CZ" sz="1600" dirty="0" err="1" smtClean="0">
                <a:latin typeface="Calibri" pitchFamily="34" charset="0"/>
                <a:hlinkClick r:id="rId3"/>
              </a:rPr>
              <a:t>wiki</a:t>
            </a:r>
            <a:r>
              <a:rPr lang="cs-CZ" sz="1600" dirty="0" smtClean="0">
                <a:latin typeface="Calibri" pitchFamily="34" charset="0"/>
                <a:hlinkClick r:id="rId3"/>
              </a:rPr>
              <a:t>/%C3%96sterreich#</a:t>
            </a:r>
            <a:r>
              <a:rPr lang="cs-CZ" sz="1600" dirty="0" err="1" smtClean="0">
                <a:latin typeface="Calibri" pitchFamily="34" charset="0"/>
                <a:hlinkClick r:id="rId3"/>
              </a:rPr>
              <a:t>Berge</a:t>
            </a:r>
            <a:endParaRPr lang="cs-CZ" sz="1600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Zeige</a:t>
            </a:r>
            <a:r>
              <a:rPr lang="cs-CZ" dirty="0" smtClean="0">
                <a:latin typeface="Calibri" pitchFamily="34" charset="0"/>
              </a:rPr>
              <a:t> den </a:t>
            </a:r>
            <a:r>
              <a:rPr lang="cs-CZ" dirty="0" err="1" smtClean="0">
                <a:latin typeface="Calibri" pitchFamily="34" charset="0"/>
              </a:rPr>
              <a:t>höchsten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Berg</a:t>
            </a:r>
            <a:r>
              <a:rPr lang="cs-CZ" dirty="0" smtClean="0">
                <a:latin typeface="Calibri" pitchFamily="34" charset="0"/>
              </a:rPr>
              <a:t>. </a:t>
            </a:r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nennt</a:t>
            </a:r>
            <a:r>
              <a:rPr lang="cs-CZ" dirty="0" smtClean="0">
                <a:latin typeface="Calibri" pitchFamily="34" charset="0"/>
              </a:rPr>
              <a:t> man </a:t>
            </a:r>
            <a:r>
              <a:rPr lang="cs-CZ" dirty="0" err="1" smtClean="0">
                <a:latin typeface="Calibri" pitchFamily="34" charset="0"/>
              </a:rPr>
              <a:t>ihn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hoch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er</a:t>
            </a:r>
            <a:r>
              <a:rPr lang="cs-CZ" dirty="0" smtClean="0">
                <a:latin typeface="Calibri" pitchFamily="34" charset="0"/>
              </a:rPr>
              <a:t>?</a:t>
            </a:r>
          </a:p>
          <a:p>
            <a:pPr>
              <a:buNone/>
            </a:pPr>
            <a:r>
              <a:rPr lang="cs-CZ" sz="1600" dirty="0" smtClean="0">
                <a:latin typeface="Calibri" pitchFamily="34" charset="0"/>
                <a:hlinkClick r:id="rId4"/>
              </a:rPr>
              <a:t>http://www.</a:t>
            </a:r>
            <a:r>
              <a:rPr lang="cs-CZ" sz="1600" dirty="0" err="1" smtClean="0">
                <a:latin typeface="Calibri" pitchFamily="34" charset="0"/>
                <a:hlinkClick r:id="rId4"/>
              </a:rPr>
              <a:t>amslshop.de</a:t>
            </a:r>
            <a:r>
              <a:rPr lang="cs-CZ" sz="1600" dirty="0" smtClean="0">
                <a:latin typeface="Calibri" pitchFamily="34" charset="0"/>
                <a:hlinkClick r:id="rId4"/>
              </a:rPr>
              <a:t>/</a:t>
            </a:r>
            <a:r>
              <a:rPr lang="cs-CZ" sz="1600" dirty="0" err="1" smtClean="0">
                <a:latin typeface="Calibri" pitchFamily="34" charset="0"/>
                <a:hlinkClick r:id="rId4"/>
              </a:rPr>
              <a:t>Binnenkarten</a:t>
            </a:r>
            <a:r>
              <a:rPr lang="cs-CZ" sz="1600" dirty="0" smtClean="0">
                <a:latin typeface="Calibri" pitchFamily="34" charset="0"/>
                <a:hlinkClick r:id="rId4"/>
              </a:rPr>
              <a:t>/</a:t>
            </a:r>
            <a:r>
              <a:rPr lang="cs-CZ" sz="1600" dirty="0" err="1" smtClean="0">
                <a:latin typeface="Calibri" pitchFamily="34" charset="0"/>
                <a:hlinkClick r:id="rId4"/>
              </a:rPr>
              <a:t>Oesterreich</a:t>
            </a:r>
            <a:r>
              <a:rPr lang="cs-CZ" sz="1600" dirty="0" smtClean="0">
                <a:latin typeface="Calibri" pitchFamily="34" charset="0"/>
                <a:hlinkClick r:id="rId4"/>
              </a:rPr>
              <a:t>-</a:t>
            </a:r>
            <a:r>
              <a:rPr lang="cs-CZ" sz="1600" dirty="0" err="1" smtClean="0">
                <a:latin typeface="Calibri" pitchFamily="34" charset="0"/>
                <a:hlinkClick r:id="rId4"/>
              </a:rPr>
              <a:t>Gewaesserkarten.php</a:t>
            </a:r>
            <a:r>
              <a:rPr lang="cs-CZ" sz="1600" dirty="0" smtClean="0">
                <a:latin typeface="Calibri" pitchFamily="34" charset="0"/>
              </a:rPr>
              <a:t> </a:t>
            </a:r>
          </a:p>
          <a:p>
            <a:endParaRPr lang="cs-CZ" dirty="0"/>
          </a:p>
        </p:txBody>
      </p:sp>
      <p:pic>
        <p:nvPicPr>
          <p:cNvPr id="4098" name="Picture 2" descr="C:\Users\chalupova\AppData\Local\Microsoft\Windows\Temporary Internet Files\Content.IE5\AVS2I8W2\MC9000890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908720"/>
            <a:ext cx="1785950" cy="205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err="1" smtClean="0">
                <a:latin typeface="Calibri" pitchFamily="34" charset="0"/>
              </a:rPr>
              <a:t>Quiz</a:t>
            </a:r>
            <a:r>
              <a:rPr lang="cs-CZ" sz="4800" b="1" dirty="0" smtClean="0">
                <a:latin typeface="Calibri" pitchFamily="34" charset="0"/>
              </a:rPr>
              <a:t> -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Lösung</a:t>
            </a:r>
            <a:endParaRPr lang="cs-CZ" sz="4800" b="1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>
                <a:latin typeface="Calibri" pitchFamily="34" charset="0"/>
              </a:rPr>
              <a:t>Wo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liegt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Österreich</a:t>
            </a:r>
            <a:r>
              <a:rPr lang="cs-CZ" dirty="0" smtClean="0">
                <a:latin typeface="Calibri" pitchFamily="34" charset="0"/>
              </a:rPr>
              <a:t>? 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In </a:t>
            </a:r>
            <a:r>
              <a:rPr lang="cs-CZ" dirty="0" err="1" smtClean="0">
                <a:solidFill>
                  <a:srgbClr val="FF0000"/>
                </a:solidFill>
                <a:latin typeface="Calibri" pitchFamily="34" charset="0"/>
              </a:rPr>
              <a:t>Mitteleuropa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Aus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vielen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Bundesländern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besteht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Österreich</a:t>
            </a:r>
            <a:r>
              <a:rPr lang="cs-CZ" dirty="0" smtClean="0">
                <a:latin typeface="Calibri" pitchFamily="34" charset="0"/>
              </a:rPr>
              <a:t>? 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9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hei</a:t>
            </a:r>
            <a:r>
              <a:rPr lang="el-GR" dirty="0" smtClean="0">
                <a:latin typeface="Calibri"/>
              </a:rPr>
              <a:t>β</a:t>
            </a:r>
            <a:r>
              <a:rPr lang="cs-CZ" dirty="0" smtClean="0">
                <a:latin typeface="Calibri"/>
              </a:rPr>
              <a:t>t </a:t>
            </a:r>
            <a:r>
              <a:rPr lang="cs-CZ" dirty="0" err="1" smtClean="0">
                <a:latin typeface="Calibri"/>
              </a:rPr>
              <a:t>die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Hauptstadt</a:t>
            </a:r>
            <a:r>
              <a:rPr lang="cs-CZ" dirty="0" smtClean="0">
                <a:latin typeface="Calibri"/>
              </a:rPr>
              <a:t>? </a:t>
            </a:r>
            <a:r>
              <a:rPr lang="cs-CZ" dirty="0" err="1" smtClean="0">
                <a:solidFill>
                  <a:srgbClr val="FF0000"/>
                </a:solidFill>
                <a:latin typeface="Calibri"/>
              </a:rPr>
              <a:t>Wien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Nenne</a:t>
            </a:r>
            <a:r>
              <a:rPr lang="cs-CZ" dirty="0" smtClean="0">
                <a:latin typeface="Calibri" pitchFamily="34" charset="0"/>
              </a:rPr>
              <a:t> 3 </a:t>
            </a:r>
            <a:r>
              <a:rPr lang="cs-CZ" dirty="0" err="1" smtClean="0">
                <a:latin typeface="Calibri" pitchFamily="34" charset="0"/>
              </a:rPr>
              <a:t>österreichische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Bundesländer</a:t>
            </a:r>
            <a:r>
              <a:rPr lang="cs-CZ" dirty="0" smtClean="0">
                <a:latin typeface="Calibri" pitchFamily="34" charset="0"/>
              </a:rPr>
              <a:t>. </a:t>
            </a:r>
            <a:r>
              <a:rPr lang="cs-CZ" dirty="0" err="1" smtClean="0">
                <a:solidFill>
                  <a:srgbClr val="FF0000"/>
                </a:solidFill>
                <a:latin typeface="Calibri" pitchFamily="34" charset="0"/>
              </a:rPr>
              <a:t>Oberösterreich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, </a:t>
            </a:r>
            <a:r>
              <a:rPr lang="cs-CZ" dirty="0" err="1" smtClean="0">
                <a:solidFill>
                  <a:srgbClr val="FF0000"/>
                </a:solidFill>
                <a:latin typeface="Calibri" pitchFamily="34" charset="0"/>
              </a:rPr>
              <a:t>Niederösterreich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, </a:t>
            </a:r>
            <a:r>
              <a:rPr lang="cs-CZ" dirty="0" err="1" smtClean="0">
                <a:solidFill>
                  <a:srgbClr val="FF0000"/>
                </a:solidFill>
                <a:latin typeface="Calibri" pitchFamily="34" charset="0"/>
              </a:rPr>
              <a:t>Kärnten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, Burgenland, </a:t>
            </a:r>
            <a:r>
              <a:rPr lang="cs-CZ" dirty="0" err="1" smtClean="0">
                <a:solidFill>
                  <a:srgbClr val="FF0000"/>
                </a:solidFill>
                <a:latin typeface="Calibri" pitchFamily="34" charset="0"/>
              </a:rPr>
              <a:t>Vorarlberg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, </a:t>
            </a:r>
            <a:r>
              <a:rPr lang="cs-CZ" dirty="0" err="1" smtClean="0">
                <a:solidFill>
                  <a:srgbClr val="FF0000"/>
                </a:solidFill>
                <a:latin typeface="Calibri" pitchFamily="34" charset="0"/>
              </a:rPr>
              <a:t>Tirol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, </a:t>
            </a:r>
            <a:r>
              <a:rPr lang="cs-CZ" dirty="0" err="1" smtClean="0">
                <a:solidFill>
                  <a:srgbClr val="FF0000"/>
                </a:solidFill>
                <a:latin typeface="Calibri" pitchFamily="34" charset="0"/>
              </a:rPr>
              <a:t>Osttirol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, Salzburg, </a:t>
            </a:r>
            <a:r>
              <a:rPr lang="cs-CZ" dirty="0" err="1" smtClean="0">
                <a:solidFill>
                  <a:srgbClr val="FF0000"/>
                </a:solidFill>
                <a:latin typeface="Calibri" pitchFamily="34" charset="0"/>
              </a:rPr>
              <a:t>Steiermark</a:t>
            </a:r>
            <a:endParaRPr lang="cs-CZ" dirty="0" smtClean="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Österreich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kleiner</a:t>
            </a:r>
            <a:r>
              <a:rPr lang="cs-CZ" dirty="0" smtClean="0">
                <a:latin typeface="Calibri" pitchFamily="34" charset="0"/>
              </a:rPr>
              <a:t> oder </a:t>
            </a:r>
            <a:r>
              <a:rPr lang="cs-CZ" dirty="0" err="1" smtClean="0">
                <a:latin typeface="Calibri" pitchFamily="34" charset="0"/>
              </a:rPr>
              <a:t>grö</a:t>
            </a:r>
            <a:r>
              <a:rPr lang="el-GR" dirty="0" smtClean="0">
                <a:latin typeface="Calibri"/>
              </a:rPr>
              <a:t>β</a:t>
            </a:r>
            <a:r>
              <a:rPr lang="cs-CZ" dirty="0" err="1" smtClean="0">
                <a:latin typeface="Calibri"/>
              </a:rPr>
              <a:t>er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als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Tschechien</a:t>
            </a:r>
            <a:r>
              <a:rPr lang="cs-CZ" dirty="0" smtClean="0">
                <a:latin typeface="Calibri"/>
              </a:rPr>
              <a:t>? </a:t>
            </a:r>
            <a:r>
              <a:rPr lang="cs-CZ" dirty="0" err="1" smtClean="0">
                <a:solidFill>
                  <a:srgbClr val="FF0000"/>
                </a:solidFill>
                <a:latin typeface="Calibri"/>
              </a:rPr>
              <a:t>grö</a:t>
            </a:r>
            <a:r>
              <a:rPr lang="el-GR" dirty="0" smtClean="0">
                <a:solidFill>
                  <a:srgbClr val="FF0000"/>
                </a:solidFill>
                <a:latin typeface="Calibri"/>
              </a:rPr>
              <a:t>β</a:t>
            </a:r>
            <a:r>
              <a:rPr lang="cs-CZ" dirty="0" err="1" smtClean="0">
                <a:solidFill>
                  <a:srgbClr val="FF0000"/>
                </a:solidFill>
                <a:latin typeface="Calibri"/>
              </a:rPr>
              <a:t>er</a:t>
            </a:r>
            <a:endParaRPr lang="cs-CZ" dirty="0" smtClean="0">
              <a:solidFill>
                <a:srgbClr val="FF0000"/>
              </a:solidFill>
              <a:latin typeface="Calibri"/>
            </a:endParaRPr>
          </a:p>
          <a:p>
            <a:r>
              <a:rPr lang="cs-CZ" dirty="0" err="1" smtClean="0">
                <a:latin typeface="Calibri"/>
              </a:rPr>
              <a:t>Wie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viele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Einwohner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hat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dieses</a:t>
            </a:r>
            <a:r>
              <a:rPr lang="cs-CZ" dirty="0" smtClean="0">
                <a:latin typeface="Calibri"/>
              </a:rPr>
              <a:t> </a:t>
            </a:r>
            <a:r>
              <a:rPr lang="cs-CZ" dirty="0" err="1" smtClean="0">
                <a:latin typeface="Calibri"/>
              </a:rPr>
              <a:t>Land</a:t>
            </a:r>
            <a:r>
              <a:rPr lang="cs-CZ" dirty="0" smtClean="0">
                <a:latin typeface="Calibri"/>
              </a:rPr>
              <a:t>? </a:t>
            </a:r>
            <a:r>
              <a:rPr lang="cs-CZ" dirty="0" smtClean="0">
                <a:solidFill>
                  <a:srgbClr val="FF0000"/>
                </a:solidFill>
                <a:latin typeface="Calibri"/>
              </a:rPr>
              <a:t>Cca 8,4 Mil</a:t>
            </a:r>
            <a:endParaRPr lang="cs-CZ" dirty="0" smtClean="0">
              <a:latin typeface="Calibri"/>
            </a:endParaRPr>
          </a:p>
          <a:p>
            <a:endParaRPr lang="cs-CZ" dirty="0" smtClean="0">
              <a:latin typeface="Calibri" pitchFamily="34" charset="0"/>
            </a:endParaRPr>
          </a:p>
          <a:p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Použité obrázky jsou ze souboru Klipart (6.6.2013)</a:t>
            </a:r>
          </a:p>
          <a:p>
            <a:pPr algn="just">
              <a:lnSpc>
                <a:spcPct val="150000"/>
              </a:lnSpc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Použitá cvičení  a text – archiv autora</a:t>
            </a:r>
          </a:p>
          <a:p>
            <a:pPr algn="just">
              <a:lnSpc>
                <a:spcPct val="150000"/>
              </a:lnSpc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WIKIPEDIA.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Österreich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7.7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.2013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]. Dostupný na WWW: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2"/>
              </a:rPr>
              <a:t>http://de.wikipedia.org/wiki/%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2"/>
              </a:rPr>
              <a:t>C3%96sterreich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MYGEO.INFO.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landkarten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7.7..2013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]. Dostupný na WWW: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www.mygeo.info/landkarten/oesterreich/oesterreich_cia_2005.gif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IKIPEDIA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österreich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7.7.2013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]. Dostupný na WWW: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4"/>
              </a:rPr>
              <a:t>http://de.wikipedia.org/wiki/%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4"/>
              </a:rPr>
              <a:t>C3%96sterreich#Berge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AMSLSHOP.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Gewässerkarten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[online]. [cit. </a:t>
            </a: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7.7.2013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]. Dostupný na WWW: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www.amslshop.de/Binnenkarten/Oesterreich-Gewaesserkarten.php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164</TotalTime>
  <Words>524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Anotace</vt:lpstr>
      <vt:lpstr>Österreich - Einführung</vt:lpstr>
      <vt:lpstr>Österreich - Oberfläche und gewässer</vt:lpstr>
      <vt:lpstr>quiz</vt:lpstr>
      <vt:lpstr>Suche und zeige auf der Landkarte</vt:lpstr>
      <vt:lpstr>Quiz - Lösung</vt:lpstr>
      <vt:lpstr>Zdroje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Valued Acer Customer</dc:creator>
  <cp:lastModifiedBy>Martina Chalupová</cp:lastModifiedBy>
  <cp:revision>10</cp:revision>
  <dcterms:created xsi:type="dcterms:W3CDTF">2013-07-06T15:59:53Z</dcterms:created>
  <dcterms:modified xsi:type="dcterms:W3CDTF">2013-09-26T06:27:49Z</dcterms:modified>
</cp:coreProperties>
</file>