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58" r:id="rId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7" d="100"/>
          <a:sy n="127" d="100"/>
        </p:scale>
        <p:origin x="-12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26FD5-6C2F-4C28-81A9-790C65EC909D}" type="datetimeFigureOut">
              <a:rPr lang="cs-CZ" smtClean="0"/>
              <a:pPr/>
              <a:t>8.1.2012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20545-16EF-4BD7-8F5B-A8EF8405F64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26FD5-6C2F-4C28-81A9-790C65EC909D}" type="datetimeFigureOut">
              <a:rPr lang="cs-CZ" smtClean="0"/>
              <a:pPr/>
              <a:t>8.1.2012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20545-16EF-4BD7-8F5B-A8EF8405F64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26FD5-6C2F-4C28-81A9-790C65EC909D}" type="datetimeFigureOut">
              <a:rPr lang="cs-CZ" smtClean="0"/>
              <a:pPr/>
              <a:t>8.1.2012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20545-16EF-4BD7-8F5B-A8EF8405F64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26FD5-6C2F-4C28-81A9-790C65EC909D}" type="datetimeFigureOut">
              <a:rPr lang="cs-CZ" smtClean="0"/>
              <a:pPr/>
              <a:t>8.1.2012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20545-16EF-4BD7-8F5B-A8EF8405F64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26FD5-6C2F-4C28-81A9-790C65EC909D}" type="datetimeFigureOut">
              <a:rPr lang="cs-CZ" smtClean="0"/>
              <a:pPr/>
              <a:t>8.1.2012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20545-16EF-4BD7-8F5B-A8EF8405F64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26FD5-6C2F-4C28-81A9-790C65EC909D}" type="datetimeFigureOut">
              <a:rPr lang="cs-CZ" smtClean="0"/>
              <a:pPr/>
              <a:t>8.1.2012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20545-16EF-4BD7-8F5B-A8EF8405F64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26FD5-6C2F-4C28-81A9-790C65EC909D}" type="datetimeFigureOut">
              <a:rPr lang="cs-CZ" smtClean="0"/>
              <a:pPr/>
              <a:t>8.1.2012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20545-16EF-4BD7-8F5B-A8EF8405F64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26FD5-6C2F-4C28-81A9-790C65EC909D}" type="datetimeFigureOut">
              <a:rPr lang="cs-CZ" smtClean="0"/>
              <a:pPr/>
              <a:t>8.1.2012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20545-16EF-4BD7-8F5B-A8EF8405F64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26FD5-6C2F-4C28-81A9-790C65EC909D}" type="datetimeFigureOut">
              <a:rPr lang="cs-CZ" smtClean="0"/>
              <a:pPr/>
              <a:t>8.1.2012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20545-16EF-4BD7-8F5B-A8EF8405F64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26FD5-6C2F-4C28-81A9-790C65EC909D}" type="datetimeFigureOut">
              <a:rPr lang="cs-CZ" smtClean="0"/>
              <a:pPr/>
              <a:t>8.1.2012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20545-16EF-4BD7-8F5B-A8EF8405F64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26FD5-6C2F-4C28-81A9-790C65EC909D}" type="datetimeFigureOut">
              <a:rPr lang="cs-CZ" smtClean="0"/>
              <a:pPr/>
              <a:t>8.1.2012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20545-16EF-4BD7-8F5B-A8EF8405F64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026FD5-6C2F-4C28-81A9-790C65EC909D}" type="datetimeFigureOut">
              <a:rPr lang="cs-CZ" smtClean="0"/>
              <a:pPr/>
              <a:t>8.1.2012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20545-16EF-4BD7-8F5B-A8EF8405F648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12" Type="http://schemas.openxmlformats.org/officeDocument/2006/relationships/image" Target="../media/image13.jpeg"/><Relationship Id="rId2" Type="http://schemas.openxmlformats.org/officeDocument/2006/relationships/image" Target="../media/image3.jpeg"/><Relationship Id="rId16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5" Type="http://schemas.openxmlformats.org/officeDocument/2006/relationships/image" Target="../media/image1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Relationship Id="rId1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2"/>
          <p:cNvSpPr txBox="1">
            <a:spLocks/>
          </p:cNvSpPr>
          <p:nvPr/>
        </p:nvSpPr>
        <p:spPr>
          <a:xfrm>
            <a:off x="0" y="386662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Vzdělávací oblast:</a:t>
            </a:r>
          </a:p>
        </p:txBody>
      </p:sp>
      <p:sp>
        <p:nvSpPr>
          <p:cNvPr id="3" name="Zástupný symbol pro text 2"/>
          <p:cNvSpPr txBox="1">
            <a:spLocks/>
          </p:cNvSpPr>
          <p:nvPr/>
        </p:nvSpPr>
        <p:spPr>
          <a:xfrm>
            <a:off x="0" y="944724"/>
            <a:ext cx="2267744" cy="59406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Stupeň základního vzdělávání:</a:t>
            </a:r>
          </a:p>
        </p:txBody>
      </p:sp>
      <p:sp>
        <p:nvSpPr>
          <p:cNvPr id="4" name="Zástupný symbol pro text 2"/>
          <p:cNvSpPr txBox="1">
            <a:spLocks/>
          </p:cNvSpPr>
          <p:nvPr/>
        </p:nvSpPr>
        <p:spPr>
          <a:xfrm>
            <a:off x="0" y="1502786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Vzdělávací obor:</a:t>
            </a:r>
          </a:p>
        </p:txBody>
      </p:sp>
      <p:sp>
        <p:nvSpPr>
          <p:cNvPr id="5" name="Zástupný symbol pro text 2"/>
          <p:cNvSpPr txBox="1">
            <a:spLocks/>
          </p:cNvSpPr>
          <p:nvPr/>
        </p:nvSpPr>
        <p:spPr>
          <a:xfrm>
            <a:off x="0" y="2060848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Tematický okruh:</a:t>
            </a:r>
          </a:p>
        </p:txBody>
      </p:sp>
      <p:sp>
        <p:nvSpPr>
          <p:cNvPr id="6" name="Zástupný symbol pro text 2"/>
          <p:cNvSpPr txBox="1">
            <a:spLocks/>
          </p:cNvSpPr>
          <p:nvPr/>
        </p:nvSpPr>
        <p:spPr>
          <a:xfrm>
            <a:off x="0" y="2618910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Téma:</a:t>
            </a:r>
          </a:p>
        </p:txBody>
      </p:sp>
      <p:sp>
        <p:nvSpPr>
          <p:cNvPr id="7" name="Zástupný symbol pro text 2"/>
          <p:cNvSpPr txBox="1">
            <a:spLocks/>
          </p:cNvSpPr>
          <p:nvPr/>
        </p:nvSpPr>
        <p:spPr>
          <a:xfrm>
            <a:off x="0" y="3176972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cs-CZ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Zástupný symbol pro text 2"/>
          <p:cNvSpPr txBox="1">
            <a:spLocks/>
          </p:cNvSpPr>
          <p:nvPr/>
        </p:nvSpPr>
        <p:spPr>
          <a:xfrm>
            <a:off x="0" y="3122966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cs-CZ" sz="2000" dirty="0" smtClean="0">
                <a:solidFill>
                  <a:schemeClr val="tx1">
                    <a:tint val="75000"/>
                  </a:schemeClr>
                </a:solidFill>
              </a:rPr>
              <a:t>Období vzniku</a:t>
            </a: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</p:txBody>
      </p:sp>
      <p:sp>
        <p:nvSpPr>
          <p:cNvPr id="9" name="Zástupný symbol pro text 2"/>
          <p:cNvSpPr txBox="1">
            <a:spLocks/>
          </p:cNvSpPr>
          <p:nvPr/>
        </p:nvSpPr>
        <p:spPr>
          <a:xfrm>
            <a:off x="0" y="3699030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Určeno pro ročník:</a:t>
            </a:r>
          </a:p>
        </p:txBody>
      </p:sp>
      <p:sp>
        <p:nvSpPr>
          <p:cNvPr id="10" name="Zástupný symbol pro text 2"/>
          <p:cNvSpPr txBox="1">
            <a:spLocks/>
          </p:cNvSpPr>
          <p:nvPr/>
        </p:nvSpPr>
        <p:spPr>
          <a:xfrm>
            <a:off x="0" y="4851158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cs-CZ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1" name="Skupina 10"/>
          <p:cNvGrpSpPr/>
          <p:nvPr/>
        </p:nvGrpSpPr>
        <p:grpSpPr>
          <a:xfrm>
            <a:off x="1979712" y="458670"/>
            <a:ext cx="7164288" cy="6012668"/>
            <a:chOff x="1728192" y="260648"/>
            <a:chExt cx="7164288" cy="6012668"/>
          </a:xfrm>
        </p:grpSpPr>
        <p:sp>
          <p:nvSpPr>
            <p:cNvPr id="12" name="Nadpis 1"/>
            <p:cNvSpPr txBox="1">
              <a:spLocks/>
            </p:cNvSpPr>
            <p:nvPr/>
          </p:nvSpPr>
          <p:spPr>
            <a:xfrm>
              <a:off x="1763688" y="818710"/>
              <a:ext cx="2808312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cs-CZ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2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1.</a:t>
              </a:r>
            </a:p>
          </p:txBody>
        </p:sp>
        <p:sp>
          <p:nvSpPr>
            <p:cNvPr id="13" name="Nadpis 1"/>
            <p:cNvSpPr txBox="1">
              <a:spLocks/>
            </p:cNvSpPr>
            <p:nvPr/>
          </p:nvSpPr>
          <p:spPr>
            <a:xfrm>
              <a:off x="1763688" y="260648"/>
              <a:ext cx="4896544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cs-CZ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2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Jazyk a jazyková komunikace</a:t>
              </a:r>
            </a:p>
          </p:txBody>
        </p:sp>
        <p:sp>
          <p:nvSpPr>
            <p:cNvPr id="14" name="Nadpis 1"/>
            <p:cNvSpPr txBox="1">
              <a:spLocks/>
            </p:cNvSpPr>
            <p:nvPr/>
          </p:nvSpPr>
          <p:spPr>
            <a:xfrm>
              <a:off x="1763688" y="1376772"/>
              <a:ext cx="2808312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rmAutofit fontScale="62500" lnSpcReduction="20000"/>
            </a:bodyPr>
            <a:lstStyle>
              <a:defPPr>
                <a:defRPr lang="cs-CZ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40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Cizí jazyk</a:t>
              </a:r>
            </a:p>
          </p:txBody>
        </p:sp>
        <p:sp>
          <p:nvSpPr>
            <p:cNvPr id="15" name="Nadpis 1"/>
            <p:cNvSpPr txBox="1">
              <a:spLocks/>
            </p:cNvSpPr>
            <p:nvPr/>
          </p:nvSpPr>
          <p:spPr>
            <a:xfrm>
              <a:off x="1763688" y="1934834"/>
              <a:ext cx="4861048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cs-CZ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2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Receptivní řečové dovednosti</a:t>
              </a:r>
            </a:p>
          </p:txBody>
        </p:sp>
        <p:sp>
          <p:nvSpPr>
            <p:cNvPr id="16" name="Nadpis 1"/>
            <p:cNvSpPr txBox="1">
              <a:spLocks/>
            </p:cNvSpPr>
            <p:nvPr/>
          </p:nvSpPr>
          <p:spPr>
            <a:xfrm>
              <a:off x="1763688" y="2492896"/>
              <a:ext cx="4861048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cs-CZ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cs-CZ" sz="2400" b="1" cap="all" dirty="0" smtClean="0">
                  <a:latin typeface="+mj-lt"/>
                  <a:ea typeface="+mj-ea"/>
                  <a:cs typeface="+mj-cs"/>
                </a:rPr>
                <a:t>vánoce</a:t>
              </a:r>
              <a:endParaRPr kumimoji="0" lang="cs-CZ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17" name="Nadpis 1"/>
            <p:cNvSpPr txBox="1">
              <a:spLocks/>
            </p:cNvSpPr>
            <p:nvPr/>
          </p:nvSpPr>
          <p:spPr>
            <a:xfrm>
              <a:off x="1763688" y="3050958"/>
              <a:ext cx="4861048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cs-CZ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18" name="Nadpis 1"/>
            <p:cNvSpPr txBox="1">
              <a:spLocks/>
            </p:cNvSpPr>
            <p:nvPr/>
          </p:nvSpPr>
          <p:spPr>
            <a:xfrm>
              <a:off x="1728192" y="2996952"/>
              <a:ext cx="4861048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cs-CZ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cs-CZ" sz="2400" b="1" cap="all" dirty="0" smtClean="0">
                  <a:latin typeface="+mj-lt"/>
                  <a:ea typeface="+mj-ea"/>
                  <a:cs typeface="+mj-cs"/>
                </a:rPr>
                <a:t> říjen 2011</a:t>
              </a:r>
              <a:endParaRPr kumimoji="0" lang="cs-CZ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19" name="Nadpis 1"/>
            <p:cNvSpPr txBox="1">
              <a:spLocks/>
            </p:cNvSpPr>
            <p:nvPr/>
          </p:nvSpPr>
          <p:spPr>
            <a:xfrm>
              <a:off x="1800200" y="3501008"/>
              <a:ext cx="4861048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cs-CZ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cs-CZ" sz="2400" b="1" cap="all" dirty="0" smtClean="0">
                  <a:latin typeface="+mj-lt"/>
                  <a:ea typeface="+mj-ea"/>
                  <a:cs typeface="+mj-cs"/>
                </a:rPr>
                <a:t>4</a:t>
              </a:r>
              <a:r>
                <a:rPr kumimoji="0" lang="cs-CZ" sz="2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.</a:t>
              </a:r>
            </a:p>
          </p:txBody>
        </p:sp>
        <p:sp>
          <p:nvSpPr>
            <p:cNvPr id="20" name="Nadpis 1"/>
            <p:cNvSpPr txBox="1">
              <a:spLocks/>
            </p:cNvSpPr>
            <p:nvPr/>
          </p:nvSpPr>
          <p:spPr>
            <a:xfrm>
              <a:off x="1763688" y="4689140"/>
              <a:ext cx="7128792" cy="1584176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cs-CZ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323528" y="1052736"/>
            <a:ext cx="7772400" cy="1470025"/>
          </a:xfrm>
        </p:spPr>
        <p:txBody>
          <a:bodyPr>
            <a:normAutofit fontScale="90000"/>
          </a:bodyPr>
          <a:lstStyle/>
          <a:p>
            <a:pPr lvl="0">
              <a:defRPr/>
            </a:pPr>
            <a:r>
              <a:rPr lang="cs-CZ" dirty="0" err="1" smtClean="0"/>
              <a:t>Christmas</a:t>
            </a:r>
            <a:r>
              <a:rPr lang="cs-CZ" dirty="0" smtClean="0"/>
              <a:t> </a:t>
            </a:r>
            <a:r>
              <a:rPr lang="cs-CZ" dirty="0" err="1" smtClean="0"/>
              <a:t>crossword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4. ročník</a:t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15616" y="2708920"/>
            <a:ext cx="6400800" cy="1752600"/>
          </a:xfrm>
        </p:spPr>
        <p:txBody>
          <a:bodyPr>
            <a:normAutofit fontScale="77500" lnSpcReduction="20000"/>
          </a:bodyPr>
          <a:lstStyle/>
          <a:p>
            <a:r>
              <a:rPr lang="cs-CZ" dirty="0" smtClean="0">
                <a:solidFill>
                  <a:schemeClr val="tx1"/>
                </a:solidFill>
              </a:rPr>
              <a:t>Anotace:Materiál </a:t>
            </a:r>
            <a:r>
              <a:rPr lang="cs-CZ" dirty="0" smtClean="0"/>
              <a:t>procvičuje slovní zásobu k tématu </a:t>
            </a:r>
            <a:r>
              <a:rPr lang="cs-CZ" dirty="0" err="1" smtClean="0"/>
              <a:t>Christmas</a:t>
            </a:r>
            <a:r>
              <a:rPr lang="cs-CZ" dirty="0" smtClean="0"/>
              <a:t>, především psanou formu slov. Součástí materiálu je pracovní list pro žáky.</a:t>
            </a:r>
            <a:endParaRPr lang="cs-CZ" i="1" dirty="0" smtClean="0">
              <a:solidFill>
                <a:schemeClr val="tx1"/>
              </a:solidFill>
            </a:endParaRPr>
          </a:p>
          <a:p>
            <a:r>
              <a:rPr lang="cs-CZ" dirty="0" smtClean="0">
                <a:solidFill>
                  <a:schemeClr val="tx1"/>
                </a:solidFill>
              </a:rPr>
              <a:t>Vzdělávací oblast: Jazyk a jazyková komunikace</a:t>
            </a:r>
          </a:p>
          <a:p>
            <a:r>
              <a:rPr lang="cs-CZ" sz="2800" dirty="0" smtClean="0"/>
              <a:t>Zpracovala: Martina </a:t>
            </a:r>
            <a:r>
              <a:rPr lang="cs-CZ" sz="2800" dirty="0" err="1" smtClean="0"/>
              <a:t>Habrdlová</a:t>
            </a:r>
            <a:endParaRPr lang="cs-CZ" sz="2800" dirty="0" smtClean="0"/>
          </a:p>
          <a:p>
            <a:endParaRPr lang="cs-CZ" dirty="0"/>
          </a:p>
        </p:txBody>
      </p:sp>
      <p:sp>
        <p:nvSpPr>
          <p:cNvPr id="4" name="Nadpis 1"/>
          <p:cNvSpPr>
            <a:spLocks noGrp="1"/>
          </p:cNvSpPr>
          <p:nvPr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cs-CZ"/>
          </a:p>
        </p:txBody>
      </p:sp>
      <p:sp>
        <p:nvSpPr>
          <p:cNvPr id="5" name="Podnadpis 2"/>
          <p:cNvSpPr>
            <a:spLocks noGrp="1"/>
          </p:cNvSpPr>
          <p:nvPr/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/>
          </a:p>
        </p:txBody>
      </p:sp>
      <p:sp>
        <p:nvSpPr>
          <p:cNvPr id="6" name="Nadpis 1"/>
          <p:cNvSpPr>
            <a:spLocks noGrp="1"/>
          </p:cNvSpPr>
          <p:nvPr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dirty="0"/>
          </a:p>
        </p:txBody>
      </p:sp>
      <p:sp>
        <p:nvSpPr>
          <p:cNvPr id="7" name="Podnadpis 2"/>
          <p:cNvSpPr>
            <a:spLocks noGrp="1"/>
          </p:cNvSpPr>
          <p:nvPr/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dirty="0"/>
          </a:p>
        </p:txBody>
      </p:sp>
      <p:sp>
        <p:nvSpPr>
          <p:cNvPr id="8" name="Nadpis 1"/>
          <p:cNvSpPr>
            <a:spLocks noGrp="1"/>
          </p:cNvSpPr>
          <p:nvPr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dirty="0"/>
          </a:p>
        </p:txBody>
      </p:sp>
      <p:sp>
        <p:nvSpPr>
          <p:cNvPr id="9" name="Podnadpis 2"/>
          <p:cNvSpPr>
            <a:spLocks noGrp="1"/>
          </p:cNvSpPr>
          <p:nvPr/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dirty="0"/>
          </a:p>
        </p:txBody>
      </p:sp>
      <p:sp>
        <p:nvSpPr>
          <p:cNvPr id="10" name="Nadpis 1"/>
          <p:cNvSpPr>
            <a:spLocks noGrp="1"/>
          </p:cNvSpPr>
          <p:nvPr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dirty="0"/>
          </a:p>
        </p:txBody>
      </p:sp>
      <p:sp>
        <p:nvSpPr>
          <p:cNvPr id="11" name="Podnadpis 2"/>
          <p:cNvSpPr>
            <a:spLocks noGrp="1"/>
          </p:cNvSpPr>
          <p:nvPr/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dirty="0"/>
          </a:p>
        </p:txBody>
      </p:sp>
      <p:sp>
        <p:nvSpPr>
          <p:cNvPr id="12" name="Nadpis 1"/>
          <p:cNvSpPr>
            <a:spLocks noGrp="1"/>
          </p:cNvSpPr>
          <p:nvPr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dirty="0"/>
          </a:p>
        </p:txBody>
      </p:sp>
      <p:sp>
        <p:nvSpPr>
          <p:cNvPr id="13" name="Podnadpis 2"/>
          <p:cNvSpPr>
            <a:spLocks noGrp="1"/>
          </p:cNvSpPr>
          <p:nvPr/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/>
          </a:p>
        </p:txBody>
      </p:sp>
      <p:sp>
        <p:nvSpPr>
          <p:cNvPr id="15" name="Nadpis 1"/>
          <p:cNvSpPr>
            <a:spLocks noGrp="1"/>
          </p:cNvSpPr>
          <p:nvPr/>
        </p:nvSpPr>
        <p:spPr>
          <a:xfrm>
            <a:off x="755576" y="198884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dirty="0"/>
          </a:p>
        </p:txBody>
      </p:sp>
      <p:sp>
        <p:nvSpPr>
          <p:cNvPr id="16" name="Podnadpis 2"/>
          <p:cNvSpPr>
            <a:spLocks noGrp="1"/>
          </p:cNvSpPr>
          <p:nvPr/>
        </p:nvSpPr>
        <p:spPr>
          <a:xfrm>
            <a:off x="1403648" y="342900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dirty="0"/>
          </a:p>
        </p:txBody>
      </p:sp>
      <p:sp>
        <p:nvSpPr>
          <p:cNvPr id="18" name="Podnadpis 2"/>
          <p:cNvSpPr>
            <a:spLocks noGrp="1"/>
          </p:cNvSpPr>
          <p:nvPr/>
        </p:nvSpPr>
        <p:spPr>
          <a:xfrm>
            <a:off x="1547664" y="3645024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cs-CZ" sz="1600" dirty="0"/>
          </a:p>
        </p:txBody>
      </p:sp>
      <p:pic>
        <p:nvPicPr>
          <p:cNvPr id="19" name="Obrázek 18" descr="Logo do prezentac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87724" y="5179503"/>
            <a:ext cx="5400675" cy="117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ovéPole 4"/>
          <p:cNvSpPr txBox="1"/>
          <p:nvPr/>
        </p:nvSpPr>
        <p:spPr>
          <a:xfrm>
            <a:off x="791580" y="498983"/>
            <a:ext cx="5148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 smtClean="0"/>
              <a:t>VY_32_INOVACE_19_CHRISTMAS-CROSSWORD(a)</a:t>
            </a:r>
            <a:endParaRPr lang="cs-CZ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/>
        </p:nvGraphicFramePr>
        <p:xfrm>
          <a:off x="1623060" y="476670"/>
          <a:ext cx="6333311" cy="6048675"/>
        </p:xfrm>
        <a:graphic>
          <a:graphicData uri="http://schemas.openxmlformats.org/drawingml/2006/table">
            <a:tbl>
              <a:tblPr/>
              <a:tblGrid>
                <a:gridCol w="372989"/>
                <a:gridCol w="372989"/>
                <a:gridCol w="372989"/>
                <a:gridCol w="372989"/>
                <a:gridCol w="372989"/>
                <a:gridCol w="372989"/>
                <a:gridCol w="372307"/>
                <a:gridCol w="372307"/>
                <a:gridCol w="372307"/>
                <a:gridCol w="372307"/>
                <a:gridCol w="372307"/>
                <a:gridCol w="372307"/>
                <a:gridCol w="372307"/>
                <a:gridCol w="372307"/>
                <a:gridCol w="372307"/>
                <a:gridCol w="372307"/>
                <a:gridCol w="372307"/>
              </a:tblGrid>
              <a:tr h="403245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B79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1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3245">
                <a:tc grid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B79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1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3245"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B793"/>
                    </a:solidFill>
                  </a:tcPr>
                </a:tc>
                <a:tc grid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1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3245">
                <a:tc grid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B79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1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3245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B793"/>
                    </a:solidFill>
                  </a:tcPr>
                </a:tc>
                <a:tc grid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1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3245">
                <a:tc gridSpan="8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1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rgbClr val="F7B793"/>
                    </a:solidFill>
                  </a:tcPr>
                </a:tc>
                <a:tc grid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1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3245">
                <a:tc gridSpan="8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1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B79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1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3245">
                <a:tc grid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B79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1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3245">
                <a:tc gridSpan="8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B79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1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32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B79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1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3245">
                <a:tc gridSpan="8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B79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3245"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B79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1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032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B793"/>
                    </a:solidFill>
                  </a:tcPr>
                </a:tc>
                <a:tc grid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1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3245">
                <a:tc grid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B79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1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3245">
                <a:tc gridSpan="8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1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B79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1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Obrázek 2" descr="snowman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3728" y="260650"/>
            <a:ext cx="648071" cy="648071"/>
          </a:xfrm>
          <a:prstGeom prst="rect">
            <a:avLst/>
          </a:prstGeom>
        </p:spPr>
      </p:pic>
      <p:pic>
        <p:nvPicPr>
          <p:cNvPr id="4" name="Obrázek 3" descr="three wise men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1640" y="3933056"/>
            <a:ext cx="611709" cy="611709"/>
          </a:xfrm>
          <a:prstGeom prst="rect">
            <a:avLst/>
          </a:prstGeom>
        </p:spPr>
      </p:pic>
      <p:pic>
        <p:nvPicPr>
          <p:cNvPr id="5" name="Obrázek 4" descr="sněhová vločka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28384" y="4365104"/>
            <a:ext cx="611708" cy="611708"/>
          </a:xfrm>
          <a:prstGeom prst="rect">
            <a:avLst/>
          </a:prstGeom>
        </p:spPr>
      </p:pic>
      <p:pic>
        <p:nvPicPr>
          <p:cNvPr id="6" name="Obrázek 5" descr="christmas tree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96136" y="1556792"/>
            <a:ext cx="683716" cy="683716"/>
          </a:xfrm>
          <a:prstGeom prst="rect">
            <a:avLst/>
          </a:prstGeom>
        </p:spPr>
      </p:pic>
      <p:pic>
        <p:nvPicPr>
          <p:cNvPr id="7" name="Obrázek 6" descr="christmas ball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59632" y="1772816"/>
            <a:ext cx="539700" cy="539700"/>
          </a:xfrm>
          <a:prstGeom prst="rect">
            <a:avLst/>
          </a:prstGeom>
        </p:spPr>
      </p:pic>
      <p:pic>
        <p:nvPicPr>
          <p:cNvPr id="8" name="Obrázek 7" descr="star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771800" y="1052736"/>
            <a:ext cx="683717" cy="683717"/>
          </a:xfrm>
          <a:prstGeom prst="rect">
            <a:avLst/>
          </a:prstGeom>
        </p:spPr>
      </p:pic>
      <p:pic>
        <p:nvPicPr>
          <p:cNvPr id="9" name="Obrázek 8" descr="sob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635896" y="3573016"/>
            <a:ext cx="471009" cy="520452"/>
          </a:xfrm>
          <a:prstGeom prst="rect">
            <a:avLst/>
          </a:prstGeom>
        </p:spPr>
      </p:pic>
      <p:pic>
        <p:nvPicPr>
          <p:cNvPr id="10" name="Obrázek 9" descr="cow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995936" y="2708920"/>
            <a:ext cx="576064" cy="576064"/>
          </a:xfrm>
          <a:prstGeom prst="rect">
            <a:avLst/>
          </a:prstGeom>
        </p:spPr>
      </p:pic>
      <p:pic>
        <p:nvPicPr>
          <p:cNvPr id="11" name="Obrázek 10" descr="sheep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156176" y="3068960"/>
            <a:ext cx="611709" cy="611709"/>
          </a:xfrm>
          <a:prstGeom prst="rect">
            <a:avLst/>
          </a:prstGeom>
        </p:spPr>
      </p:pic>
      <p:pic>
        <p:nvPicPr>
          <p:cNvPr id="13" name="Obrázek 12" descr="betlem(1)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827584" y="5229200"/>
            <a:ext cx="725150" cy="603512"/>
          </a:xfrm>
          <a:prstGeom prst="rect">
            <a:avLst/>
          </a:prstGeom>
        </p:spPr>
      </p:pic>
      <p:pic>
        <p:nvPicPr>
          <p:cNvPr id="14" name="Obrázek 13" descr="osel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051720" y="2060848"/>
            <a:ext cx="611708" cy="611708"/>
          </a:xfrm>
          <a:prstGeom prst="rect">
            <a:avLst/>
          </a:prstGeom>
        </p:spPr>
      </p:pic>
      <p:pic>
        <p:nvPicPr>
          <p:cNvPr id="15" name="Obrázek 14" descr="candle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6516216" y="5445224"/>
            <a:ext cx="648072" cy="648072"/>
          </a:xfrm>
          <a:prstGeom prst="rect">
            <a:avLst/>
          </a:prstGeom>
        </p:spPr>
      </p:pic>
      <p:pic>
        <p:nvPicPr>
          <p:cNvPr id="16" name="Obrázek 15" descr="sledge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3707904" y="6174284"/>
            <a:ext cx="683716" cy="683716"/>
          </a:xfrm>
          <a:prstGeom prst="rect">
            <a:avLst/>
          </a:prstGeom>
        </p:spPr>
      </p:pic>
      <p:pic>
        <p:nvPicPr>
          <p:cNvPr id="17" name="Obrázek 16" descr="present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6516216" y="764704"/>
            <a:ext cx="611709" cy="611709"/>
          </a:xfrm>
          <a:prstGeom prst="rect">
            <a:avLst/>
          </a:prstGeom>
        </p:spPr>
      </p:pic>
      <p:pic>
        <p:nvPicPr>
          <p:cNvPr id="18" name="Obrázek 17" descr="santa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2843808" y="4725144"/>
            <a:ext cx="539701" cy="53970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1763688" y="764704"/>
            <a:ext cx="4536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Zdroje:</a:t>
            </a:r>
            <a:endParaRPr lang="cs-CZ" dirty="0"/>
          </a:p>
        </p:txBody>
      </p:sp>
      <p:sp>
        <p:nvSpPr>
          <p:cNvPr id="3" name="TextovéPole 2"/>
          <p:cNvSpPr txBox="1"/>
          <p:nvPr/>
        </p:nvSpPr>
        <p:spPr>
          <a:xfrm>
            <a:off x="1691680" y="1556792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http://office.</a:t>
            </a:r>
            <a:r>
              <a:rPr lang="cs-CZ" dirty="0" err="1"/>
              <a:t>microsoft.com</a:t>
            </a:r>
            <a:endParaRPr lang="cs-CZ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80</Words>
  <Application>Microsoft Office PowerPoint</Application>
  <PresentationFormat>Předvádění na obrazovce (4:3)</PresentationFormat>
  <Paragraphs>38</Paragraphs>
  <Slides>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5" baseType="lpstr">
      <vt:lpstr>Motiv sady Office</vt:lpstr>
      <vt:lpstr>Snímek 1</vt:lpstr>
      <vt:lpstr>Christmas crossword 4. ročník </vt:lpstr>
      <vt:lpstr>Snímek 3</vt:lpstr>
      <vt:lpstr>Snímek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Christmas crossword</dc:title>
  <dc:creator>Rozalie</dc:creator>
  <cp:lastModifiedBy>Kluci</cp:lastModifiedBy>
  <cp:revision>9</cp:revision>
  <dcterms:created xsi:type="dcterms:W3CDTF">2011-12-13T20:14:00Z</dcterms:created>
  <dcterms:modified xsi:type="dcterms:W3CDTF">2012-01-08T12:51:32Z</dcterms:modified>
</cp:coreProperties>
</file>