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1"/>
  </p:notesMasterIdLst>
  <p:sldIdLst>
    <p:sldId id="256" r:id="rId2"/>
    <p:sldId id="284" r:id="rId3"/>
    <p:sldId id="288" r:id="rId4"/>
    <p:sldId id="287" r:id="rId5"/>
    <p:sldId id="286" r:id="rId6"/>
    <p:sldId id="289" r:id="rId7"/>
    <p:sldId id="285" r:id="rId8"/>
    <p:sldId id="259" r:id="rId9"/>
    <p:sldId id="258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2" autoAdjust="0"/>
    <p:restoredTop sz="94728" autoAdjust="0"/>
  </p:normalViewPr>
  <p:slideViewPr>
    <p:cSldViewPr>
      <p:cViewPr>
        <p:scale>
          <a:sx n="90" d="100"/>
          <a:sy n="90" d="100"/>
        </p:scale>
        <p:origin x="-1755" y="-2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58235B2-3951-4CD5-B5C6-15334608205C}" type="datetimeFigureOut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CF7E30F-962B-453A-AA7B-95D3DAB2B5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48885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2765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2766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6050A-D08C-40DE-AEE1-C5428E528836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C23DB-0FF5-47B9-BA2B-903FABEEBC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382395-1BE5-430C-97D9-9AAB9664EF46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10296-D48A-43F3-9873-B30080B9B1D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3AAE1D-9AE9-42CA-B9B1-ED449DF28E1C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66A94-33E3-4BCA-9069-1131E7A039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697BD0-83DA-4C25-B8A0-0417A569FA63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C10E43-D3D7-4735-BA30-C4D04D82A5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7660C5-CC12-424A-92C7-79ADB31B045D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73C141-210F-4AA0-A12A-EFCC6E167AC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4D8373-73C7-4066-9047-A5839F9199F2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2AD26A-06AD-4D8E-A7FF-178AD847BA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25E58-B770-4758-9622-828B3F719ED1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60AA4-21AF-4319-A69F-AED9505E19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3016A-72AB-4A3E-9D59-7965CBAD1467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54B82-2C19-43AB-A8D8-C0D91F6B33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Klepnutím lze upravit styly předlohy textu.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2F8145-4942-46B5-99B2-26BCEA26C67A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64AA97-B3D1-446A-AB9F-5DFC4C9CA6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0C1D6D-B273-4C98-8DA1-EADCE17F1B1D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6ECB4-360B-46CE-8ABE-5BCAE515B70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/>
              <a:t>Klepnutím lze upravit styly předlohy textu.</a:t>
            </a:r>
          </a:p>
          <a:p>
            <a:pPr lvl="1"/>
            <a:r>
              <a:rPr lang="en-US"/>
              <a:t>Druhá úroveň</a:t>
            </a:r>
          </a:p>
          <a:p>
            <a:pPr lvl="2"/>
            <a:r>
              <a:rPr lang="en-US"/>
              <a:t>Třetí úroveň</a:t>
            </a:r>
          </a:p>
          <a:p>
            <a:pPr lvl="3"/>
            <a:r>
              <a:rPr lang="en-US"/>
              <a:t>Čtvrtá úroveň</a:t>
            </a:r>
          </a:p>
          <a:p>
            <a:pPr lvl="4"/>
            <a:r>
              <a:rPr lang="en-US"/>
              <a:t>Pátá úroveň</a:t>
            </a: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A7AE12-3F1A-474A-A06D-7BB7DB316FB4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9FB84F-F06D-4CF6-AA6A-DCD75E8219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26627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cs-CZ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26629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defRPr/>
                </a:pPr>
                <a:endParaRPr lang="cs-CZ" sz="2400">
                  <a:latin typeface="Times New Roman" pitchFamily="18" charset="0"/>
                </a:endParaRPr>
              </a:p>
            </p:txBody>
          </p:sp>
          <p:sp>
            <p:nvSpPr>
              <p:cNvPr id="26630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cs-CZ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26633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/>
            </a:lvl1pPr>
          </a:lstStyle>
          <a:p>
            <a:pPr>
              <a:defRPr/>
            </a:pPr>
            <a:fld id="{BEA98CC6-DA93-42C8-9C53-C7109C7472C8}" type="datetime1">
              <a:rPr lang="cs-CZ"/>
              <a:pPr>
                <a:defRPr/>
              </a:pPr>
              <a:t>22.10.2013</a:t>
            </a:fld>
            <a:endParaRPr lang="cs-CZ"/>
          </a:p>
        </p:txBody>
      </p:sp>
      <p:sp>
        <p:nvSpPr>
          <p:cNvPr id="26634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6635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6BCA5CB0-4959-44BD-915F-F38E02D8BAC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26636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2" r:id="rId2"/>
    <p:sldLayoutId id="2147483661" r:id="rId3"/>
    <p:sldLayoutId id="2147483660" r:id="rId4"/>
    <p:sldLayoutId id="2147483659" r:id="rId5"/>
    <p:sldLayoutId id="2147483658" r:id="rId6"/>
    <p:sldLayoutId id="2147483657" r:id="rId7"/>
    <p:sldLayoutId id="2147483656" r:id="rId8"/>
    <p:sldLayoutId id="2147483655" r:id="rId9"/>
    <p:sldLayoutId id="2147483654" r:id="rId10"/>
    <p:sldLayoutId id="2147483653" r:id="rId11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Times New Roman" pitchFamily="18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403" name="Group 67"/>
          <p:cNvGraphicFramePr>
            <a:graphicFrameLocks noGrp="1"/>
          </p:cNvGraphicFramePr>
          <p:nvPr/>
        </p:nvGraphicFramePr>
        <p:xfrm>
          <a:off x="750888" y="2060575"/>
          <a:ext cx="7924800" cy="3671888"/>
        </p:xfrm>
        <a:graphic>
          <a:graphicData uri="http://schemas.openxmlformats.org/drawingml/2006/table">
            <a:tbl>
              <a:tblPr/>
              <a:tblGrid>
                <a:gridCol w="2092325"/>
                <a:gridCol w="583247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Hospodářský proces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Výroba, rozdělení, přerozdělení, spotřeba, fáze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Ekonomika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Ing. Kateřina Škultétyová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Prezentace, výklad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dataprojektor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ročník, žáci 16 – 17 let, 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Instalatér</a:t>
                      </a: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Verdana" pitchFamily="34" charset="0"/>
                          <a:cs typeface="Times New Roman" pitchFamily="18" charset="0"/>
                        </a:rPr>
                        <a:t>, Tesař, Truhlář, Zedník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Tx/>
                        <a:buNone/>
                        <a:tabLst/>
                      </a:pPr>
                      <a:r>
                        <a:rPr kumimoji="0" lang="cs-CZ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snímek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95" name="TextovéPole 9"/>
          <p:cNvSpPr txBox="1">
            <a:spLocks noChangeArrowheads="1"/>
          </p:cNvSpPr>
          <p:nvPr/>
        </p:nvSpPr>
        <p:spPr bwMode="auto">
          <a:xfrm>
            <a:off x="792163" y="960438"/>
            <a:ext cx="75596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800" b="1" dirty="0" smtClean="0">
                <a:latin typeface="Calibri" pitchFamily="34" charset="0"/>
              </a:rPr>
              <a:t>Hospodářský proces</a:t>
            </a:r>
            <a:endParaRPr lang="cs-CZ" sz="2800" b="1" dirty="0">
              <a:latin typeface="Calibri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D695490-B910-4AC8-9AF1-938031AF463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 eaLnBrk="1" hangingPunct="1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</a:rPr>
              <a:t>STŘEDNÍ ŠKOLA STAVEBNÍ A TECHNICKÁ</a:t>
            </a:r>
            <a:r>
              <a:rPr lang="cs-CZ" sz="1600" smtClean="0">
                <a:solidFill>
                  <a:srgbClr val="02283F"/>
                </a:solidFill>
                <a:latin typeface="Arial" charset="0"/>
              </a:rPr>
              <a:t/>
            </a:r>
            <a:br>
              <a:rPr lang="cs-CZ" sz="1600" smtClean="0">
                <a:solidFill>
                  <a:srgbClr val="02283F"/>
                </a:solidFill>
                <a:latin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</a:rPr>
              <a:t>Páteřní škola Ústeckého kraje</a:t>
            </a:r>
          </a:p>
        </p:txBody>
      </p:sp>
      <p:sp>
        <p:nvSpPr>
          <p:cNvPr id="14398" name="TextovéPole 12"/>
          <p:cNvSpPr txBox="1">
            <a:spLocks noChangeArrowheads="1"/>
          </p:cNvSpPr>
          <p:nvPr/>
        </p:nvSpPr>
        <p:spPr bwMode="auto">
          <a:xfrm>
            <a:off x="787400" y="1452563"/>
            <a:ext cx="75612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cs-CZ" sz="2400" b="1">
                <a:latin typeface="Calibri" pitchFamily="34" charset="0"/>
              </a:rPr>
              <a:t>VY_32_INOVACE_40_796</a:t>
            </a:r>
          </a:p>
        </p:txBody>
      </p:sp>
      <p:pic>
        <p:nvPicPr>
          <p:cNvPr id="1439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40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4777340-4150-4889-8977-CD38F89917E3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365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cs-CZ" smtClean="0"/>
          </a:p>
          <a:p>
            <a:pPr algn="ctr" eaLnBrk="1" hangingPunct="1">
              <a:buFont typeface="Wingdings" pitchFamily="2" charset="2"/>
              <a:buNone/>
            </a:pPr>
            <a:endParaRPr lang="cs-CZ" smtClean="0"/>
          </a:p>
          <a:p>
            <a:pPr algn="ctr" eaLnBrk="1" hangingPunct="1">
              <a:buFont typeface="Wingdings" pitchFamily="2" charset="2"/>
              <a:buNone/>
            </a:pPr>
            <a:r>
              <a:rPr lang="cs-CZ" smtClean="0"/>
              <a:t>HOSPODÁŘSKÝ PROCES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D5F0491-2E82-474C-A24E-0BD37D97766B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389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cs-CZ" smtClean="0"/>
          </a:p>
          <a:p>
            <a:pPr eaLnBrk="1" hangingPunct="1"/>
            <a:r>
              <a:rPr lang="cs-CZ" sz="2400" smtClean="0"/>
              <a:t>výroba</a:t>
            </a:r>
          </a:p>
          <a:p>
            <a:pPr eaLnBrk="1" hangingPunct="1"/>
            <a:r>
              <a:rPr lang="cs-CZ" sz="2400" smtClean="0"/>
              <a:t>rozdělení a přerozdělení</a:t>
            </a:r>
          </a:p>
          <a:p>
            <a:pPr eaLnBrk="1" hangingPunct="1"/>
            <a:r>
              <a:rPr lang="cs-CZ" sz="2400" smtClean="0"/>
              <a:t>směna</a:t>
            </a:r>
          </a:p>
          <a:p>
            <a:pPr eaLnBrk="1" hangingPunct="1"/>
            <a:r>
              <a:rPr lang="cs-CZ" sz="2400" smtClean="0"/>
              <a:t>spotřeba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C7B74E7-2763-4666-B4D5-23E51B90DAD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7413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Výroba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400" smtClean="0"/>
              <a:t>činnost, při které člověk přetváří přírodu ve statky</a:t>
            </a:r>
          </a:p>
          <a:p>
            <a:pPr eaLnBrk="1" hangingPunct="1"/>
            <a:r>
              <a:rPr lang="cs-CZ" sz="2400" smtClean="0"/>
              <a:t>základní výrobní faktory – práce, přírodní zdroje, kapitál</a:t>
            </a:r>
          </a:p>
          <a:p>
            <a:pPr eaLnBrk="1" hangingPunct="1">
              <a:buFont typeface="Wingdings" pitchFamily="2" charset="2"/>
              <a:buNone/>
            </a:pPr>
            <a:endParaRPr lang="cs-CZ" smtClean="0"/>
          </a:p>
        </p:txBody>
      </p:sp>
      <p:pic>
        <p:nvPicPr>
          <p:cNvPr id="17414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Zástupný symbol pro obsah 2"/>
          <p:cNvSpPr txBox="1">
            <a:spLocks/>
          </p:cNvSpPr>
          <p:nvPr/>
        </p:nvSpPr>
        <p:spPr bwMode="auto">
          <a:xfrm>
            <a:off x="468313" y="1989138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74C06FA-9F78-4E44-8811-9258DCC1AEB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8437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Rozdělování a přerozdělování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400" smtClean="0"/>
              <a:t>svůj podíl na výrobě získávají její účastníci (zaměstnanci, podnikatelé)</a:t>
            </a:r>
          </a:p>
          <a:p>
            <a:pPr eaLnBrk="1" hangingPunct="1"/>
            <a:r>
              <a:rPr lang="cs-CZ" sz="2400" smtClean="0"/>
              <a:t>část podílu odvádějí do veřejných rozpočtů</a:t>
            </a:r>
          </a:p>
          <a:p>
            <a:pPr eaLnBrk="1" hangingPunct="1"/>
            <a:r>
              <a:rPr lang="cs-CZ" sz="2400" smtClean="0"/>
              <a:t>doje k přerozdělení ostatním členům společnosti (děti, důchodci, nemocní)</a:t>
            </a:r>
          </a:p>
          <a:p>
            <a:pPr eaLnBrk="1" hangingPunct="1"/>
            <a:endParaRPr lang="cs-CZ" sz="2400" smtClean="0"/>
          </a:p>
        </p:txBody>
      </p:sp>
      <p:pic>
        <p:nvPicPr>
          <p:cNvPr id="18438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40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6AA5A675-A491-4650-BB3F-6F30E1C36FD2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9461" name="Rectangle 9"/>
          <p:cNvSpPr>
            <a:spLocks noGrp="1"/>
          </p:cNvSpPr>
          <p:nvPr>
            <p:ph type="body" idx="4294967295"/>
          </p:nvPr>
        </p:nvSpPr>
        <p:spPr>
          <a:xfrm>
            <a:off x="900113" y="1628775"/>
            <a:ext cx="77724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Směna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400" smtClean="0"/>
              <a:t>proces, ve kterém nabízející (výrobci, obchodníci) hledají kupce na své zboží a služby</a:t>
            </a:r>
          </a:p>
        </p:txBody>
      </p:sp>
      <p:pic>
        <p:nvPicPr>
          <p:cNvPr id="19462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985FB87-3E72-4C87-9802-80AA7DB0C3B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0485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cs-CZ" smtClean="0"/>
              <a:t>Spotřeba</a:t>
            </a:r>
          </a:p>
          <a:p>
            <a:pPr eaLnBrk="1" hangingPunct="1"/>
            <a:endParaRPr lang="cs-CZ" sz="2000" smtClean="0"/>
          </a:p>
          <a:p>
            <a:pPr eaLnBrk="1" hangingPunct="1"/>
            <a:r>
              <a:rPr lang="cs-CZ" sz="2400" smtClean="0"/>
              <a:t>proces uspokojení potřeb</a:t>
            </a:r>
          </a:p>
          <a:p>
            <a:pPr eaLnBrk="1" hangingPunct="1"/>
            <a:r>
              <a:rPr lang="cs-CZ" sz="2400" smtClean="0"/>
              <a:t>nejpříjemnější fáze hospodářského procesu</a:t>
            </a:r>
          </a:p>
        </p:txBody>
      </p:sp>
      <p:pic>
        <p:nvPicPr>
          <p:cNvPr id="20486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8" name="Zástupný symbol pro obsah 2"/>
          <p:cNvSpPr txBox="1">
            <a:spLocks/>
          </p:cNvSpPr>
          <p:nvPr/>
        </p:nvSpPr>
        <p:spPr bwMode="auto">
          <a:xfrm>
            <a:off x="457200" y="1960563"/>
            <a:ext cx="82296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Calibri" pitchFamily="34" charset="0"/>
            </a:endParaRP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D7DE7D3-FA12-4323-83B9-C392B8C7189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21509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TextovéPole 9"/>
          <p:cNvSpPr txBox="1">
            <a:spLocks noChangeArrowheads="1"/>
          </p:cNvSpPr>
          <p:nvPr/>
        </p:nvSpPr>
        <p:spPr bwMode="auto">
          <a:xfrm>
            <a:off x="3475038" y="1485900"/>
            <a:ext cx="21431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Souhrn učiva</a:t>
            </a:r>
          </a:p>
        </p:txBody>
      </p:sp>
      <p:sp>
        <p:nvSpPr>
          <p:cNvPr id="21512" name="TextovéPole 10"/>
          <p:cNvSpPr txBox="1">
            <a:spLocks noChangeArrowheads="1"/>
          </p:cNvSpPr>
          <p:nvPr/>
        </p:nvSpPr>
        <p:spPr bwMode="auto">
          <a:xfrm>
            <a:off x="827088" y="1765300"/>
            <a:ext cx="763270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000"/>
          </a:p>
          <a:p>
            <a:endParaRPr lang="cs-CZ" sz="2000"/>
          </a:p>
          <a:p>
            <a:r>
              <a:rPr lang="cs-CZ" sz="2400"/>
              <a:t>Jaké jsou fáze hospodářského procesu?</a:t>
            </a:r>
          </a:p>
          <a:p>
            <a:r>
              <a:rPr lang="cs-CZ" sz="2400"/>
              <a:t>Která fáze je nejpříjemnější?</a:t>
            </a:r>
          </a:p>
          <a:p>
            <a:r>
              <a:rPr lang="cs-CZ" sz="2400"/>
              <a:t>Vysvětli princip přerozdělování v hospodářském procesu</a:t>
            </a:r>
            <a:r>
              <a:rPr lang="cs-CZ" sz="2000"/>
              <a:t>.</a:t>
            </a: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175" y="6335713"/>
            <a:ext cx="2133600" cy="365125"/>
          </a:xfrm>
        </p:spPr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2EC9F6D-7F80-41E4-9079-714A19B8C78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2533" name="Rectangle 9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r>
              <a:rPr lang="cs-CZ" sz="2000" smtClean="0"/>
              <a:t>ŠVARCOVÁ, J. </a:t>
            </a:r>
            <a:r>
              <a:rPr lang="cs-CZ" sz="2000" i="1" smtClean="0"/>
              <a:t>Ekonomie – stručný přehled, 2003/2004.</a:t>
            </a:r>
            <a:r>
              <a:rPr lang="cs-CZ" sz="2000" smtClean="0"/>
              <a:t> Zlín, CEED, 2003. ISBN 80-902552-8-0</a:t>
            </a:r>
          </a:p>
          <a:p>
            <a:pPr eaLnBrk="1" hangingPunct="1"/>
            <a:endParaRPr lang="cs-CZ" sz="2000" smtClean="0"/>
          </a:p>
        </p:txBody>
      </p:sp>
      <p:pic>
        <p:nvPicPr>
          <p:cNvPr id="22534" name="Obrázek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Obrázek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6" name="TextovéPole 9"/>
          <p:cNvSpPr txBox="1">
            <a:spLocks noChangeArrowheads="1"/>
          </p:cNvSpPr>
          <p:nvPr/>
        </p:nvSpPr>
        <p:spPr bwMode="auto">
          <a:xfrm>
            <a:off x="3330575" y="1485900"/>
            <a:ext cx="2322513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cs-CZ" sz="2800" b="1">
                <a:latin typeface="Calibri" pitchFamily="34" charset="0"/>
              </a:rPr>
              <a:t>Použité zdroje</a:t>
            </a:r>
          </a:p>
        </p:txBody>
      </p:sp>
      <p:sp>
        <p:nvSpPr>
          <p:cNvPr id="19" name="Nadpis 1"/>
          <p:cNvSpPr>
            <a:spLocks/>
          </p:cNvSpPr>
          <p:nvPr/>
        </p:nvSpPr>
        <p:spPr bwMode="auto">
          <a:xfrm>
            <a:off x="3203575" y="144463"/>
            <a:ext cx="565308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anchor="ctr"/>
          <a:lstStyle/>
          <a:p>
            <a:pPr algn="r">
              <a:defRPr/>
            </a:pPr>
            <a:r>
              <a:rPr lang="cs-CZ" sz="1600" b="1" kern="0">
                <a:solidFill>
                  <a:srgbClr val="02283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Book Antiqua" pitchFamily="18" charset="0"/>
                <a:ea typeface="+mj-ea"/>
                <a:cs typeface="+mj-cs"/>
              </a:rPr>
              <a:t>STŘEDNÍ ŠKOLA STAVEBNÍ A TECHNICKÁ</a:t>
            </a:r>
            <a: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  <a:t/>
            </a:r>
            <a:br>
              <a:rPr lang="cs-CZ" sz="1600" kern="0">
                <a:solidFill>
                  <a:srgbClr val="02283F"/>
                </a:solidFill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Ústí nad Labem, Čelakovského 5, příspěvková organizace</a:t>
            </a:r>
            <a:b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</a:br>
            <a:r>
              <a:rPr lang="cs-CZ" sz="1400" kern="0">
                <a:solidFill>
                  <a:srgbClr val="02283F"/>
                </a:solidFill>
                <a:latin typeface="Book Antiqua" pitchFamily="18" charset="0"/>
                <a:ea typeface="+mj-ea"/>
                <a:cs typeface="+mj-cs"/>
              </a:rPr>
              <a:t>Páteřní škola Ústeckého kraje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rstvy">
  <a:themeElements>
    <a:clrScheme name="Vrstvy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Vrstvy">
      <a:majorFont>
        <a:latin typeface="Times New Roman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rstvy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rstvy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rstvy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1196</TotalTime>
  <Words>282</Words>
  <Application>Microsoft Office PowerPoint</Application>
  <PresentationFormat>Předvádění na obrazovce (4:3)</PresentationFormat>
  <Paragraphs>89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Vrstvy</vt:lpstr>
      <vt:lpstr>STŘEDNÍ ŠKOLA STAVEBNÍ A TECHNICKÁ Ústí nad Labem, Čelakovského 5, příspěvková organizace Páteřní škola Ústeckého kraje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Kateřina Škultetyová, Ing.</cp:lastModifiedBy>
  <cp:revision>89</cp:revision>
  <dcterms:created xsi:type="dcterms:W3CDTF">2010-11-01T23:40:31Z</dcterms:created>
  <dcterms:modified xsi:type="dcterms:W3CDTF">2013-10-22T11:39:43Z</dcterms:modified>
</cp:coreProperties>
</file>