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56" r:id="rId2"/>
    <p:sldId id="284" r:id="rId3"/>
    <p:sldId id="290" r:id="rId4"/>
    <p:sldId id="289" r:id="rId5"/>
    <p:sldId id="287" r:id="rId6"/>
    <p:sldId id="291" r:id="rId7"/>
    <p:sldId id="286" r:id="rId8"/>
    <p:sldId id="285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C2F55C2-6974-4A42-89CC-5C7A302BA51C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F3BA1F61-CC5F-49E2-9F55-EF20A8FC52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6689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6635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6636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B95E13-3815-4A65-BF04-44CBBE39B273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7F57C6-5746-4A96-B0FA-5C1006348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CC2752-49F9-446B-BAEB-C56C193FF459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BD15A7-288A-4F68-AC3B-55FFC92FCD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B36A6B-6D74-46E2-970D-0CA5DB0F3CD6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6D9320-FB7A-40DD-88FD-88F6341AC6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3D32FE-533C-4F2C-A4D4-E4BA520F26D0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E321D5-4E12-4FF8-B0A9-625BB95FA6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840BBC-6AD5-4DA9-8949-17467C90C060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C8B4CE-2A97-4337-BF68-C2235A9B46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894F87-B2E9-48CA-9C96-500310452570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A420E8-6586-45DF-9406-8C0CD423EB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246E67-FC09-42C0-82D1-7A2504722F12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CBE858-6432-4E28-A334-E2753E554F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3CF0D7-0CB6-449A-9EE0-B915C46BB91E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01C66D-0B11-4AFA-A065-30CC56EE28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D4B5A8-4A7C-41A9-8719-162CEBDF3F24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A20C76-A581-482E-8B50-EFADCB179D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9F2270-8875-4C62-832A-C7A25BB0F37B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A2D280-318F-4353-AD0D-8EC55D7EDF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D93DDE-AA37-4EFF-B2EF-72BAEFD9C7B4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0C9E59-46B4-415C-B7FA-65339AC1A6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2560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25605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5606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560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9DD817AD-CD9B-4DC8-B693-47E55FF04CE4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2561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61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0648CD4B-1101-4507-8BA0-E60D925F60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5612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Statky, služby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Činnosti, dostupnost, uspokojování potřeb, spotřeba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Statky, služby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FE0A828F-2923-4C82-ACFA-74E59311169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VY_32_INOVACE_40_797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963F867-74AE-464F-92D2-F5458F49807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STATKY, SLUŽBY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68B7EDB-42B7-4A80-9214-CADB30019EE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9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Pomocí statků a služeb uspokojujeme svoje potřeby!!!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65BDB07-8B71-4D8E-BB59-BAD4457DD38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3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Statky</a:t>
            </a:r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hmotné (jídlo, byt, oblečení)</a:t>
            </a:r>
          </a:p>
          <a:p>
            <a:pPr eaLnBrk="1" hangingPunct="1"/>
            <a:r>
              <a:rPr lang="cs-CZ" sz="2400" smtClean="0"/>
              <a:t>nehmotné (vlastnosti, dovednosti, znalosti)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6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C306851-46F5-4391-822B-8711CFDE59E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7" name="Rectangle 9"/>
          <p:cNvSpPr>
            <a:spLocks noGrp="1"/>
          </p:cNvSpPr>
          <p:nvPr>
            <p:ph type="body" idx="4294967295"/>
          </p:nvPr>
        </p:nvSpPr>
        <p:spPr>
          <a:xfrm>
            <a:off x="914400" y="1628775"/>
            <a:ext cx="8229600" cy="4525963"/>
          </a:xfrm>
        </p:spPr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z="2400" smtClean="0"/>
              <a:t>volné (získáme je bez protihodnoty)</a:t>
            </a:r>
          </a:p>
          <a:p>
            <a:pPr eaLnBrk="1" hangingPunct="1"/>
            <a:r>
              <a:rPr lang="cs-CZ" sz="2400" smtClean="0"/>
              <a:t>ekonomické (k získání musíme vynaložit nějaké úsilí)</a:t>
            </a: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0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360CCC8-DD0F-4C51-986B-766C94C5BCD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1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z="2400" smtClean="0"/>
              <a:t>spotřební (slouží ke konečné spotřebě)</a:t>
            </a:r>
          </a:p>
          <a:p>
            <a:pPr eaLnBrk="1" hangingPunct="1"/>
            <a:r>
              <a:rPr lang="cs-CZ" sz="2400" smtClean="0"/>
              <a:t>kapitálové (slouží k další výrobě)</a:t>
            </a:r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4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4A97E89-D52E-4232-AAC1-30BDB6AF378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Služby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cizí činnosti, které uspokojují lidské potřeby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631D730-6814-4E66-9E39-B77AC87E9B2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09" name="Rectangle 9"/>
          <p:cNvSpPr>
            <a:spLocks noGrp="1"/>
          </p:cNvSpPr>
          <p:nvPr>
            <p:ph type="body" idx="4294967295"/>
          </p:nvPr>
        </p:nvSpPr>
        <p:spPr>
          <a:xfrm>
            <a:off x="914400" y="1484313"/>
            <a:ext cx="8229600" cy="4525962"/>
          </a:xfrm>
        </p:spPr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z="2400" smtClean="0"/>
              <a:t>věcné – oprava obuvi, vymalování bytu</a:t>
            </a:r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osobní – působí na konkrétní osobu (ošetření lékařem, kadeřník)</a:t>
            </a:r>
          </a:p>
        </p:txBody>
      </p:sp>
      <p:pic>
        <p:nvPicPr>
          <p:cNvPr id="2151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2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E3012EA9-CF26-4815-94C9-535404B6675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3" name="Rectangle 10"/>
          <p:cNvSpPr>
            <a:spLocks noGrp="1"/>
          </p:cNvSpPr>
          <p:nvPr>
            <p:ph type="body" idx="4294967295"/>
          </p:nvPr>
        </p:nvSpPr>
        <p:spPr>
          <a:xfrm>
            <a:off x="914400" y="1557338"/>
            <a:ext cx="8229600" cy="4525962"/>
          </a:xfrm>
        </p:spPr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Roztřiďte na statky a služby – výuka matematiky, limonáda, oprava topení.</a:t>
            </a:r>
          </a:p>
          <a:p>
            <a:pPr eaLnBrk="1" hangingPunct="1"/>
            <a:r>
              <a:rPr lang="cs-CZ" sz="2400" smtClean="0"/>
              <a:t>Je voda statek volný nebo ekonomický?</a:t>
            </a:r>
          </a:p>
        </p:txBody>
      </p:sp>
      <p:pic>
        <p:nvPicPr>
          <p:cNvPr id="2253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6" name="TextovéPole 9"/>
          <p:cNvSpPr txBox="1">
            <a:spLocks noChangeArrowheads="1"/>
          </p:cNvSpPr>
          <p:nvPr/>
        </p:nvSpPr>
        <p:spPr bwMode="auto">
          <a:xfrm>
            <a:off x="3546475" y="1485900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2537" name="TextovéPole 10"/>
          <p:cNvSpPr txBox="1">
            <a:spLocks noChangeArrowheads="1"/>
          </p:cNvSpPr>
          <p:nvPr/>
        </p:nvSpPr>
        <p:spPr bwMode="auto">
          <a:xfrm>
            <a:off x="827088" y="1773238"/>
            <a:ext cx="76327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0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0D0B5162-F1E2-41AA-AE27-C280B544007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557" name="Rectangle 9"/>
          <p:cNvSpPr>
            <a:spLocks noGrp="1"/>
          </p:cNvSpPr>
          <p:nvPr>
            <p:ph type="body" idx="4294967295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eaLnBrk="1" hangingPunct="1"/>
            <a:endParaRPr lang="cs-CZ" sz="1800" smtClean="0"/>
          </a:p>
          <a:p>
            <a:pPr eaLnBrk="1" hangingPunct="1"/>
            <a:endParaRPr lang="cs-CZ" sz="1800" smtClean="0"/>
          </a:p>
          <a:p>
            <a:pPr eaLnBrk="1" hangingPunct="1"/>
            <a:endParaRPr lang="cs-CZ" sz="1800" smtClean="0"/>
          </a:p>
          <a:p>
            <a:pPr eaLnBrk="1" hangingPunct="1"/>
            <a:r>
              <a:rPr lang="cs-CZ" sz="1800" smtClean="0"/>
              <a:t>KUNZ, Vilém. </a:t>
            </a:r>
            <a:r>
              <a:rPr lang="cs-CZ" sz="1800" i="1" smtClean="0"/>
              <a:t>Ekonomika pro střední školy : nejnovější moderní učebnice pro středoškoláky</a:t>
            </a:r>
            <a:r>
              <a:rPr lang="cs-CZ" sz="1800" smtClean="0"/>
              <a:t>. Ostrava: Mirago, 1999, ISBN 80-85922-66-5. </a:t>
            </a:r>
          </a:p>
          <a:p>
            <a:pPr eaLnBrk="1" hangingPunct="1"/>
            <a:r>
              <a:rPr lang="cs-CZ" sz="1800" smtClean="0"/>
              <a:t>ŠVARCOVÁ, J. </a:t>
            </a:r>
            <a:r>
              <a:rPr lang="cs-CZ" sz="1800" i="1" smtClean="0"/>
              <a:t>Ekonomie – stručný přehled, 2003/2004.</a:t>
            </a:r>
            <a:r>
              <a:rPr lang="cs-CZ" sz="1800" smtClean="0"/>
              <a:t> Zlín, CEED, 2003. ISBN 80-902552-8-0</a:t>
            </a:r>
          </a:p>
          <a:p>
            <a:pPr eaLnBrk="1" hangingPunct="1"/>
            <a:endParaRPr lang="cs-CZ" smtClean="0"/>
          </a:p>
        </p:txBody>
      </p:sp>
      <p:pic>
        <p:nvPicPr>
          <p:cNvPr id="2355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0" name="TextovéPole 9"/>
          <p:cNvSpPr txBox="1">
            <a:spLocks noChangeArrowheads="1"/>
          </p:cNvSpPr>
          <p:nvPr/>
        </p:nvSpPr>
        <p:spPr bwMode="auto">
          <a:xfrm>
            <a:off x="3402013" y="1485900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>
              <a:defRPr/>
            </a:pPr>
            <a:r>
              <a:rPr lang="cs-CZ" sz="1600" b="1" kern="0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  <a:ea typeface="+mj-ea"/>
                <a:cs typeface="+mj-cs"/>
              </a:rPr>
              <a:t>STŘEDNÍ ŠKOLA STAVEBNÍ A TECHNICKÁ</a:t>
            </a:r>
            <a: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  <a:t/>
            </a:r>
            <a:br>
              <a:rPr lang="cs-CZ" sz="1600" kern="0">
                <a:solidFill>
                  <a:srgbClr val="02283F"/>
                </a:solidFill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Ústí nad Labem, Čelakovského 5, příspěvková organizace</a:t>
            </a:r>
            <a:b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</a:br>
            <a:r>
              <a:rPr lang="cs-CZ" sz="1400" kern="0">
                <a:solidFill>
                  <a:srgbClr val="02283F"/>
                </a:solidFill>
                <a:latin typeface="Book Antiqua" pitchFamily="18" charset="0"/>
                <a:ea typeface="+mj-ea"/>
                <a:cs typeface="+mj-cs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1219</TotalTime>
  <Words>313</Words>
  <Application>Microsoft Office PowerPoint</Application>
  <PresentationFormat>Předvádění na obrazovce (4:3)</PresentationFormat>
  <Paragraphs>91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Vrstvy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91</cp:revision>
  <dcterms:created xsi:type="dcterms:W3CDTF">2010-11-01T23:40:31Z</dcterms:created>
  <dcterms:modified xsi:type="dcterms:W3CDTF">2013-10-22T11:40:04Z</dcterms:modified>
</cp:coreProperties>
</file>