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3A8A50-2926-49AE-8860-1819D63C8428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558F6-C63A-4F88-8737-EC84F5F766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514353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1716144"/>
              </p:ext>
            </p:extLst>
          </p:nvPr>
        </p:nvGraphicFramePr>
        <p:xfrm>
          <a:off x="1214414" y="1251014"/>
          <a:ext cx="6643734" cy="5321255"/>
        </p:xfrm>
        <a:graphic>
          <a:graphicData uri="http://schemas.openxmlformats.org/drawingml/2006/table">
            <a:tbl>
              <a:tblPr/>
              <a:tblGrid>
                <a:gridCol w="2457594"/>
                <a:gridCol w="4186140"/>
              </a:tblGrid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Zvuková a grafická podoba slova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81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 oživení a lepšímu pochopení nové látky.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81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chápe rozdíl mezi zvukovou a grafickou podobou slova.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819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Zvuková a grafická podoba slova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24.10.2013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50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214414" y="85723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714356"/>
            <a:ext cx="85325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u="sng" dirty="0" smtClean="0">
                <a:solidFill>
                  <a:srgbClr val="FF0000"/>
                </a:solidFill>
              </a:rPr>
              <a:t>Zvuková a grafická podoba slova</a:t>
            </a:r>
            <a:endParaRPr lang="cs-CZ" sz="4800" b="1" i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2285992"/>
            <a:ext cx="875483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u="sng" dirty="0" smtClean="0"/>
              <a:t>Slova mají mají dvojí podobu </a:t>
            </a:r>
            <a:r>
              <a:rPr lang="cs-CZ" sz="4000" b="1" i="1" dirty="0" smtClean="0"/>
              <a:t>:</a:t>
            </a:r>
          </a:p>
          <a:p>
            <a:endParaRPr lang="cs-CZ" sz="4000" b="1" i="1" dirty="0"/>
          </a:p>
          <a:p>
            <a:pPr marL="342900" indent="-342900">
              <a:buAutoNum type="arabicPeriod"/>
            </a:pPr>
            <a:r>
              <a:rPr lang="cs-CZ" sz="4000" b="1" i="1" dirty="0" smtClean="0"/>
              <a:t>Zvukovou ( ústní forma )</a:t>
            </a:r>
          </a:p>
          <a:p>
            <a:pPr marL="342900" indent="-342900">
              <a:buAutoNum type="arabicPeriod"/>
            </a:pPr>
            <a:endParaRPr lang="cs-CZ" sz="4000" b="1" i="1" dirty="0"/>
          </a:p>
          <a:p>
            <a:pPr marL="342900" indent="-342900">
              <a:buAutoNum type="arabicPeriod"/>
            </a:pPr>
            <a:r>
              <a:rPr lang="cs-CZ" sz="4000" b="1" i="1" dirty="0" smtClean="0"/>
              <a:t>Grafickou ( psaná nebo tištěná forma )</a:t>
            </a:r>
            <a:endParaRPr lang="cs-CZ" sz="40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5813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Jaký rozdíl je mezi těmito dvěma sděleními ?</a:t>
            </a:r>
            <a:endParaRPr lang="cs-CZ" sz="24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071678"/>
            <a:ext cx="2357454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4" y="3500438"/>
            <a:ext cx="2071702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ový popisek 4"/>
          <p:cNvSpPr/>
          <p:nvPr/>
        </p:nvSpPr>
        <p:spPr>
          <a:xfrm>
            <a:off x="285720" y="1000108"/>
            <a:ext cx="2286016" cy="1112714"/>
          </a:xfrm>
          <a:prstGeom prst="wedgeRectCallout">
            <a:avLst>
              <a:gd name="adj1" fmla="val 5396"/>
              <a:gd name="adj2" fmla="val 172968"/>
            </a:avLst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Copak Andrejko, chceš mi něco říct ?</a:t>
            </a:r>
            <a:endParaRPr lang="cs-CZ" sz="2400" dirty="0"/>
          </a:p>
        </p:txBody>
      </p:sp>
      <p:sp>
        <p:nvSpPr>
          <p:cNvPr id="6" name="Obdélníkový popisek 5"/>
          <p:cNvSpPr/>
          <p:nvPr/>
        </p:nvSpPr>
        <p:spPr>
          <a:xfrm>
            <a:off x="285720" y="4786322"/>
            <a:ext cx="2214578" cy="1398466"/>
          </a:xfrm>
          <a:prstGeom prst="wedgeRectCallout">
            <a:avLst>
              <a:gd name="adj1" fmla="val 6242"/>
              <a:gd name="adj2" fmla="val -115436"/>
            </a:avLst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Dobře Andrejko, ale nejpozději v šest ať jsi doma. </a:t>
            </a:r>
            <a:endParaRPr lang="cs-CZ" sz="2400" dirty="0"/>
          </a:p>
        </p:txBody>
      </p:sp>
      <p:sp>
        <p:nvSpPr>
          <p:cNvPr id="7" name="Obdélníkový popisek 6"/>
          <p:cNvSpPr/>
          <p:nvPr/>
        </p:nvSpPr>
        <p:spPr>
          <a:xfrm>
            <a:off x="2714612" y="1428736"/>
            <a:ext cx="2071702" cy="1541342"/>
          </a:xfrm>
          <a:prstGeom prst="wedgeRectCallout">
            <a:avLst>
              <a:gd name="adj1" fmla="val -17939"/>
              <a:gd name="adj2" fmla="val 108209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 mami, chtěla bych jít dnes s Luckou na hřiště. </a:t>
            </a:r>
            <a:endParaRPr lang="cs-CZ" sz="2400" dirty="0"/>
          </a:p>
        </p:txBody>
      </p:sp>
      <p:sp>
        <p:nvSpPr>
          <p:cNvPr id="9" name="Obdélníkový popisek 8"/>
          <p:cNvSpPr/>
          <p:nvPr/>
        </p:nvSpPr>
        <p:spPr>
          <a:xfrm>
            <a:off x="3071802" y="5786454"/>
            <a:ext cx="1285884" cy="785818"/>
          </a:xfrm>
          <a:prstGeom prst="wedgeRectCallout">
            <a:avLst>
              <a:gd name="adj1" fmla="val 12974"/>
              <a:gd name="adj2" fmla="val -21410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Děkuji mami.</a:t>
            </a:r>
            <a:endParaRPr lang="cs-CZ" sz="2400" dirty="0"/>
          </a:p>
        </p:txBody>
      </p:sp>
      <p:sp>
        <p:nvSpPr>
          <p:cNvPr id="10" name="Vývojový diagram: postup 9"/>
          <p:cNvSpPr/>
          <p:nvPr/>
        </p:nvSpPr>
        <p:spPr>
          <a:xfrm>
            <a:off x="6072198" y="1928802"/>
            <a:ext cx="2571768" cy="3571900"/>
          </a:xfrm>
          <a:prstGeom prst="flowChartProces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MMMM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43636" y="2285992"/>
            <a:ext cx="259923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Maminko,</a:t>
            </a:r>
          </a:p>
          <a:p>
            <a:r>
              <a:rPr lang="cs-CZ" sz="2400" i="1" dirty="0"/>
              <a:t>š</a:t>
            </a:r>
            <a:r>
              <a:rPr lang="cs-CZ" sz="2400" i="1" dirty="0" smtClean="0"/>
              <a:t>la jsem s Luckou</a:t>
            </a:r>
          </a:p>
          <a:p>
            <a:r>
              <a:rPr lang="cs-CZ" sz="2400" i="1" dirty="0"/>
              <a:t>n</a:t>
            </a:r>
            <a:r>
              <a:rPr lang="cs-CZ" sz="2400" i="1" dirty="0" smtClean="0"/>
              <a:t>a hřiště,</a:t>
            </a:r>
          </a:p>
          <a:p>
            <a:r>
              <a:rPr lang="cs-CZ" sz="2400" i="1" dirty="0"/>
              <a:t>d</a:t>
            </a:r>
            <a:r>
              <a:rPr lang="cs-CZ" sz="2400" i="1" dirty="0" smtClean="0"/>
              <a:t>o </a:t>
            </a:r>
            <a:r>
              <a:rPr lang="cs-CZ" sz="2400" i="1" dirty="0" smtClean="0"/>
              <a:t>večera jsem </a:t>
            </a:r>
          </a:p>
          <a:p>
            <a:r>
              <a:rPr lang="cs-CZ" sz="2400" i="1" dirty="0"/>
              <a:t>d</a:t>
            </a:r>
            <a:r>
              <a:rPr lang="cs-CZ" sz="2400" i="1" dirty="0" smtClean="0"/>
              <a:t>oma.</a:t>
            </a:r>
          </a:p>
          <a:p>
            <a:r>
              <a:rPr lang="cs-CZ" sz="2400" i="1" dirty="0" smtClean="0"/>
              <a:t>Vrátím se do 18.00.</a:t>
            </a:r>
          </a:p>
          <a:p>
            <a:r>
              <a:rPr lang="cs-CZ" sz="2400" i="1" dirty="0" smtClean="0"/>
              <a:t>Ahoj Andrejka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7746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1. Přepiš toto zvukové sdělení do grafické ( psané ) podoby :</a:t>
            </a:r>
            <a:endParaRPr lang="cs-CZ" sz="2400" b="1" i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28926" y="3214686"/>
            <a:ext cx="3214710" cy="3486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ový popisek 5"/>
          <p:cNvSpPr/>
          <p:nvPr/>
        </p:nvSpPr>
        <p:spPr>
          <a:xfrm>
            <a:off x="785786" y="1500174"/>
            <a:ext cx="2428892" cy="1469904"/>
          </a:xfrm>
          <a:prstGeom prst="wedgeRectCallout">
            <a:avLst>
              <a:gd name="adj1" fmla="val 61249"/>
              <a:gd name="adj2" fmla="val 135926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budeš dělat dnes po škole Jitko, stavíš se ?</a:t>
            </a:r>
            <a:endParaRPr lang="cs-CZ" sz="2400" dirty="0"/>
          </a:p>
        </p:txBody>
      </p:sp>
      <p:sp>
        <p:nvSpPr>
          <p:cNvPr id="7" name="Obdélníkový popisek 6"/>
          <p:cNvSpPr/>
          <p:nvPr/>
        </p:nvSpPr>
        <p:spPr>
          <a:xfrm>
            <a:off x="4500562" y="1285860"/>
            <a:ext cx="3643338" cy="2000264"/>
          </a:xfrm>
          <a:prstGeom prst="wedgeRectCallout">
            <a:avLst>
              <a:gd name="adj1" fmla="val -38525"/>
              <a:gd name="adj2" fmla="val 107465"/>
            </a:avLst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Ále, máme moc úkolů, takže je nejdřív musím všechny napsat, pak půjdu v pět do baletu a kolem sedmé jsem u tebe.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85728"/>
            <a:ext cx="750853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2. Převeď následující grafické sdělení do zvukové podoby  </a:t>
            </a:r>
          </a:p>
          <a:p>
            <a:r>
              <a:rPr lang="cs-CZ" sz="2400" b="1" i="1" dirty="0"/>
              <a:t> </a:t>
            </a:r>
            <a:r>
              <a:rPr lang="cs-CZ" sz="2400" b="1" i="1" dirty="0" smtClean="0"/>
              <a:t>   (předveď s kamarádem jako rozhovor):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714488"/>
            <a:ext cx="789639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</a:rPr>
              <a:t>Pepa a Franta se nemůžou domluvit.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Každý z nich chce něco jiného.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Pepa by šel nejraději odpoledne do kina.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Franta zase do ZOO a na zmrzlinu.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Pořád se dohadují.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Až najednou Pepa vymyslí řešení.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Navrhne Frantovi, že si střihnou.</a:t>
            </a:r>
          </a:p>
          <a:p>
            <a:r>
              <a:rPr lang="cs-CZ" sz="3600" b="1" i="1" dirty="0" smtClean="0">
                <a:solidFill>
                  <a:srgbClr val="FF0000"/>
                </a:solidFill>
              </a:rPr>
              <a:t>Kdo vyhraje, toho plán uskuteční.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64291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301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7</cp:revision>
  <dcterms:created xsi:type="dcterms:W3CDTF">2013-10-17T14:14:47Z</dcterms:created>
  <dcterms:modified xsi:type="dcterms:W3CDTF">2013-10-24T08:54:35Z</dcterms:modified>
</cp:coreProperties>
</file>