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90" r:id="rId4"/>
    <p:sldId id="289" r:id="rId5"/>
    <p:sldId id="287" r:id="rId6"/>
    <p:sldId id="286" r:id="rId7"/>
    <p:sldId id="285" r:id="rId8"/>
    <p:sldId id="29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3122727-1418-4692-ACA3-58BC15695BB4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68D1D386-A7A1-4B8E-84B6-232A898C6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4489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6635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6636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F5E3EC-21F4-49F1-9337-438523B2922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EBE5B-46B5-467D-AB01-2B460CA34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2E2679-974C-4A5A-A39B-CDBF5D5C6FEC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000F47-551A-4A5D-9673-4780DBD74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66F603-C089-4089-BB40-E6C55469022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053E90-2819-4FE4-B684-B91789BB2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6F3D0-A9DE-46E5-BBEF-2DF61CE1455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007D6-49CF-4C65-82D7-B13408904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DDAE9-9243-4807-BE71-E3979582FED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6C7D00-A2E4-48D4-8709-085FD3F5ED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42F50F-CEE4-4C0F-A780-01376252FB2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07901F-7F50-44E6-9D7F-31A8AB73B8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D30548-F546-4FCB-A65C-05B91AACFED7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C7BEB4-D75B-432F-94F5-4681EE1F81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267F8C-794B-4F8E-A3C8-3B4162A5CC54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CDB256-4B4A-4677-A100-EDD3FE1F7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183C06-4FF3-4530-A892-C6474260F36E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31B9E-AB08-49B6-89C2-40C69EBDEA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AED0C3-2995-4B61-8BD8-2F7F32F3E10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B86B13-F027-42F2-BE53-B608ED89F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2330F0-F678-42EF-9D4A-647B8F654306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20E269-E7D9-4BBD-98D3-8464F9EAB6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560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5605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5606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9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7092663D-6C79-48EB-871E-54801653102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5610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11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87B3209A-BAA5-4C23-A1FE-73D5B1883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612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Základní činitelé výroby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Přírodní zdroje, práce, kapitál, půda, zisk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827088" y="981075"/>
            <a:ext cx="7559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>
                <a:latin typeface="Calibri" pitchFamily="34" charset="0"/>
              </a:rPr>
              <a:t>Základní </a:t>
            </a:r>
            <a:r>
              <a:rPr lang="cs-CZ" sz="2800" b="1" dirty="0" smtClean="0">
                <a:latin typeface="Calibri" pitchFamily="34" charset="0"/>
              </a:rPr>
              <a:t>činitelé výroby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AAB3A398-B086-4B82-AFCE-964F43BB39F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VY_32_INOVACE_40_799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1032189-275E-45E0-AD88-41EE1DFD342D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ZÁKLADNÍ ČINITELÉ VÝROBY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669C6A08-4910-4E1D-B873-BF002072AF9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práce</a:t>
            </a:r>
          </a:p>
          <a:p>
            <a:pPr eaLnBrk="1" hangingPunct="1"/>
            <a:r>
              <a:rPr lang="cs-CZ" smtClean="0"/>
              <a:t>přírodní zdroje</a:t>
            </a:r>
          </a:p>
          <a:p>
            <a:pPr eaLnBrk="1" hangingPunct="1"/>
            <a:r>
              <a:rPr lang="cs-CZ" smtClean="0"/>
              <a:t>kapitál </a:t>
            </a:r>
          </a:p>
          <a:p>
            <a:pPr eaLnBrk="1" hangingPunct="1"/>
            <a:r>
              <a:rPr lang="cs-CZ" smtClean="0"/>
              <a:t>(informace)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AB53978-3ABC-4A69-9B13-7C790B693F9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Práce</a:t>
            </a:r>
          </a:p>
          <a:p>
            <a:pPr eaLnBrk="1" hangingPunct="1"/>
            <a:r>
              <a:rPr lang="cs-CZ" sz="2400" smtClean="0"/>
              <a:t>cílevědomá lidská činnost vytvářející statky a služby</a:t>
            </a:r>
          </a:p>
          <a:p>
            <a:pPr eaLnBrk="1" hangingPunct="1"/>
            <a:r>
              <a:rPr lang="cs-CZ" sz="2400" smtClean="0"/>
              <a:t>bývá ohodnocena mzdou</a:t>
            </a:r>
            <a:r>
              <a:rPr lang="cs-CZ" sz="2000" smtClean="0"/>
              <a:t> </a:t>
            </a:r>
          </a:p>
          <a:p>
            <a:pPr eaLnBrk="1" hangingPunct="1"/>
            <a:endParaRPr lang="cs-CZ" sz="2000" smtClean="0"/>
          </a:p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Pracovní síla</a:t>
            </a:r>
          </a:p>
          <a:p>
            <a:pPr eaLnBrk="1" hangingPunct="1"/>
            <a:r>
              <a:rPr lang="cs-CZ" sz="2400" smtClean="0"/>
              <a:t>souhrn fyzických a duševních schopností člověka konat práci</a:t>
            </a:r>
          </a:p>
        </p:txBody>
      </p:sp>
      <p:pic>
        <p:nvPicPr>
          <p:cNvPr id="17415" name="Obrázek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  <p:pic>
        <p:nvPicPr>
          <p:cNvPr id="17419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FA62FC4-0A49-4B1E-83B2-C2E070006CC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7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Přírodní zdroje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především půda</a:t>
            </a:r>
          </a:p>
          <a:p>
            <a:pPr eaLnBrk="1" hangingPunct="1"/>
            <a:r>
              <a:rPr lang="cs-CZ" sz="2400" smtClean="0"/>
              <a:t>vlastník půdy má výsadní postavení</a:t>
            </a:r>
          </a:p>
          <a:p>
            <a:pPr eaLnBrk="1" hangingPunct="1"/>
            <a:r>
              <a:rPr lang="cs-CZ" sz="2400" smtClean="0"/>
              <a:t>omezenost a vyčerpatelnost</a:t>
            </a:r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148514C-7B64-4FD5-A9EC-EDBC1DF23DA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1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Kapitál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nedá se bez něj vyrábět</a:t>
            </a:r>
          </a:p>
          <a:p>
            <a:pPr eaLnBrk="1" hangingPunct="1"/>
            <a:r>
              <a:rPr lang="cs-CZ" sz="2400" smtClean="0"/>
              <a:t>peníze, které přinášejí další peníze</a:t>
            </a:r>
          </a:p>
          <a:p>
            <a:pPr eaLnBrk="1" hangingPunct="1"/>
            <a:r>
              <a:rPr lang="cs-CZ" sz="2400" smtClean="0"/>
              <a:t>snaha dosáhnout zisk</a:t>
            </a:r>
          </a:p>
          <a:p>
            <a:pPr eaLnBrk="1" hangingPunct="1"/>
            <a:r>
              <a:rPr lang="cs-CZ" sz="2400" smtClean="0"/>
              <a:t>je omezený, vzácný, má svou cenu:</a:t>
            </a:r>
          </a:p>
          <a:p>
            <a:pPr eaLnBrk="1" hangingPunct="1"/>
            <a:endParaRPr lang="cs-CZ" sz="2000" smtClean="0"/>
          </a:p>
          <a:p>
            <a:pPr eaLnBrk="1" hangingPunct="1"/>
            <a:endParaRPr lang="cs-CZ" sz="2000" smtClean="0"/>
          </a:p>
          <a:p>
            <a:pPr eaLnBrk="1" hangingPunct="1">
              <a:buFont typeface="Wingdings" pitchFamily="2" charset="2"/>
              <a:buNone/>
            </a:pPr>
            <a:endParaRPr lang="cs-CZ" sz="2000" smtClean="0"/>
          </a:p>
        </p:txBody>
      </p:sp>
      <p:pic>
        <p:nvPicPr>
          <p:cNvPr id="1946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5F58769-BB2A-45F7-8C98-5A6D9D99D33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Úrok 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cena kapitálu vloženého (např. do banky)</a:t>
            </a:r>
          </a:p>
          <a:p>
            <a:pPr eaLnBrk="1" hangingPunct="1"/>
            <a:r>
              <a:rPr lang="cs-CZ" sz="2400" smtClean="0"/>
              <a:t>cena vyplývající z vlastnického vztahu</a:t>
            </a:r>
          </a:p>
          <a:p>
            <a:pPr eaLnBrk="1" hangingPunct="1"/>
            <a:r>
              <a:rPr lang="cs-CZ" sz="2400" smtClean="0"/>
              <a:t>nevyžaduje podnikání</a:t>
            </a:r>
          </a:p>
        </p:txBody>
      </p:sp>
      <p:pic>
        <p:nvPicPr>
          <p:cNvPr id="2048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2ADADC5-017A-4833-8E26-A6578597C36E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Zisk</a:t>
            </a:r>
          </a:p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cena kapitálu, kterou očekává vlastník při aktivním podnikání</a:t>
            </a:r>
          </a:p>
          <a:p>
            <a:pPr eaLnBrk="1" hangingPunct="1"/>
            <a:r>
              <a:rPr lang="cs-CZ" sz="2400" smtClean="0"/>
              <a:t>očekáváme vyšší zisk</a:t>
            </a:r>
          </a:p>
        </p:txBody>
      </p:sp>
      <p:pic>
        <p:nvPicPr>
          <p:cNvPr id="2151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2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8EDDBFB3-8D04-4B8A-AFE1-B44DEB0F6BF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3" name="Rectangle 10"/>
          <p:cNvSpPr>
            <a:spLocks noGrp="1"/>
          </p:cNvSpPr>
          <p:nvPr>
            <p:ph type="body" idx="4294967295"/>
          </p:nvPr>
        </p:nvSpPr>
        <p:spPr>
          <a:xfrm>
            <a:off x="900113" y="1916113"/>
            <a:ext cx="7772400" cy="4530725"/>
          </a:xfrm>
        </p:spPr>
        <p:txBody>
          <a:bodyPr/>
          <a:lstStyle/>
          <a:p>
            <a:pPr eaLnBrk="1" hangingPunct="1"/>
            <a:endParaRPr lang="cs-CZ" sz="2000" smtClean="0"/>
          </a:p>
          <a:p>
            <a:pPr eaLnBrk="1" hangingPunct="1"/>
            <a:r>
              <a:rPr lang="cs-CZ" sz="2400" smtClean="0"/>
              <a:t>Uveď základní činitele výroby.</a:t>
            </a:r>
          </a:p>
          <a:p>
            <a:pPr eaLnBrk="1" hangingPunct="1"/>
            <a:r>
              <a:rPr lang="cs-CZ" sz="2400" smtClean="0"/>
              <a:t>Jaký je nejčastější přírodní zdroj?</a:t>
            </a:r>
          </a:p>
          <a:p>
            <a:pPr eaLnBrk="1" hangingPunct="1"/>
            <a:r>
              <a:rPr lang="cs-CZ" sz="2400" smtClean="0"/>
              <a:t>Je rizikovější použít kapitál na získání úroku nebo jej využít na zisk?</a:t>
            </a:r>
          </a:p>
          <a:p>
            <a:pPr eaLnBrk="1" hangingPunct="1"/>
            <a:endParaRPr lang="cs-CZ" smtClean="0"/>
          </a:p>
        </p:txBody>
      </p:sp>
      <p:pic>
        <p:nvPicPr>
          <p:cNvPr id="2253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CE8D6E4B-093D-4497-9BD3-281A742FC6E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7" name="Rectangle 9"/>
          <p:cNvSpPr>
            <a:spLocks noGrp="1"/>
          </p:cNvSpPr>
          <p:nvPr>
            <p:ph type="body" idx="4294967295"/>
          </p:nvPr>
        </p:nvSpPr>
        <p:spPr>
          <a:xfrm>
            <a:off x="971550" y="1628775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ŠVARCOVÁ, J. </a:t>
            </a:r>
            <a:r>
              <a:rPr lang="cs-CZ" sz="1800" i="1" smtClean="0"/>
              <a:t>Ekonomie – stručný přehled, 2003/2004.</a:t>
            </a:r>
            <a:r>
              <a:rPr lang="cs-CZ" sz="1800" smtClean="0"/>
              <a:t> Zlín, CEED, 2003. ISBN 80-902552-8-0</a:t>
            </a:r>
          </a:p>
          <a:p>
            <a:pPr eaLnBrk="1" hangingPunct="1"/>
            <a:endParaRPr lang="cs-CZ" sz="2000" smtClean="0"/>
          </a:p>
        </p:txBody>
      </p:sp>
      <p:pic>
        <p:nvPicPr>
          <p:cNvPr id="2355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60" name="TextovéPole 9"/>
          <p:cNvSpPr txBox="1">
            <a:spLocks noChangeArrowheads="1"/>
          </p:cNvSpPr>
          <p:nvPr/>
        </p:nvSpPr>
        <p:spPr bwMode="auto">
          <a:xfrm>
            <a:off x="3402013" y="1558925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1252</TotalTime>
  <Words>306</Words>
  <Application>Microsoft Office PowerPoint</Application>
  <PresentationFormat>Předvádění na obrazovce (4:3)</PresentationFormat>
  <Paragraphs>101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91</cp:revision>
  <dcterms:created xsi:type="dcterms:W3CDTF">2010-11-01T23:40:31Z</dcterms:created>
  <dcterms:modified xsi:type="dcterms:W3CDTF">2013-10-22T11:41:00Z</dcterms:modified>
</cp:coreProperties>
</file>