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1"/>
  </p:notesMasterIdLst>
  <p:sldIdLst>
    <p:sldId id="256" r:id="rId2"/>
    <p:sldId id="284" r:id="rId3"/>
    <p:sldId id="289" r:id="rId4"/>
    <p:sldId id="288" r:id="rId5"/>
    <p:sldId id="287" r:id="rId6"/>
    <p:sldId id="286" r:id="rId7"/>
    <p:sldId id="285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80E73DD-E478-439E-BC36-B0CF2E6455FB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605689D-CDD8-4245-8FA4-CEA9A92382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9907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4506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506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031069-84D0-406B-90CE-A3D61780216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142E3-5BB2-451E-90DE-94F38D94D6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2D5B51-EF81-4DFB-8D7E-8B0911BA842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3E9E2F-704E-4238-9F56-E0A91EEF3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087BBE-88CD-404C-B8A5-23FC34AFC42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4CAD9-8FED-4F6E-AC47-9650CA6F34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094272-6354-4D87-8795-4D2C3488AA5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41A45D-7E78-4625-B3A7-6C771D9A0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4C730B-9D27-4C94-8133-285E4A34A96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8BD77E-C8B1-47C1-B1A0-D0E5F07D5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99ADE-E9DE-4CF2-B4D6-62AEF26BE5C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ACFCA4-63F4-454D-814F-E5E5A65C5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29846F-B451-4727-8C06-338C3B30590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278807-6002-4404-8FB6-BEFD0D0F7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E7344-862D-4B31-9AC9-7F0781A27A1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4D10E1-1D7F-4C2E-90CF-7673C8396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3F4FF2-731E-4B72-A45D-49844882E51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C28820-D63E-46FD-94DE-4575D755C8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FCA654-BD29-44DE-9EB6-C40D12B5DE5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44E886-B550-4C92-98A1-4B1865359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07291D-6345-4738-AD72-FC41AA3A44E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CC9D92-6091-4337-BB34-07763B8AA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4403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44037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4038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4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FD553C2C-BD22-44A4-B956-83EB1D08FCB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404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404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5A955790-DF5A-43F5-A8FB-ACD7D8A62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4044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68" r:id="rId2"/>
    <p:sldLayoutId id="2147483667" r:id="rId3"/>
    <p:sldLayoutId id="2147483666" r:id="rId4"/>
    <p:sldLayoutId id="2147483665" r:id="rId5"/>
    <p:sldLayoutId id="2147483664" r:id="rId6"/>
    <p:sldLayoutId id="2147483663" r:id="rId7"/>
    <p:sldLayoutId id="2147483662" r:id="rId8"/>
    <p:sldLayoutId id="2147483661" r:id="rId9"/>
    <p:sldLayoutId id="2147483660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Segmentace trhu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Hledisko, strategie, marketing, výhoda, aplikace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Segmentace trhu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D15BA9C9-1027-448F-8687-5C5EA5C182D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VY_32_INOVACE_40_803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7D899F4-07CD-4EE6-9900-82EF787FADA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SEGMENTACE TRHU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41108C8-C937-44B5-A6F1-A55E7E6C50E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členění  trhu do menších celků se specifickými skupinami zákazníků</a:t>
            </a:r>
          </a:p>
          <a:p>
            <a:pPr eaLnBrk="1" hangingPunct="1"/>
            <a:r>
              <a:rPr lang="cs-CZ" sz="2400" smtClean="0"/>
              <a:t>využíváme ji z důvodu zaměření na konkrétní zákazníky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7D8FF41-2874-4151-8FDD-45E16D76A2C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Základní marketingové strategie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hromadný marketing – jeden univerzální výrobek pro všechny</a:t>
            </a:r>
          </a:p>
          <a:p>
            <a:pPr eaLnBrk="1" hangingPunct="1"/>
            <a:r>
              <a:rPr lang="cs-CZ" sz="2400" smtClean="0"/>
              <a:t>diferencovaný marketing – výrobek v několika obměnách pro všechny potenciální zákazníky</a:t>
            </a:r>
          </a:p>
          <a:p>
            <a:pPr eaLnBrk="1" hangingPunct="1"/>
            <a:r>
              <a:rPr lang="cs-CZ" sz="2400" smtClean="0"/>
              <a:t>cílený marketing – rozdělení zákazníků do několika specializovaných segmentů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A57EF6F-709A-4026-8FDB-CF56172C54A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Aplikace cíleného marketingu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rozčlenění trhu na tzv. tržní segmenty</a:t>
            </a:r>
          </a:p>
          <a:p>
            <a:pPr eaLnBrk="1" hangingPunct="1"/>
            <a:r>
              <a:rPr lang="cs-CZ" sz="2400" smtClean="0"/>
              <a:t>zaměření na jeden nebo více segmentů (tzv. tržní zacílení)</a:t>
            </a:r>
          </a:p>
          <a:p>
            <a:pPr eaLnBrk="1" hangingPunct="1"/>
            <a:r>
              <a:rPr lang="cs-CZ" sz="2400" smtClean="0"/>
              <a:t>hledání a určení konkrétního nástroje a prostředků pro získání zákazníků (tzv. tržní umístění)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DA4AE14-DED9-4D80-BB97-9F264B84AB9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Hlediska segmentace trhů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geografická (územní)</a:t>
            </a:r>
          </a:p>
          <a:p>
            <a:pPr eaLnBrk="1" hangingPunct="1"/>
            <a:r>
              <a:rPr lang="cs-CZ" sz="2400" smtClean="0"/>
              <a:t>demografická (věk, vzdělanost, pohlaví, povolání, národnost)</a:t>
            </a:r>
          </a:p>
          <a:p>
            <a:pPr eaLnBrk="1" hangingPunct="1"/>
            <a:r>
              <a:rPr lang="cs-CZ" sz="2400" smtClean="0"/>
              <a:t>psychografická (sociální třídy, životní styl, osobnosti)</a:t>
            </a:r>
          </a:p>
          <a:p>
            <a:pPr eaLnBrk="1" hangingPunct="1"/>
            <a:r>
              <a:rPr lang="cs-CZ" sz="2400" smtClean="0"/>
              <a:t>podle chování (věrnost značce)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6ED1EA5-00BC-4257-92FB-57D3399E7F7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Výhody segmentace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uspokojení konkrétních potřeb zákazníka</a:t>
            </a:r>
          </a:p>
          <a:p>
            <a:pPr eaLnBrk="1" hangingPunct="1"/>
            <a:r>
              <a:rPr lang="cs-CZ" sz="2400" smtClean="0"/>
              <a:t>efektivnější distribuce výrobku nebo služby</a:t>
            </a:r>
          </a:p>
          <a:p>
            <a:pPr eaLnBrk="1" hangingPunct="1"/>
            <a:r>
              <a:rPr lang="cs-CZ" sz="2400" smtClean="0"/>
              <a:t>získání konkurenční převahy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699C7588-F07E-499A-879A-5BEC62E3171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9"/>
          <p:cNvSpPr txBox="1">
            <a:spLocks noChangeArrowheads="1"/>
          </p:cNvSpPr>
          <p:nvPr/>
        </p:nvSpPr>
        <p:spPr bwMode="auto">
          <a:xfrm>
            <a:off x="3475038" y="1558925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1" name="TextovéPole 10"/>
          <p:cNvSpPr txBox="1">
            <a:spLocks noChangeArrowheads="1"/>
          </p:cNvSpPr>
          <p:nvPr/>
        </p:nvSpPr>
        <p:spPr bwMode="auto">
          <a:xfrm>
            <a:off x="827088" y="1773238"/>
            <a:ext cx="7632700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/>
          </a:p>
          <a:p>
            <a:endParaRPr lang="cs-CZ" sz="2000"/>
          </a:p>
          <a:p>
            <a:r>
              <a:rPr lang="cs-CZ" sz="2400"/>
              <a:t>K čemu slouží segmentace trhu?</a:t>
            </a:r>
          </a:p>
          <a:p>
            <a:r>
              <a:rPr lang="cs-CZ" sz="2400"/>
              <a:t>Jaké jsou základní marketingové strategie?</a:t>
            </a:r>
          </a:p>
          <a:p>
            <a:r>
              <a:rPr lang="cs-CZ" sz="2400"/>
              <a:t>Vyjmenuj hlediska segmentace trhů.</a:t>
            </a:r>
          </a:p>
          <a:p>
            <a:r>
              <a:rPr lang="cs-CZ" sz="2400"/>
              <a:t>Popiš postup při aplikaci cíleného marketingu.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1518B464-E8E5-42A7-B7DD-28861CC235C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  <a:p>
            <a:pPr eaLnBrk="1" hangingPunct="1"/>
            <a:endParaRPr lang="cs-CZ" sz="1800" smtClean="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1217</TotalTime>
  <Words>337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96</cp:revision>
  <dcterms:created xsi:type="dcterms:W3CDTF">2010-11-01T23:40:31Z</dcterms:created>
  <dcterms:modified xsi:type="dcterms:W3CDTF">2013-10-22T11:41:17Z</dcterms:modified>
</cp:coreProperties>
</file>