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9"/>
  </p:notesMasterIdLst>
  <p:sldIdLst>
    <p:sldId id="256" r:id="rId2"/>
    <p:sldId id="284" r:id="rId3"/>
    <p:sldId id="289" r:id="rId4"/>
    <p:sldId id="288" r:id="rId5"/>
    <p:sldId id="287" r:id="rId6"/>
    <p:sldId id="259" r:id="rId7"/>
    <p:sldId id="258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2" autoAdjust="0"/>
    <p:restoredTop sz="94728" autoAdjust="0"/>
  </p:normalViewPr>
  <p:slideViewPr>
    <p:cSldViewPr>
      <p:cViewPr>
        <p:scale>
          <a:sx n="90" d="100"/>
          <a:sy n="90" d="100"/>
        </p:scale>
        <p:origin x="-1755" y="-2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512B38D-7C96-4B89-8359-5493224D28A7}" type="datetimeFigureOut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5EE7D09-A239-4F64-81B1-E1ADB9B425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79478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2356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356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D2330-2BB8-4061-83EE-EF4FA8956E00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86536-46C7-4548-9D11-7C08255965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FC74C-18A7-4832-8295-2A462E7D9246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2B40A-7463-47D5-8F7D-CE12170E5B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57A27-747F-4F04-9D85-9527BA1AF38B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53DD1-A8AC-44A7-B6D0-0854A6971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8D9D9-60FB-4F8B-970B-994888160B34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CCE7F-5D26-45DA-9CCC-FDB37A2BFC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C0EE3-782D-4A48-9DFA-286FD5759F9A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22391-5A5E-409C-B0CF-BEFFAD3B26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37AED-45C9-48A0-B942-E5216E33C4AD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80AE4-50E8-44E4-8FC5-EB1339B5DA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4BB0F-E032-4062-8FC2-0BD841654F17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2DFD1-8C5A-4007-B7A1-C2993F9CD5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10CD9-1F29-4E3B-A358-DBF91D997CD1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69395-EF51-4A89-A741-A535EED479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E1725-015F-409F-9D76-DB4C4C7463C6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383C7-0FA9-446C-A94E-AA5AB9187D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87B8F-A3A2-4872-8617-2D1273E26DB2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CD977-F1B5-40FC-A608-D7F23CAE2D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1C840-A5BC-4715-9EA5-5D253AE0C1A7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D7254-81A4-4931-824B-6631D3ABA0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253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2533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2534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25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46775663-6DD8-4A7A-8D0F-5983E6FCBE19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225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E6570BC9-4F29-48F1-B818-94C6ADAC3C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403" name="Group 67"/>
          <p:cNvGraphicFramePr>
            <a:graphicFrameLocks noGrp="1"/>
          </p:cNvGraphicFramePr>
          <p:nvPr/>
        </p:nvGraphicFramePr>
        <p:xfrm>
          <a:off x="750888" y="2060575"/>
          <a:ext cx="7924800" cy="3671888"/>
        </p:xfrm>
        <a:graphic>
          <a:graphicData uri="http://schemas.openxmlformats.org/drawingml/2006/table">
            <a:tbl>
              <a:tblPr/>
              <a:tblGrid>
                <a:gridCol w="2092325"/>
                <a:gridCol w="583247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Fyzické a právnické osoby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Podnikání, živnostenský rejstřík, obchodní rejstřík, fyzická osoba, právnická osoba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Ekonomika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Kateřina Škultétyová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ročník, žáci 16 – 17 let, 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Instalatér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Verdana" pitchFamily="34" charset="0"/>
                          <a:cs typeface="Times New Roman" pitchFamily="18" charset="0"/>
                        </a:rPr>
                        <a:t>, Tesař, Truhlář, Zedník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snímek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92163" y="960438"/>
            <a:ext cx="75596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 dirty="0" smtClean="0">
                <a:latin typeface="Calibri" pitchFamily="34" charset="0"/>
              </a:rPr>
              <a:t>Fyzické a právnické osoby</a:t>
            </a:r>
            <a:endParaRPr lang="cs-CZ" sz="2800" b="1" dirty="0">
              <a:latin typeface="Calibri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0516D25-3E1F-439B-83B5-6D5F19E49CB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4397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VY_32_INOVACE_40_804</a:t>
            </a:r>
          </a:p>
        </p:txBody>
      </p:sp>
      <p:pic>
        <p:nvPicPr>
          <p:cNvPr id="14398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99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00F3730-BF10-4CBD-9B96-5AD61C4055F6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5364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algn="ctr" eaLnBrk="1" hangingPunct="1">
              <a:buFont typeface="Wingdings" pitchFamily="2" charset="2"/>
              <a:buNone/>
            </a:pPr>
            <a:r>
              <a:rPr lang="cs-CZ" smtClean="0"/>
              <a:t>FYZICKÉ A PRÁVNICKÉ OSOBY</a:t>
            </a: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8246723-8C80-482B-81D7-31D68D90C2D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388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Fyzická osoba</a:t>
            </a:r>
          </a:p>
          <a:p>
            <a:pPr eaLnBrk="1" hangingPunct="1"/>
            <a:r>
              <a:rPr lang="cs-CZ" sz="2400" smtClean="0"/>
              <a:t>jeden konkrétní člověk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Právnická osoba</a:t>
            </a:r>
          </a:p>
          <a:p>
            <a:pPr eaLnBrk="1" hangingPunct="1"/>
            <a:r>
              <a:rPr lang="cs-CZ" sz="2400" smtClean="0"/>
              <a:t>společnost několika lidí (mohou být i výjimky), která je oprávněna vstupovat do právnických vztahů</a:t>
            </a: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77E1422-2552-41A4-A8EE-FD33966686B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412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 algn="ctr" eaLnBrk="1" hangingPunct="1">
              <a:buFont typeface="Wingdings" pitchFamily="2" charset="2"/>
              <a:buNone/>
            </a:pPr>
            <a:r>
              <a:rPr lang="cs-CZ" smtClean="0"/>
              <a:t>FYZICKÉ OSOBY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400" smtClean="0"/>
              <a:t>1. podnikatelé</a:t>
            </a:r>
            <a:r>
              <a:rPr lang="cs-CZ" smtClean="0"/>
              <a:t> </a:t>
            </a:r>
          </a:p>
          <a:p>
            <a:pPr marL="609600" indent="-609600" eaLnBrk="1" hangingPunct="1"/>
            <a:r>
              <a:rPr lang="cs-CZ" sz="2400" smtClean="0"/>
              <a:t>podnikající na základě živnostenského oprávnění dle živnostenského zákona</a:t>
            </a:r>
          </a:p>
          <a:p>
            <a:pPr marL="609600" indent="-609600" eaLnBrk="1" hangingPunct="1"/>
            <a:r>
              <a:rPr lang="cs-CZ" sz="2400" smtClean="0"/>
              <a:t>podnikající na základě jiného oprávnění dle jiných zákonů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400" smtClean="0"/>
              <a:t>2. zaměstnanci</a:t>
            </a:r>
          </a:p>
          <a:p>
            <a:pPr marL="609600" indent="-609600" eaLnBrk="1" hangingPunct="1"/>
            <a:r>
              <a:rPr lang="cs-CZ" sz="2400" smtClean="0"/>
              <a:t>osoby schopné vstupovat do pracovněprávních vztahů se svými zaměstnavateli (zákoník práce)</a:t>
            </a:r>
          </a:p>
        </p:txBody>
      </p:sp>
      <p:pic>
        <p:nvPicPr>
          <p:cNvPr id="1741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449BA02-17C4-4477-9591-F7A1F7ECEC8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436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 algn="ctr" eaLnBrk="1" hangingPunct="1">
              <a:buFont typeface="Wingdings" pitchFamily="2" charset="2"/>
              <a:buNone/>
            </a:pPr>
            <a:r>
              <a:rPr lang="cs-CZ" smtClean="0"/>
              <a:t>PRÁVNICKÉ OSOBY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400" smtClean="0"/>
              <a:t>1. obchodní společnosti</a:t>
            </a:r>
          </a:p>
          <a:p>
            <a:pPr marL="609600" indent="-609600" eaLnBrk="1" hangingPunct="1"/>
            <a:r>
              <a:rPr lang="cs-CZ" sz="2400" smtClean="0"/>
              <a:t>veřejná obchodní společnost</a:t>
            </a:r>
          </a:p>
          <a:p>
            <a:pPr marL="609600" indent="-609600" eaLnBrk="1" hangingPunct="1"/>
            <a:r>
              <a:rPr lang="cs-CZ" sz="2400" smtClean="0"/>
              <a:t>komanditní společnost</a:t>
            </a:r>
          </a:p>
          <a:p>
            <a:pPr marL="609600" indent="-609600" eaLnBrk="1" hangingPunct="1"/>
            <a:r>
              <a:rPr lang="cs-CZ" sz="2400" smtClean="0"/>
              <a:t>společnost s ručením omezeným</a:t>
            </a:r>
          </a:p>
          <a:p>
            <a:pPr marL="609600" indent="-609600" eaLnBrk="1" hangingPunct="1"/>
            <a:r>
              <a:rPr lang="cs-CZ" sz="2400" smtClean="0"/>
              <a:t>akciová společnost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400" smtClean="0"/>
              <a:t>2. družstva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400" smtClean="0"/>
              <a:t>3. státní podniky</a:t>
            </a: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89C98DEA-F151-4501-BA6E-36122923D7D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460" name="Rectangle 10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000" smtClean="0"/>
              <a:t>Vyjmenuj právnické osoby.</a:t>
            </a:r>
          </a:p>
          <a:p>
            <a:pPr eaLnBrk="1" hangingPunct="1"/>
            <a:r>
              <a:rPr lang="cs-CZ" sz="2000" smtClean="0"/>
              <a:t>Popiš právnickou osobu.</a:t>
            </a:r>
          </a:p>
          <a:p>
            <a:pPr eaLnBrk="1" hangingPunct="1"/>
            <a:r>
              <a:rPr lang="cs-CZ" sz="2000" smtClean="0"/>
              <a:t>Kdo je fyzická osoba? </a:t>
            </a:r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</p:txBody>
      </p:sp>
      <p:pic>
        <p:nvPicPr>
          <p:cNvPr id="1946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ovéPole 9"/>
          <p:cNvSpPr txBox="1">
            <a:spLocks noChangeArrowheads="1"/>
          </p:cNvSpPr>
          <p:nvPr/>
        </p:nvSpPr>
        <p:spPr bwMode="auto">
          <a:xfrm>
            <a:off x="3419475" y="1557338"/>
            <a:ext cx="2419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>
                <a:latin typeface="Calibri" pitchFamily="34" charset="0"/>
              </a:rPr>
              <a:t>Souhrn učiva</a:t>
            </a:r>
          </a:p>
        </p:txBody>
      </p:sp>
      <p:sp>
        <p:nvSpPr>
          <p:cNvPr id="19464" name="TextovéPole 10"/>
          <p:cNvSpPr txBox="1">
            <a:spLocks noChangeArrowheads="1"/>
          </p:cNvSpPr>
          <p:nvPr/>
        </p:nvSpPr>
        <p:spPr bwMode="auto">
          <a:xfrm>
            <a:off x="827088" y="1773238"/>
            <a:ext cx="7632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0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37C4FE7-E356-4B00-8266-A6238D82CCC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0484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/>
            <a:r>
              <a:rPr lang="cs-CZ" sz="2000" smtClean="0"/>
              <a:t>ŠVARCOVÁ, J. </a:t>
            </a:r>
            <a:r>
              <a:rPr lang="cs-CZ" sz="2000" i="1" smtClean="0"/>
              <a:t>Ekonomie – stručný přehled, 2003/2004.</a:t>
            </a:r>
            <a:r>
              <a:rPr lang="cs-CZ" sz="2000" smtClean="0"/>
              <a:t> Zlín, CEED, 2003. ISBN 80-902552-8-0</a:t>
            </a: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ovéPole 9"/>
          <p:cNvSpPr txBox="1">
            <a:spLocks noChangeArrowheads="1"/>
          </p:cNvSpPr>
          <p:nvPr/>
        </p:nvSpPr>
        <p:spPr bwMode="auto">
          <a:xfrm>
            <a:off x="3330575" y="1485900"/>
            <a:ext cx="232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Použité zdroje</a:t>
            </a: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">
  <a:themeElements>
    <a:clrScheme name="Vrstvy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Vrstvy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1262</TotalTime>
  <Words>273</Words>
  <Application>Microsoft Office PowerPoint</Application>
  <PresentationFormat>Předvádění na obrazovce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Vrstvy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Kateřina Škultetyová, Ing.</cp:lastModifiedBy>
  <cp:revision>87</cp:revision>
  <dcterms:created xsi:type="dcterms:W3CDTF">2010-11-01T23:40:31Z</dcterms:created>
  <dcterms:modified xsi:type="dcterms:W3CDTF">2013-10-22T11:42:15Z</dcterms:modified>
</cp:coreProperties>
</file>