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3"/>
  </p:notesMasterIdLst>
  <p:sldIdLst>
    <p:sldId id="256" r:id="rId2"/>
    <p:sldId id="286" r:id="rId3"/>
    <p:sldId id="285" r:id="rId4"/>
    <p:sldId id="284" r:id="rId5"/>
    <p:sldId id="290" r:id="rId6"/>
    <p:sldId id="292" r:id="rId7"/>
    <p:sldId id="289" r:id="rId8"/>
    <p:sldId id="288" r:id="rId9"/>
    <p:sldId id="291" r:id="rId10"/>
    <p:sldId id="259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1755" y="-2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EFA404A-5DB4-48B8-871F-CC5C612B5148}" type="datetimeFigureOut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FD372DD6-E2C3-4D21-A7AE-309E2E96E8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38093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0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8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34827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4828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8F1914-4A33-4441-B758-29399A9D7D4D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2864E-C215-40A4-8EA0-D1E9156E6E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CC3B1C-EE9C-4526-85C1-656C986B1414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1B8D91-1FF1-4ECE-B456-5FBC626C3A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D20019-A420-4CA4-B012-2AE8DD5A5884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B98FFA-F557-4370-AA03-A4098AD1AF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FD7821-2618-4950-B953-BDB72390D4E5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154EC5-12C6-49B3-87EF-54DA726A6E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4A2F33-4C6E-409C-B0CC-FB8A16F8C41B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DEE7DD-CDEB-451B-A952-28D6C45C07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4FE2C4-CF17-41E9-B2AA-637C2E54E935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382CB1-9F74-4FB0-A8BA-717C192F97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9C9055-B84D-45E0-AC26-0A0D80CF7E5F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A9B0A4-42CE-431C-9280-D5B67C2810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25BFFC-D6BC-4BFC-85F3-E6A528725C0D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E29BE4-BA02-4679-8A2E-35726B53C6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FD3EB6-4237-4DE6-97A1-2A9B80E2323D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F80B94-D332-4B1D-9B85-1ACBAACFF9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ACCF78-8B32-4F5C-84C9-EA7733B463FE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9EA361-273F-4DC1-995D-CC89C52B1B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271D71-4E0E-44B9-BFA9-64B647DB1478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91CFEE-A910-4CFC-AB6C-1D49A28BC6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3379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03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33797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3798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3801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9154D259-121B-48CB-8895-DDB1752F97B0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33802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803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632A3742-9B61-4AF0-8DC5-0DA2810322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3804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Druhy živností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způsobilost, ohlašovací živnost, koncesovaná živnost, živnostenský zákon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827088" y="981075"/>
            <a:ext cx="75596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Druhy živností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A7277220-A0F9-42BB-9976-F98D0865DC6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397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VY_32_INOVACE_40_805</a:t>
            </a:r>
          </a:p>
        </p:txBody>
      </p:sp>
      <p:pic>
        <p:nvPicPr>
          <p:cNvPr id="1439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9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54956A0-669E-495E-B69E-14FA7A5816F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1536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6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5367" name="Rectangle 11"/>
          <p:cNvSpPr>
            <a:spLocks noChangeArrowheads="1"/>
          </p:cNvSpPr>
          <p:nvPr/>
        </p:nvSpPr>
        <p:spPr bwMode="auto">
          <a:xfrm>
            <a:off x="2987675" y="2852738"/>
            <a:ext cx="367982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3200" b="1"/>
              <a:t>DRUHY ŽIVNOSTÍ</a:t>
            </a:r>
            <a:r>
              <a:rPr lang="cs-CZ"/>
              <a:t> 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DA9E20C-B261-4667-A536-A30577E4E8B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8" name="Rectangle 9"/>
          <p:cNvSpPr>
            <a:spLocks noGrp="1"/>
          </p:cNvSpPr>
          <p:nvPr>
            <p:ph type="body" sz="half" idx="4294967295"/>
          </p:nvPr>
        </p:nvSpPr>
        <p:spPr>
          <a:xfrm>
            <a:off x="958850" y="1655763"/>
            <a:ext cx="3808413" cy="44704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endParaRPr lang="cs-CZ" sz="1400" smtClean="0"/>
          </a:p>
          <a:p>
            <a:pPr eaLnBrk="1" hangingPunct="1">
              <a:lnSpc>
                <a:spcPct val="90000"/>
              </a:lnSpc>
            </a:pPr>
            <a:endParaRPr lang="cs-CZ" sz="1400" smtClean="0"/>
          </a:p>
        </p:txBody>
      </p:sp>
      <p:sp>
        <p:nvSpPr>
          <p:cNvPr id="16389" name="Rectangle 10"/>
          <p:cNvSpPr>
            <a:spLocks noGrp="1"/>
          </p:cNvSpPr>
          <p:nvPr>
            <p:ph type="body" sz="half" idx="4294967295"/>
          </p:nvPr>
        </p:nvSpPr>
        <p:spPr>
          <a:xfrm>
            <a:off x="611188" y="1916113"/>
            <a:ext cx="3813175" cy="3098800"/>
          </a:xfrm>
        </p:spPr>
        <p:txBody>
          <a:bodyPr/>
          <a:lstStyle/>
          <a:p>
            <a:pPr eaLnBrk="1" hangingPunct="1"/>
            <a:r>
              <a:rPr lang="cs-CZ" sz="2400" smtClean="0"/>
              <a:t>OHLAŠOVACÍ</a:t>
            </a:r>
          </a:p>
          <a:p>
            <a:pPr eaLnBrk="1" hangingPunct="1">
              <a:buFont typeface="Wingdings" pitchFamily="2" charset="2"/>
              <a:buNone/>
            </a:pPr>
            <a:endParaRPr lang="cs-CZ" sz="2400" smtClean="0"/>
          </a:p>
          <a:p>
            <a:pPr lvl="1" eaLnBrk="1" hangingPunct="1"/>
            <a:r>
              <a:rPr lang="cs-CZ" sz="2400" smtClean="0"/>
              <a:t>řemeslné</a:t>
            </a:r>
          </a:p>
          <a:p>
            <a:pPr lvl="1" eaLnBrk="1" hangingPunct="1"/>
            <a:r>
              <a:rPr lang="cs-CZ" sz="2400" smtClean="0"/>
              <a:t>vázané</a:t>
            </a:r>
          </a:p>
          <a:p>
            <a:pPr lvl="1" eaLnBrk="1" hangingPunct="1"/>
            <a:r>
              <a:rPr lang="cs-CZ" sz="2400" smtClean="0"/>
              <a:t>volné</a:t>
            </a:r>
          </a:p>
          <a:p>
            <a:pPr lvl="1" eaLnBrk="1" hangingPunct="1"/>
            <a:endParaRPr lang="cs-CZ" sz="2400" smtClean="0"/>
          </a:p>
          <a:p>
            <a:pPr eaLnBrk="1" hangingPunct="1"/>
            <a:r>
              <a:rPr lang="cs-CZ" sz="2400" smtClean="0"/>
              <a:t>KONCESOVANÉ</a:t>
            </a:r>
          </a:p>
          <a:p>
            <a:pPr eaLnBrk="1" hangingPunct="1">
              <a:buFont typeface="Wingdings" pitchFamily="2" charset="2"/>
              <a:buNone/>
            </a:pPr>
            <a:endParaRPr lang="cs-CZ" sz="2400" smtClean="0"/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2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BEA94FE-E9B6-4084-ACB0-9B575E5D262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2" name="Rectangle 9"/>
          <p:cNvSpPr>
            <a:spLocks noGrp="1"/>
          </p:cNvSpPr>
          <p:nvPr>
            <p:ph type="body" idx="4294967295"/>
          </p:nvPr>
        </p:nvSpPr>
        <p:spPr>
          <a:xfrm>
            <a:off x="611188" y="1412875"/>
            <a:ext cx="8229600" cy="4094163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                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                 Řemeslné živnosti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r>
              <a:rPr lang="cs-CZ" sz="2400" smtClean="0"/>
              <a:t>jsou vyjmenovány v příloze 1 zákona o živnostenském podnikání</a:t>
            </a:r>
          </a:p>
          <a:p>
            <a:pPr eaLnBrk="1" hangingPunct="1"/>
            <a:r>
              <a:rPr lang="cs-CZ" sz="2400" smtClean="0"/>
              <a:t>podmínkou je odborná způsobilost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017986D-2FB9-425A-B0DF-159F0D1AC4E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6" name="Rectangle 9"/>
          <p:cNvSpPr>
            <a:spLocks noGrp="1"/>
          </p:cNvSpPr>
          <p:nvPr>
            <p:ph type="body" idx="4294967295"/>
          </p:nvPr>
        </p:nvSpPr>
        <p:spPr>
          <a:xfrm>
            <a:off x="611188" y="1628775"/>
            <a:ext cx="7772400" cy="45307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4000" smtClean="0"/>
              <a:t>        </a:t>
            </a:r>
            <a:r>
              <a:rPr lang="cs-CZ" smtClean="0"/>
              <a:t>Prokázání odborné způsobilosti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výučním listem z příslušného tříletého oboru                     a dokladem o vykonání tříleté praxe v oboru</a:t>
            </a:r>
          </a:p>
          <a:p>
            <a:pPr eaLnBrk="1" hangingPunct="1"/>
            <a:r>
              <a:rPr lang="cs-CZ" sz="2400" smtClean="0"/>
              <a:t>vysvědčením o ukončení studia příslušného studijního oboru střední odborné školy, jehož délka je kratší než 4 roky, a dokladem o vykonání tříleté praxe v oboru</a:t>
            </a:r>
          </a:p>
          <a:p>
            <a:pPr eaLnBrk="1" hangingPunct="1"/>
            <a:endParaRPr lang="cs-CZ" smtClean="0"/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C9E89FB-5884-4468-A9CC-A896D574C51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0" name="Rectangle 10"/>
          <p:cNvSpPr>
            <a:spLocks noGrp="1" noChangeArrowheads="1"/>
          </p:cNvSpPr>
          <p:nvPr>
            <p:ph type="body" idx="1"/>
          </p:nvPr>
        </p:nvSpPr>
        <p:spPr>
          <a:xfrm>
            <a:off x="611188" y="1628775"/>
            <a:ext cx="7772400" cy="45307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endParaRPr lang="cs-CZ" sz="2400" smtClean="0"/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vysvědčením o maturitní zkoušce v příslušném studijním oboru střední školy a dokladem o vykonání dvouleté praxe v oboru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diplomem nebo jiným dokladem o absolvování bakalářského nebo magisterského studia příslušné vysoké školy a dokladem   o vykonání jednoroční praxe v oboru</a:t>
            </a: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78E3C6D-3CDD-4AAE-ABC1-50CE753325E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4" name="Rectangle 9"/>
          <p:cNvSpPr>
            <a:spLocks noGrp="1"/>
          </p:cNvSpPr>
          <p:nvPr>
            <p:ph type="body" idx="4294967295"/>
          </p:nvPr>
        </p:nvSpPr>
        <p:spPr>
          <a:xfrm>
            <a:off x="611188" y="1557338"/>
            <a:ext cx="8229600" cy="452596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                         Vázané živnosti</a:t>
            </a:r>
          </a:p>
          <a:p>
            <a:pPr eaLnBrk="1" hangingPunct="1"/>
            <a:r>
              <a:rPr lang="cs-CZ" sz="2400" smtClean="0"/>
              <a:t>jsou uvedeny v příloze 2 zákona o živnostenském podnikání</a:t>
            </a:r>
          </a:p>
          <a:p>
            <a:pPr eaLnBrk="1" hangingPunct="1"/>
            <a:r>
              <a:rPr lang="cs-CZ" sz="2400" smtClean="0"/>
              <a:t>u každé živnosti jsou uvedeny podmínky odborné způsobilosti</a:t>
            </a:r>
          </a:p>
          <a:p>
            <a:pPr eaLnBrk="1" hangingPunct="1"/>
            <a:r>
              <a:rPr lang="cs-CZ" sz="2400" smtClean="0"/>
              <a:t>(např. činnost účetních poradců a vedení účetnictví – vysokoškolské vzdělání a 3 roky praxe v oboru nebo středoškolské vzdělání s maturitou a  5 let praxe                      v oboru)</a:t>
            </a: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88B045C-86FD-4080-9EA2-A55CDB822F4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508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611188" y="1557338"/>
            <a:ext cx="7772400" cy="3671887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                     Volné živnosti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z="2400" smtClean="0"/>
              <a:t>neprokazuje se odborná způsobilost</a:t>
            </a:r>
          </a:p>
          <a:p>
            <a:pPr eaLnBrk="1" hangingPunct="1"/>
            <a:endParaRPr lang="cs-CZ" sz="2000" smtClean="0"/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2310329-4925-4CEA-834F-A395E380E5B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2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611188" y="1628775"/>
            <a:ext cx="8229600" cy="4525963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Koncesované živnosti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jsou uvedeny v příloze 3 zákona o živnostenském podnikání</a:t>
            </a:r>
          </a:p>
          <a:p>
            <a:pPr eaLnBrk="1" hangingPunct="1"/>
            <a:r>
              <a:rPr lang="cs-CZ" sz="2400" smtClean="0"/>
              <a:t>lze je provozovat pouze na základě udělení koncese</a:t>
            </a:r>
          </a:p>
          <a:p>
            <a:pPr eaLnBrk="1" hangingPunct="1"/>
            <a:r>
              <a:rPr lang="cs-CZ" sz="2400" smtClean="0"/>
              <a:t>získání koncese je podmíněno splněním požadované odborné a zvláštní způsobilosti</a:t>
            </a: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3FC9DA60-ABA6-409A-A343-431806983D4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3556" name="Rectangle 10"/>
          <p:cNvSpPr>
            <a:spLocks noGrp="1" noChangeArrowheads="1"/>
          </p:cNvSpPr>
          <p:nvPr>
            <p:ph type="body" idx="1"/>
          </p:nvPr>
        </p:nvSpPr>
        <p:spPr>
          <a:xfrm>
            <a:off x="611188" y="2492375"/>
            <a:ext cx="8229600" cy="2193925"/>
          </a:xfrm>
        </p:spPr>
        <p:txBody>
          <a:bodyPr/>
          <a:lstStyle/>
          <a:p>
            <a:pPr eaLnBrk="1" hangingPunct="1"/>
            <a:r>
              <a:rPr lang="cs-CZ" sz="2400" smtClean="0"/>
              <a:t>Jaké znáš druhy živností?</a:t>
            </a:r>
          </a:p>
          <a:p>
            <a:pPr eaLnBrk="1" hangingPunct="1"/>
            <a:r>
              <a:rPr lang="cs-CZ" sz="2400" smtClean="0"/>
              <a:t>Popiš volné živnosti</a:t>
            </a:r>
          </a:p>
          <a:p>
            <a:pPr eaLnBrk="1" hangingPunct="1"/>
            <a:r>
              <a:rPr lang="cs-CZ" sz="2400" smtClean="0"/>
              <a:t>Jak prokazuje podnikatel odbornou způsobilost?</a:t>
            </a:r>
          </a:p>
          <a:p>
            <a:pPr eaLnBrk="1" hangingPunct="1"/>
            <a:endParaRPr lang="cs-CZ" sz="2400" smtClean="0"/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9"/>
          <p:cNvSpPr txBox="1">
            <a:spLocks noChangeArrowheads="1"/>
          </p:cNvSpPr>
          <p:nvPr/>
        </p:nvSpPr>
        <p:spPr bwMode="auto">
          <a:xfrm>
            <a:off x="3348038" y="1484313"/>
            <a:ext cx="24384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/>
              <a:t>Souhrn učiva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F0F61520-FBE0-4381-B7A1-96B87F812B6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458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2" name="TextovéPole 9"/>
          <p:cNvSpPr txBox="1">
            <a:spLocks noChangeArrowheads="1"/>
          </p:cNvSpPr>
          <p:nvPr/>
        </p:nvSpPr>
        <p:spPr bwMode="auto">
          <a:xfrm>
            <a:off x="3302000" y="1514475"/>
            <a:ext cx="259556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/>
              <a:t>Použité zdroje</a:t>
            </a:r>
          </a:p>
        </p:txBody>
      </p:sp>
      <p:sp>
        <p:nvSpPr>
          <p:cNvPr id="24583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755650" y="2276475"/>
            <a:ext cx="8229600" cy="2952750"/>
          </a:xfrm>
        </p:spPr>
        <p:txBody>
          <a:bodyPr/>
          <a:lstStyle/>
          <a:p>
            <a:pPr eaLnBrk="1" hangingPunct="1"/>
            <a:r>
              <a:rPr lang="cs-CZ" sz="1800" smtClean="0"/>
              <a:t>ŠVARCOVÁ, J. </a:t>
            </a:r>
            <a:r>
              <a:rPr lang="cs-CZ" sz="1800" i="1" smtClean="0"/>
              <a:t>Ekonomie – stručný přehled, 2003/2004.</a:t>
            </a:r>
            <a:r>
              <a:rPr lang="cs-CZ" sz="1800" smtClean="0"/>
              <a:t> Zlín, CEED, 2003. ISBN 80-902552-8-0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1297</TotalTime>
  <Words>398</Words>
  <Application>Microsoft Office PowerPoint</Application>
  <PresentationFormat>Předvádění na obrazovce (4:3)</PresentationFormat>
  <Paragraphs>96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Vrstvy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Kateřina Škultetyová, Ing.</cp:lastModifiedBy>
  <cp:revision>97</cp:revision>
  <dcterms:created xsi:type="dcterms:W3CDTF">2010-11-01T23:40:31Z</dcterms:created>
  <dcterms:modified xsi:type="dcterms:W3CDTF">2013-10-22T11:42:34Z</dcterms:modified>
</cp:coreProperties>
</file>