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56" r:id="rId2"/>
    <p:sldId id="284" r:id="rId3"/>
    <p:sldId id="289" r:id="rId4"/>
    <p:sldId id="288" r:id="rId5"/>
    <p:sldId id="290" r:id="rId6"/>
    <p:sldId id="287" r:id="rId7"/>
    <p:sldId id="286" r:id="rId8"/>
    <p:sldId id="285" r:id="rId9"/>
    <p:sldId id="291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A3595F0-4EEF-4B39-B56C-659FD7AB364E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8B2276-74CC-4A9C-8A51-2760705A5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63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765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766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9A0E7E-1B77-4A64-9183-08BFB476878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88CFD-18F1-4D05-A71C-CF6B33585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A6C3B5-C64A-4369-91CF-B2DA4CA7688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8B2D96-1CF3-4D63-AF08-D88D86AC51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8D66F-F0F7-4401-B4AB-C5667C197E3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5D3593-8398-4486-A9E6-C5E9F7946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579ED8-DA3B-4CFD-A23E-A7B9693AF5E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65C121-AC74-436C-BA91-6AED59047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B5D9D7-7EA8-48C0-9383-0E2F865F27C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C14AB4-5585-4903-BD03-3369C0B7CE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AC761A-9808-494F-A1C1-4CBEFA12BB1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653F0A-8064-40B0-9EA5-D3DBA838D5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258219-63C8-484D-B3F9-156F7D7B80B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094629-89EE-4EC5-9A44-BACF414D1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BB026E-B075-482D-B549-E7F80749858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DD1BD2-C6EC-4672-B064-44EC7C49E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7E665-DE58-468E-9545-66E12D28602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D53331-E332-4348-8982-E98CCF929D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3F06FA-043B-42E5-9CB6-6D9B634207A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3A0BA-88D5-43A4-881F-B5084D44C0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33A815-1668-49CC-914A-630772B76AF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D71C56-C4D6-4464-B49B-3F4692A52D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662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662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663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63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6E48E17C-47E8-4C8D-8193-DD8CE1DD015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663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45D713A2-0D34-4DC6-BB0C-3BC4F0745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63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Živnostenské podnikání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Podnikání, živnost, odpovědný zástupce, všeobecné podmínky, zánik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827088" y="981075"/>
            <a:ext cx="7559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Živnostenské podnikání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43663" y="6308725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76CECC7-977E-433A-9128-A0023B2C9B3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VY_32_INOVACE_40_806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0021B39-7600-43AD-A99D-6040D51A64E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1" algn="ctr" eaLnBrk="1" hangingPunct="1">
              <a:buFont typeface="Wingdings" pitchFamily="2" charset="2"/>
              <a:buNone/>
            </a:pPr>
            <a:endParaRPr lang="cs-CZ" smtClean="0"/>
          </a:p>
          <a:p>
            <a:pPr lvl="1" algn="ctr" eaLnBrk="1" hangingPunct="1">
              <a:buFont typeface="Wingdings" pitchFamily="2" charset="2"/>
              <a:buNone/>
            </a:pPr>
            <a:endParaRPr lang="cs-CZ" smtClean="0"/>
          </a:p>
          <a:p>
            <a:pPr lvl="1" algn="ctr" eaLnBrk="1" hangingPunct="1">
              <a:buFont typeface="Wingdings" pitchFamily="2" charset="2"/>
              <a:buNone/>
            </a:pPr>
            <a:r>
              <a:rPr lang="cs-CZ" smtClean="0"/>
              <a:t>ŽIVNOSTENSKÉ PODNIKÁNÍ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94606D7-767F-464D-86C3-0FA335FC9E2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Živnost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Zákon č. 455/1991 Sb., o živnostenském podnikání</a:t>
            </a:r>
          </a:p>
          <a:p>
            <a:pPr eaLnBrk="1" hangingPunct="1"/>
            <a:r>
              <a:rPr lang="cs-CZ" sz="2400" smtClean="0"/>
              <a:t>soustavná činnost provozovaná samostatně, vlastním jménem, na vlastní odpovědnost, za účelem dosažení zisku</a:t>
            </a:r>
          </a:p>
          <a:p>
            <a:pPr eaLnBrk="1" hangingPunct="1"/>
            <a:r>
              <a:rPr lang="cs-CZ" sz="2400" smtClean="0"/>
              <a:t>může provozovat fyzická nebo právnická osoba splňující podmínky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7F151EC-6C12-41FC-B208-9AB2AB841E2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>
          <a:xfrm>
            <a:off x="914400" y="1628775"/>
            <a:ext cx="8229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Všeobecné podmínky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18 let</a:t>
            </a:r>
          </a:p>
          <a:p>
            <a:pPr eaLnBrk="1" hangingPunct="1"/>
            <a:r>
              <a:rPr lang="cs-CZ" sz="2400" smtClean="0"/>
              <a:t>způsobilost k právním úkonům</a:t>
            </a:r>
          </a:p>
          <a:p>
            <a:pPr eaLnBrk="1" hangingPunct="1"/>
            <a:r>
              <a:rPr lang="cs-CZ" sz="2400" smtClean="0"/>
              <a:t>bezúhonnost</a:t>
            </a:r>
          </a:p>
          <a:p>
            <a:pPr eaLnBrk="1" hangingPunct="1">
              <a:buFont typeface="Wingdings" pitchFamily="2" charset="2"/>
              <a:buNone/>
            </a:pPr>
            <a:endParaRPr lang="cs-CZ" sz="2000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B1B1978-996E-4FD0-BB41-7C1E3EA22A8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Zvláštní podmínky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odborná a jiná způsobilost (např. u řemeslných živností vyučení v oboru, u vázaných živností speciální zkoušky)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8D4BDDA-6390-4781-98F1-694A5ABE7BD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Kdy nelze provozovat živnost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soud uložil podnikateli zákaz činnosti v oboru</a:t>
            </a:r>
          </a:p>
          <a:p>
            <a:pPr eaLnBrk="1" hangingPunct="1"/>
            <a:r>
              <a:rPr lang="cs-CZ" sz="2400" smtClean="0"/>
              <a:t>na majetek podnikatele byl vyhlášen konkurz</a:t>
            </a:r>
          </a:p>
          <a:p>
            <a:pPr eaLnBrk="1" hangingPunct="1"/>
            <a:r>
              <a:rPr lang="cs-CZ" sz="2400" smtClean="0"/>
              <a:t>nelze podnikat, pokud návrh na konkurz byl zrušen pro nedostatek majetku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7CE4EE6-0985-40A8-91FA-9B13265B42D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Odpovědný zástupce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fyzická osoba ustanovená podnikatelem</a:t>
            </a:r>
          </a:p>
          <a:p>
            <a:pPr eaLnBrk="1" hangingPunct="1"/>
            <a:r>
              <a:rPr lang="cs-CZ" sz="2400" smtClean="0"/>
              <a:t>odpovídá za řádný provoz živnosti a dodržování živnostenskoprávních předpisů</a:t>
            </a:r>
          </a:p>
          <a:p>
            <a:pPr eaLnBrk="1" hangingPunct="1"/>
            <a:r>
              <a:rPr lang="cs-CZ" sz="2400" smtClean="0"/>
              <a:t>je v pracovněprávním vztahu k podnikateli</a:t>
            </a:r>
          </a:p>
          <a:p>
            <a:pPr eaLnBrk="1" hangingPunct="1"/>
            <a:r>
              <a:rPr lang="cs-CZ" sz="2400" smtClean="0"/>
              <a:t>musí splňovat všeobecné a zvláštní podmínky provozování živnosti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34E3B36-7C12-42A6-AF73-98C18553AA5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Odpovědného zástupce je povinen ustanovit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podnikatel – fyzická osoba (nesplňuje zvláštní podmínky provozování živnosti)</a:t>
            </a:r>
          </a:p>
          <a:p>
            <a:pPr eaLnBrk="1" hangingPunct="1"/>
            <a:r>
              <a:rPr lang="cs-CZ" sz="2400" smtClean="0"/>
              <a:t>podnikatel – zahraniční fyzická osoba (nemá na území ČR povolen pobyt)</a:t>
            </a:r>
          </a:p>
          <a:p>
            <a:pPr eaLnBrk="1" hangingPunct="1"/>
            <a:r>
              <a:rPr lang="cs-CZ" sz="2400" smtClean="0"/>
              <a:t>podnikatel – právnická osoba se sídlem v ČR (většinou člen statutárního orgánu)</a:t>
            </a:r>
          </a:p>
          <a:p>
            <a:pPr eaLnBrk="1" hangingPunct="1"/>
            <a:r>
              <a:rPr lang="cs-CZ" sz="2400" smtClean="0"/>
              <a:t>podnikatel – zahraniční právnická osoba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AFBF660-FE10-4EBF-96C6-5D8D8E93141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Zánik živnostenského oprávnění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smrtí podnikatele</a:t>
            </a:r>
          </a:p>
          <a:p>
            <a:pPr eaLnBrk="1" hangingPunct="1"/>
            <a:r>
              <a:rPr lang="cs-CZ" sz="2400" smtClean="0"/>
              <a:t>zánikem právnické osoby, výmazem zahraniční osoby z obchodního rejstříku</a:t>
            </a:r>
          </a:p>
          <a:p>
            <a:pPr eaLnBrk="1" hangingPunct="1"/>
            <a:r>
              <a:rPr lang="cs-CZ" sz="2400" smtClean="0"/>
              <a:t>uplynutím doby, pokud bylo vydáno na dobu určitou</a:t>
            </a:r>
          </a:p>
          <a:p>
            <a:pPr eaLnBrk="1" hangingPunct="1"/>
            <a:r>
              <a:rPr lang="cs-CZ" sz="2400" smtClean="0"/>
              <a:t>rozhodnutím živnostenského úřadu o zrušení živnostenského oprávnění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3488B0A0-54BE-4A1D-8B98-C8341A7BE87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355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3559" name="TextovéPole 10"/>
          <p:cNvSpPr txBox="1">
            <a:spLocks noChangeArrowheads="1"/>
          </p:cNvSpPr>
          <p:nvPr/>
        </p:nvSpPr>
        <p:spPr bwMode="auto">
          <a:xfrm>
            <a:off x="755650" y="2133600"/>
            <a:ext cx="76327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Co je to živnost?</a:t>
            </a:r>
          </a:p>
          <a:p>
            <a:r>
              <a:rPr lang="cs-CZ" sz="2400"/>
              <a:t>Jaké jsou všeobecné podmínky provozování živnosti?</a:t>
            </a:r>
          </a:p>
          <a:p>
            <a:r>
              <a:rPr lang="cs-CZ" sz="2400"/>
              <a:t>Kdo ustanovuje odpovědného zástupce?</a:t>
            </a:r>
          </a:p>
          <a:p>
            <a:r>
              <a:rPr lang="cs-CZ" sz="2400"/>
              <a:t>Kdy zaniká živnostenské oprávnění?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2B689C6F-1C13-4C85-AFA7-45896B79E6F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458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TextovéPole 9"/>
          <p:cNvSpPr txBox="1">
            <a:spLocks noChangeArrowheads="1"/>
          </p:cNvSpPr>
          <p:nvPr/>
        </p:nvSpPr>
        <p:spPr bwMode="auto">
          <a:xfrm>
            <a:off x="3330575" y="1558925"/>
            <a:ext cx="2322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24583" name="Rectangle 11"/>
          <p:cNvSpPr>
            <a:spLocks noGrp="1"/>
          </p:cNvSpPr>
          <p:nvPr>
            <p:ph type="body" idx="4294967295"/>
          </p:nvPr>
        </p:nvSpPr>
        <p:spPr>
          <a:xfrm>
            <a:off x="827088" y="2133600"/>
            <a:ext cx="7772400" cy="4530725"/>
          </a:xfrm>
        </p:spPr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  <a:p>
            <a:pPr eaLnBrk="1" hangingPunct="1"/>
            <a:endParaRPr lang="cs-CZ" sz="1800" smtClean="0"/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1294</TotalTime>
  <Words>416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93</cp:revision>
  <dcterms:created xsi:type="dcterms:W3CDTF">2010-11-01T23:40:31Z</dcterms:created>
  <dcterms:modified xsi:type="dcterms:W3CDTF">2013-10-22T11:42:53Z</dcterms:modified>
</cp:coreProperties>
</file>