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1"/>
  </p:notesMasterIdLst>
  <p:sldIdLst>
    <p:sldId id="256" r:id="rId2"/>
    <p:sldId id="284" r:id="rId3"/>
    <p:sldId id="290" r:id="rId4"/>
    <p:sldId id="289" r:id="rId5"/>
    <p:sldId id="288" r:id="rId6"/>
    <p:sldId id="287" r:id="rId7"/>
    <p:sldId id="291" r:id="rId8"/>
    <p:sldId id="259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02283F"/>
    <a:srgbClr val="EA851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2" autoAdjust="0"/>
    <p:restoredTop sz="94728" autoAdjust="0"/>
  </p:normalViewPr>
  <p:slideViewPr>
    <p:cSldViewPr>
      <p:cViewPr>
        <p:scale>
          <a:sx n="90" d="100"/>
          <a:sy n="90" d="100"/>
        </p:scale>
        <p:origin x="-80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A1E8B8-518F-48A6-ADB4-BA18CB40E271}" type="datetimeFigureOut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684B867-F4F1-4AC2-A5D4-D64E5D09C2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2561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561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75D24-CB4F-4172-B01C-9493C3F44433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31619-80A4-4EC9-8B98-DA569DC787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4686D-D1D4-448F-80F2-3DEB1733A1F4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1580F-C70E-43D5-AA11-EA9CD29F60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82CD2-F09F-4EBC-B892-3E83AE868EA9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F6628-8CC3-4EF3-9206-60A7B8D862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B5BF0-BF7A-4610-B296-C92B1295B158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99A13-B190-4AEA-8D76-A9A4ED0115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FAAA2-F65A-4019-99CC-6E4D0615F37F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7EB62-D13E-4D0C-BCF1-0AF7B5E791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11FA3-7D74-431D-B3F4-A4FCB6B9B142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BE3B1-BDA3-49B7-A7F7-59F8F1A5E7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819A-EE6C-4EFD-AE10-2B208BA9927C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DFE83-EE98-483A-9995-372BF57A64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7305F-F377-4F57-8E84-82E80684BF82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BD8EF-0F9B-4337-A2AB-93B477CB03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C3695-A25C-4A32-A4FA-F9DDD0C33E5A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2061D-B1FE-4112-B8D8-D4FD662C52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A01B7-007C-4112-9934-2C3A53437235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BDE3E-8FF9-42BD-A535-D90643318E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AB1A8-05C7-4662-BE02-03D89951B89D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C257A-CD8A-4BEC-8772-D7F644FEC1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457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4581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4582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458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90ACAA8C-1D26-4701-A9EE-52DAC54C0A5C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2458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8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1F838E4C-20A7-4277-8177-B241194C5E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konomie.topsid.com/index.php?war=trh_a_jeho_zakony&amp;unit=trzni_rovnovaha" TargetMode="External"/><Relationship Id="rId2" Type="http://schemas.openxmlformats.org/officeDocument/2006/relationships/hyperlink" Target="http://ekonomie.topsid.com/index.php?war=trh_a_jeho_zakony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403" name="Group 67"/>
          <p:cNvGraphicFramePr>
            <a:graphicFrameLocks noGrp="1"/>
          </p:cNvGraphicFramePr>
          <p:nvPr/>
        </p:nvGraphicFramePr>
        <p:xfrm>
          <a:off x="750888" y="2060575"/>
          <a:ext cx="7924800" cy="3671888"/>
        </p:xfrm>
        <a:graphic>
          <a:graphicData uri="http://schemas.openxmlformats.org/drawingml/2006/table">
            <a:tbl>
              <a:tblPr/>
              <a:tblGrid>
                <a:gridCol w="2092325"/>
                <a:gridCol w="583247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Poptávka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Cena, množství, zákon poptávky, faktory ovlivňující poptávku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Ekonomika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Kateřina Škultétyová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ročník, žáci 16 – 17 let, 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Instalatér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Verdana" pitchFamily="34" charset="0"/>
                          <a:cs typeface="Times New Roman" pitchFamily="18" charset="0"/>
                        </a:rPr>
                        <a:t>, Tesař, Truhlář, Zedník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snímek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60438"/>
            <a:ext cx="75596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Poptávka</a:t>
            </a:r>
            <a:r>
              <a:rPr lang="cs-CZ" sz="2800" b="1"/>
              <a:t> 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F7234867-7585-4E20-8E26-5BC1D0341ED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4397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VY_32_INOVACE_40_801</a:t>
            </a:r>
          </a:p>
        </p:txBody>
      </p:sp>
      <p:pic>
        <p:nvPicPr>
          <p:cNvPr id="14398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99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D5429B0-B251-442A-863E-F6FB2353643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364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algn="ctr" eaLnBrk="1" hangingPunct="1">
              <a:buFont typeface="Wingdings" pitchFamily="2" charset="2"/>
              <a:buNone/>
            </a:pPr>
            <a:r>
              <a:rPr lang="cs-CZ" smtClean="0"/>
              <a:t>POPTÁVKA</a:t>
            </a: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BB74F8B-2A4E-4E67-B1A4-9DF538A88E1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388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cs-CZ" sz="2400" smtClean="0"/>
              <a:t>určité množství zboží, které jsou kupující ochotni koupit při určité ceně</a:t>
            </a: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pic>
        <p:nvPicPr>
          <p:cNvPr id="16392" name="Picture 11" descr="poptávk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2997200"/>
            <a:ext cx="428625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BE079B8-7899-4935-AC8C-7779149E081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2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cs-CZ" sz="2000" smtClean="0"/>
          </a:p>
          <a:p>
            <a:pPr eaLnBrk="1" hangingPunct="1"/>
            <a:r>
              <a:rPr lang="cs-CZ" sz="2400" smtClean="0"/>
              <a:t>individuální poptávka – poptávka jednoho kupujícího po určitém statku nebo službě</a:t>
            </a:r>
          </a:p>
          <a:p>
            <a:pPr eaLnBrk="1" hangingPunct="1"/>
            <a:r>
              <a:rPr lang="cs-CZ" sz="2400" smtClean="0"/>
              <a:t>dílčí poptávka (tržní poptávka) – poptávka všech lidí z určitého regionu (resp. z určitého státu) po určitém statku nebo službě</a:t>
            </a:r>
          </a:p>
          <a:p>
            <a:pPr eaLnBrk="1" hangingPunct="1"/>
            <a:r>
              <a:rPr lang="cs-CZ" sz="2400" smtClean="0"/>
              <a:t>agregátní poptávka – poptávka všech lidí v určitém státě po všech možných statcích a službách</a:t>
            </a:r>
          </a:p>
        </p:txBody>
      </p:sp>
      <p:pic>
        <p:nvPicPr>
          <p:cNvPr id="1741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B060DC2-E100-441A-9865-7D34C0DBB02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36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Zákon poptávky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400" smtClean="0"/>
              <a:t>s rostoucí cenou klesá poptávka po zboží na daném trhu a naopak čím je cena nižší, tím víc nakupujeme </a:t>
            </a: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D6F8C91-3231-4D70-AAB0-3827B411D13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460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Faktory ovlivňující poptávku: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400" smtClean="0"/>
              <a:t>cena</a:t>
            </a:r>
          </a:p>
          <a:p>
            <a:pPr eaLnBrk="1" hangingPunct="1"/>
            <a:r>
              <a:rPr lang="cs-CZ" sz="2400" smtClean="0"/>
              <a:t>demografické změny (změny v počtech                      a charakteristikách kupujících)</a:t>
            </a:r>
          </a:p>
          <a:p>
            <a:pPr eaLnBrk="1" hangingPunct="1"/>
            <a:r>
              <a:rPr lang="cs-CZ" sz="2400" smtClean="0"/>
              <a:t>změny velikosti důchodů (mzdy zaměstnanců, úroky a zisky vlastníků kapitálu, atd.)</a:t>
            </a:r>
          </a:p>
          <a:p>
            <a:pPr eaLnBrk="1" hangingPunct="1"/>
            <a:r>
              <a:rPr lang="cs-CZ" sz="2400" smtClean="0"/>
              <a:t>změny v preferencích (móda, zvyky, změny potřeb, atd.)</a:t>
            </a:r>
          </a:p>
          <a:p>
            <a:pPr eaLnBrk="1" hangingPunct="1"/>
            <a:r>
              <a:rPr lang="cs-CZ" sz="2400" smtClean="0"/>
              <a:t>změny cen jiného zboží</a:t>
            </a:r>
          </a:p>
        </p:txBody>
      </p:sp>
      <p:pic>
        <p:nvPicPr>
          <p:cNvPr id="1946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25244C9-3827-401C-87F2-CC7DB3F7075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0484" name="Rectangle 9"/>
          <p:cNvSpPr>
            <a:spLocks noGrp="1"/>
          </p:cNvSpPr>
          <p:nvPr>
            <p:ph type="body" idx="4294967295"/>
          </p:nvPr>
        </p:nvSpPr>
        <p:spPr>
          <a:xfrm>
            <a:off x="900113" y="1628775"/>
            <a:ext cx="7772400" cy="4530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mtClean="0"/>
              <a:t>Tržní rovnováha</a:t>
            </a: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pic>
        <p:nvPicPr>
          <p:cNvPr id="20488" name="Picture 11" descr="Tr&amp;zcaron;ní rovnováh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4438" y="3068638"/>
            <a:ext cx="38100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5F5FB92-9733-40AD-95E9-A9EE7F68083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1508" name="Rectangle 10"/>
          <p:cNvSpPr>
            <a:spLocks noGrp="1"/>
          </p:cNvSpPr>
          <p:nvPr>
            <p:ph type="body" idx="4294967295"/>
          </p:nvPr>
        </p:nvSpPr>
        <p:spPr>
          <a:xfrm>
            <a:off x="900113" y="1628775"/>
            <a:ext cx="7772400" cy="4530725"/>
          </a:xfrm>
        </p:spPr>
        <p:txBody>
          <a:bodyPr/>
          <a:lstStyle/>
          <a:p>
            <a:pPr eaLnBrk="1" hangingPunct="1"/>
            <a:endParaRPr lang="cs-CZ" sz="2000" smtClean="0"/>
          </a:p>
          <a:p>
            <a:pPr eaLnBrk="1" hangingPunct="1"/>
            <a:endParaRPr lang="cs-CZ" sz="2400" smtClean="0"/>
          </a:p>
          <a:p>
            <a:pPr eaLnBrk="1" hangingPunct="1"/>
            <a:r>
              <a:rPr lang="cs-CZ" sz="2400" smtClean="0"/>
              <a:t>Nakresli křivku poptávky.</a:t>
            </a:r>
          </a:p>
          <a:p>
            <a:pPr eaLnBrk="1" hangingPunct="1"/>
            <a:r>
              <a:rPr lang="cs-CZ" sz="2400" smtClean="0"/>
              <a:t>Popiš agregátní poptávku.</a:t>
            </a:r>
          </a:p>
          <a:p>
            <a:pPr eaLnBrk="1" hangingPunct="1"/>
            <a:r>
              <a:rPr lang="cs-CZ" sz="2400" smtClean="0"/>
              <a:t>Vysvětli pojem poptávka.</a:t>
            </a:r>
          </a:p>
        </p:txBody>
      </p:sp>
      <p:pic>
        <p:nvPicPr>
          <p:cNvPr id="2150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ovéPole 9"/>
          <p:cNvSpPr txBox="1">
            <a:spLocks noChangeArrowheads="1"/>
          </p:cNvSpPr>
          <p:nvPr/>
        </p:nvSpPr>
        <p:spPr bwMode="auto">
          <a:xfrm>
            <a:off x="3475038" y="1485900"/>
            <a:ext cx="2143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Souhrn učiva</a:t>
            </a:r>
          </a:p>
        </p:txBody>
      </p:sp>
      <p:sp>
        <p:nvSpPr>
          <p:cNvPr id="21512" name="TextovéPole 10"/>
          <p:cNvSpPr txBox="1">
            <a:spLocks noChangeArrowheads="1"/>
          </p:cNvSpPr>
          <p:nvPr/>
        </p:nvSpPr>
        <p:spPr bwMode="auto">
          <a:xfrm>
            <a:off x="827088" y="1773238"/>
            <a:ext cx="7632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0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973B5234-EED7-40FF-875D-24E225587DF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2532" name="Rectangle 9"/>
          <p:cNvSpPr>
            <a:spLocks noGrp="1"/>
          </p:cNvSpPr>
          <p:nvPr>
            <p:ph type="body" idx="4294967295"/>
          </p:nvPr>
        </p:nvSpPr>
        <p:spPr>
          <a:xfrm>
            <a:off x="900113" y="2235200"/>
            <a:ext cx="7772400" cy="4530725"/>
          </a:xfrm>
        </p:spPr>
        <p:txBody>
          <a:bodyPr/>
          <a:lstStyle/>
          <a:p>
            <a:pPr eaLnBrk="1" hangingPunct="1"/>
            <a:r>
              <a:rPr lang="cs-CZ" sz="2000" smtClean="0"/>
              <a:t>AUTOR NEUVEDEN. http://ekonomie.topsid.com/ [online]. [cit. 22.8.2013]. Dostupný na WWW: </a:t>
            </a:r>
            <a:r>
              <a:rPr lang="cs-CZ" sz="2000" smtClean="0">
                <a:hlinkClick r:id="rId2"/>
              </a:rPr>
              <a:t>http://ekonomie.topsid.com/index.php?war=trh_a_jeho_zakony</a:t>
            </a:r>
            <a:endParaRPr lang="cs-CZ" sz="2000" smtClean="0"/>
          </a:p>
          <a:p>
            <a:pPr eaLnBrk="1" hangingPunct="1"/>
            <a:r>
              <a:rPr lang="cs-CZ" sz="2000" smtClean="0"/>
              <a:t>AUTOR NEUVEDEN. http://ekonomie.topsid.com/ [online]. [cit. 22.08.2013]. Dostupný na WWW: </a:t>
            </a:r>
            <a:r>
              <a:rPr lang="cs-CZ" sz="2000" smtClean="0">
                <a:hlinkClick r:id="rId3"/>
              </a:rPr>
              <a:t>http://ekonomie.topsid.com/index.php?war=trh_a_jeho_zakony&amp;unit=trzni_rovnovaha</a:t>
            </a:r>
            <a:r>
              <a:rPr lang="cs-CZ" sz="2000" smtClean="0"/>
              <a:t>  </a:t>
            </a:r>
          </a:p>
          <a:p>
            <a:pPr eaLnBrk="1" hangingPunct="1"/>
            <a:endParaRPr lang="cs-CZ" sz="2000" smtClean="0"/>
          </a:p>
        </p:txBody>
      </p:sp>
      <p:pic>
        <p:nvPicPr>
          <p:cNvPr id="22533" name="Obrázek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Obrázek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TextovéPole 9"/>
          <p:cNvSpPr txBox="1">
            <a:spLocks noChangeArrowheads="1"/>
          </p:cNvSpPr>
          <p:nvPr/>
        </p:nvSpPr>
        <p:spPr bwMode="auto">
          <a:xfrm>
            <a:off x="3330575" y="1485900"/>
            <a:ext cx="232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Použité zdroje</a:t>
            </a: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</a:t>
            </a:r>
            <a:r>
              <a:rPr lang="cs-CZ" sz="1600" b="1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EDNÍ ŠKOLA STAVEBNÍ A TECHNICKÁ</a:t>
            </a:r>
            <a:r>
              <a:rPr lang="cs-CZ" sz="1600">
                <a:solidFill>
                  <a:srgbClr val="02283F"/>
                </a:solidFill>
              </a:rPr>
              <a:t/>
            </a:r>
            <a:br>
              <a:rPr lang="cs-CZ" sz="1600">
                <a:solidFill>
                  <a:srgbClr val="02283F"/>
                </a:solidFill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Ústí nad Labem, </a:t>
            </a:r>
            <a:r>
              <a:rPr lang="cs-CZ" sz="1400">
                <a:solidFill>
                  <a:srgbClr val="02283F"/>
                </a:solidFill>
              </a:rPr>
              <a:t>Č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elakovského 5, p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ísp</a:t>
            </a:r>
            <a:r>
              <a:rPr lang="cs-CZ" sz="1400">
                <a:solidFill>
                  <a:srgbClr val="02283F"/>
                </a:solidFill>
              </a:rPr>
              <a:t>ě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vková organizace</a:t>
            </a:r>
            <a:br>
              <a:rPr lang="cs-CZ" sz="140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Páte</a:t>
            </a:r>
            <a:r>
              <a:rPr lang="cs-CZ" sz="1400">
                <a:solidFill>
                  <a:srgbClr val="02283F"/>
                </a:solidFill>
              </a:rPr>
              <a:t>ř</a:t>
            </a:r>
            <a:r>
              <a:rPr lang="cs-CZ" sz="1400">
                <a:solidFill>
                  <a:srgbClr val="02283F"/>
                </a:solidFill>
                <a:latin typeface="Book Antiqua" pitchFamily="18" charset="0"/>
              </a:rPr>
              <a:t>ní škola Ústeckého kraje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">
  <a:themeElements>
    <a:clrScheme name="Vrstvy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Vrstvy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1237</TotalTime>
  <Words>387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Arial</vt:lpstr>
      <vt:lpstr>Times New Roman</vt:lpstr>
      <vt:lpstr>Wingdings</vt:lpstr>
      <vt:lpstr>Calibri</vt:lpstr>
      <vt:lpstr>Verdana</vt:lpstr>
      <vt:lpstr>Book Antiqua</vt:lpstr>
      <vt:lpstr>Vrstvy</vt:lpstr>
      <vt:lpstr>Vrstvy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Katka</cp:lastModifiedBy>
  <cp:revision>92</cp:revision>
  <dcterms:created xsi:type="dcterms:W3CDTF">2010-11-01T23:40:31Z</dcterms:created>
  <dcterms:modified xsi:type="dcterms:W3CDTF">2013-10-22T18:23:45Z</dcterms:modified>
</cp:coreProperties>
</file>