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6"/>
  </p:notesMasterIdLst>
  <p:sldIdLst>
    <p:sldId id="256" r:id="rId2"/>
    <p:sldId id="284" r:id="rId3"/>
    <p:sldId id="289" r:id="rId4"/>
    <p:sldId id="288" r:id="rId5"/>
    <p:sldId id="287" r:id="rId6"/>
    <p:sldId id="286" r:id="rId7"/>
    <p:sldId id="292" r:id="rId8"/>
    <p:sldId id="285" r:id="rId9"/>
    <p:sldId id="293" r:id="rId10"/>
    <p:sldId id="291" r:id="rId11"/>
    <p:sldId id="294" r:id="rId12"/>
    <p:sldId id="295" r:id="rId13"/>
    <p:sldId id="259" r:id="rId14"/>
    <p:sldId id="25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1755" y="-2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3080991-8BC6-4A30-9DF6-A8183BC53AF1}" type="datetimeFigureOut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3A8D7B3-681F-4B30-8DFC-208B903443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06441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10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7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8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30731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0732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half" idx="10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22E24A-4151-4D9E-A79A-925115775850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04DC25-92D8-4DFB-A48E-09465F45CE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EABFEF-3C3F-4587-9A2B-6740EE8D8D43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0373A6-6F5C-475F-AC83-C2AC5FD9F2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8AF2DC-0117-4DEA-8B03-B87DEFB34A76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2B5709-E5B3-4B10-BE35-648DA2178A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39B919-6438-4A4F-82E1-99F67567FEAC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DB2BB7-1395-4189-B9C3-4B59EF44E9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BE7572-9D3F-4FB2-A93C-EBE01851F5F3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AC3712-2FE6-4670-AFE4-FF0928BEB7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744DA9-8CB0-418E-BF9A-37E2FD77D35E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1AC3CB-0548-415C-BA9A-52C78F505F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6335A9-A756-4F43-AC55-924F377B94FF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A7652F-7880-4329-A710-9F57281A7C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60A436-E936-498B-856A-E45F0BE35879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F39F09-57A1-4B86-8C84-546E1EC85A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F49753-CD4A-421A-BB1E-9B6981F90AD1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31ED29-A46A-4BA8-B259-13E0303AEF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97AF7E-E254-402F-8E31-E79A3C623AB1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2460FC-DAC7-4C53-ADA8-DD88A351D9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08C71A-D6D2-4363-94F8-0FB0B6377921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A8564F-3EA1-485F-BFB1-1560A0723D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29699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1034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29701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9702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9705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936F1749-2F90-4B57-B453-C1C516D40A91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29706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707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F1F57B64-12FA-45B0-A4F7-90360345B5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9708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2" name="Group 66"/>
          <p:cNvGraphicFramePr>
            <a:graphicFrameLocks noGrp="1"/>
          </p:cNvGraphicFramePr>
          <p:nvPr/>
        </p:nvGraphicFramePr>
        <p:xfrm>
          <a:off x="750888" y="2060575"/>
          <a:ext cx="7924800" cy="3673476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Obchodní společnosti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Podnikání, založení, vznik, ukončení, zakladatelé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Obchodní společnosti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792F929D-FA90-40B9-9CBD-36F90685A58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VY_32_INOVACE_40_807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E8E53E3-90C1-42FB-9275-4E9ED8B0EB4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5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OBCHODNÍ SPOLEČNOSTI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8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D1514F2-0353-4B6A-BA80-C46AF7B5C87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9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z="2400" smtClean="0"/>
              <a:t>jsou právnickými osobami založenými za účelem podnikání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Zakladatelé:</a:t>
            </a:r>
          </a:p>
          <a:p>
            <a:pPr eaLnBrk="1" hangingPunct="1"/>
            <a:r>
              <a:rPr lang="cs-CZ" sz="2400" smtClean="0"/>
              <a:t>fyzické i právnické osoby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2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2E09AA7-FA54-4102-B4AA-7E0D59FF12B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3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marL="609600" indent="-609600" eaLnBrk="1" hangingPunct="1">
              <a:buFont typeface="Wingdings" pitchFamily="2" charset="2"/>
              <a:buNone/>
            </a:pPr>
            <a:r>
              <a:rPr lang="cs-CZ" smtClean="0"/>
              <a:t>Osobní</a:t>
            </a:r>
          </a:p>
          <a:p>
            <a:pPr marL="609600" indent="-609600" eaLnBrk="1" hangingPunct="1"/>
            <a:endParaRPr lang="cs-CZ" smtClean="0"/>
          </a:p>
          <a:p>
            <a:pPr marL="609600" indent="-609600" eaLnBrk="1" hangingPunct="1"/>
            <a:r>
              <a:rPr lang="cs-CZ" sz="2400" smtClean="0"/>
              <a:t>veřejná obchodní společnost  (veř.obch. spol., v.o.s.)</a:t>
            </a:r>
          </a:p>
          <a:p>
            <a:pPr marL="609600" indent="-609600" eaLnBrk="1" hangingPunct="1"/>
            <a:r>
              <a:rPr lang="cs-CZ" sz="2400" smtClean="0"/>
              <a:t>komanditní společnost  (kom. spol., k.s.)</a:t>
            </a:r>
          </a:p>
          <a:p>
            <a:pPr marL="609600" indent="-609600" eaLnBrk="1" hangingPunct="1">
              <a:buFont typeface="Wingdings" pitchFamily="2" charset="2"/>
              <a:buNone/>
            </a:pPr>
            <a:endParaRPr lang="cs-CZ" sz="2400" smtClean="0"/>
          </a:p>
          <a:p>
            <a:pPr marL="609600" indent="-609600" eaLnBrk="1" hangingPunct="1"/>
            <a:endParaRPr lang="cs-CZ" smtClean="0"/>
          </a:p>
          <a:p>
            <a:pPr marL="609600" indent="-609600" eaLnBrk="1" hangingPunct="1">
              <a:buFont typeface="Arial" charset="0"/>
              <a:buAutoNum type="arabicPeriod"/>
            </a:pPr>
            <a:endParaRPr lang="cs-CZ" smtClean="0"/>
          </a:p>
        </p:txBody>
      </p:sp>
      <p:pic>
        <p:nvPicPr>
          <p:cNvPr id="1741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6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0A9BF16-19B6-442C-BA9B-8FFB0F22BF6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7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Kapitálové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z="2400" smtClean="0"/>
              <a:t>společnost s ručením omezeným (spol. s r.o., s.r.o.)</a:t>
            </a:r>
          </a:p>
          <a:p>
            <a:pPr eaLnBrk="1" hangingPunct="1"/>
            <a:r>
              <a:rPr lang="cs-CZ" sz="2400" smtClean="0"/>
              <a:t>akciová společnost (akc. spol., a.s.)</a:t>
            </a:r>
          </a:p>
        </p:txBody>
      </p:sp>
      <p:pic>
        <p:nvPicPr>
          <p:cNvPr id="1843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0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62B1373-13CA-4C8B-8CD6-1250D05C693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1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Osobní společnosti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neomezené solidární ručení společníků za závazky společnosti</a:t>
            </a:r>
          </a:p>
          <a:p>
            <a:pPr eaLnBrk="1" hangingPunct="1"/>
            <a:r>
              <a:rPr lang="cs-CZ" sz="2400" smtClean="0"/>
              <a:t>osobní účast společníků na řízení společnosti </a:t>
            </a:r>
          </a:p>
          <a:p>
            <a:pPr eaLnBrk="1" hangingPunct="1"/>
            <a:r>
              <a:rPr lang="cs-CZ" sz="2400" smtClean="0"/>
              <a:t>zákonem není stanoven minimální základní kapitál</a:t>
            </a:r>
          </a:p>
        </p:txBody>
      </p:sp>
      <p:pic>
        <p:nvPicPr>
          <p:cNvPr id="1946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4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593F8A2-9DE6-4DF4-87B2-D8C10C35034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5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Kapitálové společnosti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omezené nebo žádné ručení společníků za závazky společnosti</a:t>
            </a:r>
          </a:p>
          <a:p>
            <a:pPr eaLnBrk="1" hangingPunct="1"/>
            <a:r>
              <a:rPr lang="cs-CZ" sz="2400" smtClean="0"/>
              <a:t>osobní účast společníků na řízení není vyžadována</a:t>
            </a:r>
          </a:p>
          <a:p>
            <a:pPr eaLnBrk="1" hangingPunct="1"/>
            <a:r>
              <a:rPr lang="cs-CZ" sz="2400" smtClean="0"/>
              <a:t>min. základní kapitál a rezervní fond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8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6F1EB0F-76A4-4642-BF2A-35A4ACDD9A9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509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marL="609600" indent="-609600" eaLnBrk="1" hangingPunct="1">
              <a:buFont typeface="Wingdings" pitchFamily="2" charset="2"/>
              <a:buNone/>
            </a:pPr>
            <a:r>
              <a:rPr lang="cs-CZ" smtClean="0"/>
              <a:t>Zahájení podnikání</a:t>
            </a:r>
          </a:p>
          <a:p>
            <a:pPr marL="609600" indent="-609600" eaLnBrk="1" hangingPunct="1">
              <a:buFont typeface="Arial" charset="0"/>
              <a:buAutoNum type="arabicPeriod"/>
            </a:pPr>
            <a:endParaRPr lang="cs-CZ" sz="2000" smtClean="0"/>
          </a:p>
          <a:p>
            <a:pPr marL="609600" indent="-609600" eaLnBrk="1" hangingPunct="1">
              <a:buFont typeface="Arial" charset="0"/>
              <a:buAutoNum type="arabicPeriod"/>
            </a:pPr>
            <a:r>
              <a:rPr lang="cs-CZ" sz="2400" smtClean="0"/>
              <a:t>založení obchodní společnosti (sepsání smlouvy mezi účastníky)</a:t>
            </a:r>
          </a:p>
          <a:p>
            <a:pPr marL="609600" indent="-609600" eaLnBrk="1" hangingPunct="1">
              <a:buFont typeface="Arial" charset="0"/>
              <a:buAutoNum type="arabicPeriod"/>
            </a:pPr>
            <a:r>
              <a:rPr lang="cs-CZ" sz="2400" smtClean="0"/>
              <a:t>vznik obchodní společnosti (zápis do obchodního rejstříku)</a:t>
            </a:r>
          </a:p>
        </p:txBody>
      </p:sp>
      <p:pic>
        <p:nvPicPr>
          <p:cNvPr id="2151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2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B7DB8BF-3578-41A8-8856-B0BFD4FBAF9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3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Založení společnosti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z="2400" smtClean="0"/>
              <a:t>společenskou smlouvou podepsanou všemi účastníky a notářsky ověřenou</a:t>
            </a:r>
          </a:p>
          <a:p>
            <a:pPr eaLnBrk="1" hangingPunct="1"/>
            <a:r>
              <a:rPr lang="cs-CZ" sz="2400" smtClean="0"/>
              <a:t>zakladatelskou listinou notářsky ověřenou</a:t>
            </a:r>
          </a:p>
          <a:p>
            <a:pPr eaLnBrk="1" hangingPunct="1"/>
            <a:endParaRPr lang="cs-CZ" sz="2400" smtClean="0"/>
          </a:p>
        </p:txBody>
      </p:sp>
      <p:pic>
        <p:nvPicPr>
          <p:cNvPr id="2253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6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B01EF5B-B9B6-4F13-B34C-424CD8E7F37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3557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marL="609600" indent="-609600" eaLnBrk="1" hangingPunct="1">
              <a:buFont typeface="Wingdings" pitchFamily="2" charset="2"/>
              <a:buNone/>
            </a:pPr>
            <a:r>
              <a:rPr lang="cs-CZ" smtClean="0"/>
              <a:t>Vznik společnosti</a:t>
            </a:r>
          </a:p>
          <a:p>
            <a:pPr marL="609600" indent="-609600" eaLnBrk="1" hangingPunct="1">
              <a:buFont typeface="Wingdings" pitchFamily="2" charset="2"/>
              <a:buNone/>
            </a:pPr>
            <a:endParaRPr lang="cs-CZ" smtClean="0"/>
          </a:p>
          <a:p>
            <a:pPr marL="609600" indent="-609600" eaLnBrk="1" hangingPunct="1"/>
            <a:r>
              <a:rPr lang="cs-CZ" sz="2400" smtClean="0"/>
              <a:t>dnem zápisu do obchodního rejstříku</a:t>
            </a:r>
          </a:p>
          <a:p>
            <a:pPr marL="609600" indent="-609600" eaLnBrk="1" hangingPunct="1"/>
            <a:r>
              <a:rPr lang="cs-CZ" sz="2400" smtClean="0"/>
              <a:t>návrh na zápis do OR do 90 dnů od založení společnosti</a:t>
            </a:r>
          </a:p>
          <a:p>
            <a:pPr marL="609600" indent="-609600" eaLnBrk="1" hangingPunct="1"/>
            <a:endParaRPr lang="cs-CZ" sz="2000" smtClean="0"/>
          </a:p>
        </p:txBody>
      </p:sp>
      <p:pic>
        <p:nvPicPr>
          <p:cNvPr id="2355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60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D46FC25-3C65-488C-A8AA-B861692CB3B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4581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Ukončení podnikání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r>
              <a:rPr lang="cs-CZ" sz="2400" smtClean="0"/>
              <a:t>zrušení </a:t>
            </a:r>
          </a:p>
          <a:p>
            <a:pPr eaLnBrk="1" hangingPunct="1"/>
            <a:r>
              <a:rPr lang="cs-CZ" sz="2400" smtClean="0"/>
              <a:t>zánik (výmaz z obchodního rejstříku)</a:t>
            </a:r>
          </a:p>
          <a:p>
            <a:pPr eaLnBrk="1" hangingPunct="1"/>
            <a:endParaRPr lang="cs-CZ" sz="2000" smtClean="0"/>
          </a:p>
        </p:txBody>
      </p:sp>
      <p:pic>
        <p:nvPicPr>
          <p:cNvPr id="2458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4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303ABEE-EB89-49FE-9160-89BCE6D66B4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5605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marL="609600" indent="-609600" eaLnBrk="1" hangingPunct="1">
              <a:buFont typeface="Wingdings" pitchFamily="2" charset="2"/>
              <a:buNone/>
            </a:pPr>
            <a:r>
              <a:rPr lang="cs-CZ" smtClean="0"/>
              <a:t>Zrušení obchodní společnosti</a:t>
            </a:r>
          </a:p>
          <a:p>
            <a:pPr marL="609600" indent="-609600" eaLnBrk="1" hangingPunct="1">
              <a:buFont typeface="Wingdings" pitchFamily="2" charset="2"/>
              <a:buNone/>
            </a:pPr>
            <a:endParaRPr lang="cs-CZ" smtClean="0"/>
          </a:p>
          <a:p>
            <a:pPr marL="609600" indent="-609600" eaLnBrk="1" hangingPunct="1">
              <a:buFont typeface="Arial" charset="0"/>
              <a:buAutoNum type="arabicPeriod"/>
            </a:pPr>
            <a:r>
              <a:rPr lang="cs-CZ" sz="2400" smtClean="0"/>
              <a:t>s likvidací (neexistuje právní nástupce)</a:t>
            </a:r>
          </a:p>
          <a:p>
            <a:pPr marL="609600" indent="-609600" eaLnBrk="1" hangingPunct="1">
              <a:buFont typeface="Arial" charset="0"/>
              <a:buAutoNum type="arabicPeriod"/>
            </a:pPr>
            <a:r>
              <a:rPr lang="cs-CZ" sz="2400" smtClean="0"/>
              <a:t>bez likvidace (existuje právní nástupce)</a:t>
            </a:r>
          </a:p>
          <a:p>
            <a:pPr marL="609600" indent="-609600" eaLnBrk="1" hangingPunct="1">
              <a:buFont typeface="Arial" charset="0"/>
              <a:buAutoNum type="arabicPeriod"/>
            </a:pPr>
            <a:r>
              <a:rPr lang="cs-CZ" sz="2400" smtClean="0"/>
              <a:t>prohlášením konkurzu</a:t>
            </a:r>
          </a:p>
        </p:txBody>
      </p:sp>
      <p:pic>
        <p:nvPicPr>
          <p:cNvPr id="2560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8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F378FEAD-72DC-4D7D-95A5-2FDEDD019A5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662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31" name="TextovéPole 9"/>
          <p:cNvSpPr txBox="1">
            <a:spLocks noChangeArrowheads="1"/>
          </p:cNvSpPr>
          <p:nvPr/>
        </p:nvSpPr>
        <p:spPr bwMode="auto">
          <a:xfrm>
            <a:off x="3475038" y="1485900"/>
            <a:ext cx="21431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6632" name="TextovéPole 10"/>
          <p:cNvSpPr txBox="1">
            <a:spLocks noChangeArrowheads="1"/>
          </p:cNvSpPr>
          <p:nvPr/>
        </p:nvSpPr>
        <p:spPr bwMode="auto">
          <a:xfrm>
            <a:off x="755650" y="2420938"/>
            <a:ext cx="7632700" cy="155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Jak členíme obchodní společnosti?</a:t>
            </a:r>
          </a:p>
          <a:p>
            <a:r>
              <a:rPr lang="cs-CZ" sz="2400"/>
              <a:t>Kdo může založit obchodní společnost?</a:t>
            </a:r>
          </a:p>
          <a:p>
            <a:r>
              <a:rPr lang="cs-CZ" sz="2400"/>
              <a:t>Kdy vzniká společnost?</a:t>
            </a:r>
          </a:p>
          <a:p>
            <a:r>
              <a:rPr lang="cs-CZ" sz="2400"/>
              <a:t>Jaké formy může mít zrušení obchodní společnosti?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B42870C4-23AA-4C35-85E4-1F945ABF89C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7653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cs-CZ" sz="1800" smtClean="0"/>
          </a:p>
          <a:p>
            <a:pPr eaLnBrk="1" hangingPunct="1"/>
            <a:endParaRPr lang="cs-CZ" sz="1800" smtClean="0"/>
          </a:p>
          <a:p>
            <a:pPr eaLnBrk="1" hangingPunct="1"/>
            <a:r>
              <a:rPr lang="cs-CZ" sz="1800" smtClean="0"/>
              <a:t>ŠVARCOVÁ, J. </a:t>
            </a:r>
            <a:r>
              <a:rPr lang="cs-CZ" sz="1800" i="1" smtClean="0"/>
              <a:t>Ekonomie – stručný přehled, 2003/2004.</a:t>
            </a:r>
            <a:r>
              <a:rPr lang="cs-CZ" sz="1800" smtClean="0"/>
              <a:t> Zlín, CEED, 2003. ISBN 80-902552-8-0</a:t>
            </a:r>
          </a:p>
          <a:p>
            <a:pPr eaLnBrk="1" hangingPunct="1"/>
            <a:endParaRPr lang="cs-CZ" sz="1800" smtClean="0"/>
          </a:p>
        </p:txBody>
      </p:sp>
      <p:pic>
        <p:nvPicPr>
          <p:cNvPr id="2765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6" name="TextovéPole 9"/>
          <p:cNvSpPr txBox="1">
            <a:spLocks noChangeArrowheads="1"/>
          </p:cNvSpPr>
          <p:nvPr/>
        </p:nvSpPr>
        <p:spPr bwMode="auto">
          <a:xfrm>
            <a:off x="3402013" y="1485900"/>
            <a:ext cx="23225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1244</TotalTime>
  <Words>412</Words>
  <Application>Microsoft Office PowerPoint</Application>
  <PresentationFormat>Předvádění na obrazovce (4:3)</PresentationFormat>
  <Paragraphs>121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Vrstvy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Kateřina Škultetyová, Ing.</cp:lastModifiedBy>
  <cp:revision>87</cp:revision>
  <dcterms:created xsi:type="dcterms:W3CDTF">2010-11-01T23:40:31Z</dcterms:created>
  <dcterms:modified xsi:type="dcterms:W3CDTF">2013-10-22T11:43:16Z</dcterms:modified>
</cp:coreProperties>
</file>