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1"/>
  </p:notesMasterIdLst>
  <p:sldIdLst>
    <p:sldId id="256" r:id="rId2"/>
    <p:sldId id="284" r:id="rId3"/>
    <p:sldId id="290" r:id="rId4"/>
    <p:sldId id="289" r:id="rId5"/>
    <p:sldId id="288" r:id="rId6"/>
    <p:sldId id="287" r:id="rId7"/>
    <p:sldId id="291" r:id="rId8"/>
    <p:sldId id="259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1755" y="-2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55D8E3A-A763-4B11-9747-AADDA2F6C34B}" type="datetimeFigureOut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023D2B4-06FA-40A5-AC54-F3F891AFBB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203836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10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7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8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25611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5612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dt" sz="half" idx="10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BCB8A3-827C-4AEC-AA83-7C281886B29D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244CA4-C833-4C13-9368-35298935CF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A130B9-F295-4DDD-8304-46D33E3B5802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DC85FC-F652-439B-ABE8-8397E494A6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6BEF1F-85CC-44D9-8722-A65AD15C261F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B75EE8-9F2A-4438-BC99-928D1675DC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8086C7-78B9-41A1-9EB0-40FDBEB00043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BC3D5A-8C63-4E42-B45B-AF1F6BB48C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3C6507-B0AF-4E0D-8615-085D12B80BFD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EDBD59-76FC-46C5-B454-0D2C47F3E1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0D8B41-A2A2-41F8-A83A-B06E19FB6AC5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6C28A5-EF74-4FB5-8907-9B117043FB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7BD65E-3E95-4610-B661-E19D60F6077B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93E414-477B-46F7-BB37-48B6FE2D0F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FD3778-06F4-442C-8E5B-D076BD2BCF55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5C95BF-DFCA-405E-A283-E74574A1C8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9576D4-E644-4603-8E01-EE079D96064F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258FCF-63E7-48CC-8213-1D40E5E3C0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271134-991B-4049-9110-B3F8280E81F8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E8BC37-A477-41C8-9D8B-863DC885CE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063E8C-FA65-49DC-9480-9D9EDB777C2E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D59448-04B8-4E20-8549-EB7825921C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24579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1034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24581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4582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027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4585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fld id="{F4B6CFDA-0D1F-4CCF-B0BF-3A93F2A130C3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24586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587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979BE27C-E83E-4616-87C3-8298AF0544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4588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/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40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Osobní společnosti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Komanditní spol., veřejná obchodní spol., ručení, vklad, statutární orgán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ročník, žáci 16 – 17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827088" y="981075"/>
            <a:ext cx="75596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Osobní společnosti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CD86D977-0DEC-43EF-BB4D-5D5F54497C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4397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VY_32_INOVACE_40_808</a:t>
            </a:r>
          </a:p>
        </p:txBody>
      </p:sp>
      <p:pic>
        <p:nvPicPr>
          <p:cNvPr id="1439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9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29CE80F-4901-4731-AA77-1F85DDC6422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4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OSOBNÍ SPOLEČNOSTI</a:t>
            </a: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2758F5A-5B4A-48EB-B559-A23B3E0E692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88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Veřejná obchodní společnost (v.o.s.)</a:t>
            </a:r>
          </a:p>
          <a:p>
            <a:pPr eaLnBrk="1" hangingPunct="1"/>
            <a:r>
              <a:rPr lang="cs-CZ" smtClean="0"/>
              <a:t>Komanditní společnost (k.s.)</a:t>
            </a: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B6EF49B-5B00-4596-8204-D7CC23EAF69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2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Veřejná obchodní společnost</a:t>
            </a:r>
          </a:p>
          <a:p>
            <a:pPr eaLnBrk="1" hangingPunct="1"/>
            <a:endParaRPr lang="cs-CZ" sz="1800" smtClean="0"/>
          </a:p>
          <a:p>
            <a:pPr eaLnBrk="1" hangingPunct="1"/>
            <a:r>
              <a:rPr lang="cs-CZ" sz="2400" smtClean="0"/>
              <a:t>založena alespoň dvěma osobami (fyzickou                 i právnickou)</a:t>
            </a:r>
          </a:p>
          <a:p>
            <a:pPr eaLnBrk="1" hangingPunct="1"/>
            <a:r>
              <a:rPr lang="cs-CZ" sz="2400" smtClean="0"/>
              <a:t>zakládá se společenskou smlouvou</a:t>
            </a:r>
          </a:p>
          <a:p>
            <a:pPr eaLnBrk="1" hangingPunct="1"/>
            <a:r>
              <a:rPr lang="cs-CZ" sz="2400" smtClean="0"/>
              <a:t>osoby ručí neomezeně a solidárně celým svým majetkem</a:t>
            </a:r>
          </a:p>
          <a:p>
            <a:pPr eaLnBrk="1" hangingPunct="1"/>
            <a:endParaRPr lang="cs-CZ" sz="2000" smtClean="0"/>
          </a:p>
          <a:p>
            <a:pPr eaLnBrk="1" hangingPunct="1"/>
            <a:endParaRPr lang="cs-CZ" smtClean="0"/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931AD3B-5A2D-4DC3-9B66-FB15AC20193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36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zisk se dělí rovným dílem (ztráta také)</a:t>
            </a:r>
          </a:p>
          <a:p>
            <a:pPr eaLnBrk="1" hangingPunct="1"/>
            <a:r>
              <a:rPr lang="cs-CZ" sz="2400" smtClean="0"/>
              <a:t>statutárním (řídícím) orgánem je každý ze společníků</a:t>
            </a:r>
          </a:p>
          <a:p>
            <a:pPr eaLnBrk="1" hangingPunct="1"/>
            <a:r>
              <a:rPr lang="cs-CZ" sz="2400" smtClean="0"/>
              <a:t>pro společníky platí zákaz konkurence v oboru</a:t>
            </a:r>
          </a:p>
          <a:p>
            <a:pPr eaLnBrk="1" hangingPunct="1"/>
            <a:endParaRPr lang="cs-CZ" sz="2400" smtClean="0"/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5C19529-472A-4FF4-9C24-B35F84EB5A2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0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Komanditní společnost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dva druhy společníků</a:t>
            </a:r>
          </a:p>
          <a:p>
            <a:pPr eaLnBrk="1" hangingPunct="1"/>
            <a:r>
              <a:rPr lang="cs-CZ" sz="2400" smtClean="0"/>
              <a:t>komanditista – ručí do výše svého vkladu</a:t>
            </a:r>
          </a:p>
          <a:p>
            <a:pPr eaLnBrk="1" hangingPunct="1"/>
            <a:r>
              <a:rPr lang="cs-CZ" sz="2400" smtClean="0"/>
              <a:t>komplementář – ručí neomezeně</a:t>
            </a:r>
          </a:p>
          <a:p>
            <a:pPr eaLnBrk="1" hangingPunct="1"/>
            <a:r>
              <a:rPr lang="cs-CZ" sz="2400" smtClean="0"/>
              <a:t>při založení min. 1 komplementář a 1 komanditista</a:t>
            </a: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8C5A2EA-0D23-4E28-AFD9-2511472DB3E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4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komanditista – vklad min. 5000,-Kč</a:t>
            </a:r>
          </a:p>
          <a:p>
            <a:pPr eaLnBrk="1" hangingPunct="1"/>
            <a:r>
              <a:rPr lang="cs-CZ" sz="2400" smtClean="0"/>
              <a:t>rozdělení zisku – poměrnou částí mezi společníky</a:t>
            </a:r>
          </a:p>
          <a:p>
            <a:pPr eaLnBrk="1" hangingPunct="1"/>
            <a:r>
              <a:rPr lang="cs-CZ" sz="2400" smtClean="0"/>
              <a:t>statutární orgán – komplementáři</a:t>
            </a:r>
          </a:p>
          <a:p>
            <a:pPr eaLnBrk="1" hangingPunct="1"/>
            <a:r>
              <a:rPr lang="cs-CZ" sz="2400" smtClean="0"/>
              <a:t>zákaz konkurence v oboru - komplementáři</a:t>
            </a:r>
          </a:p>
          <a:p>
            <a:pPr eaLnBrk="1" hangingPunct="1"/>
            <a:r>
              <a:rPr lang="cs-CZ" sz="2400" smtClean="0"/>
              <a:t>společnost řídí pouze komplementáři</a:t>
            </a:r>
          </a:p>
          <a:p>
            <a:pPr eaLnBrk="1" hangingPunct="1">
              <a:buFont typeface="Wingdings" pitchFamily="2" charset="2"/>
              <a:buNone/>
            </a:pPr>
            <a:endParaRPr lang="cs-CZ" sz="2400" smtClean="0"/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A1923BE2-325D-4A88-9AC5-A3021847D30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150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0" name="TextovéPole 9"/>
          <p:cNvSpPr txBox="1">
            <a:spLocks noChangeArrowheads="1"/>
          </p:cNvSpPr>
          <p:nvPr/>
        </p:nvSpPr>
        <p:spPr bwMode="auto">
          <a:xfrm>
            <a:off x="3546475" y="1485900"/>
            <a:ext cx="21431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1511" name="TextovéPole 10"/>
          <p:cNvSpPr txBox="1">
            <a:spLocks noChangeArrowheads="1"/>
          </p:cNvSpPr>
          <p:nvPr/>
        </p:nvSpPr>
        <p:spPr bwMode="auto">
          <a:xfrm>
            <a:off x="827088" y="2133600"/>
            <a:ext cx="7632700" cy="2282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400"/>
          </a:p>
          <a:p>
            <a:r>
              <a:rPr lang="cs-CZ" sz="2400"/>
              <a:t>Jakým typem obchodní společnosti je komanditní společnost?</a:t>
            </a:r>
          </a:p>
          <a:p>
            <a:r>
              <a:rPr lang="cs-CZ" sz="2400"/>
              <a:t>Jak se dělí zisk u veřejné obchodní společnosti?</a:t>
            </a:r>
          </a:p>
          <a:p>
            <a:r>
              <a:rPr lang="cs-CZ" sz="2400"/>
              <a:t>Kdo je oprávněn řídit komanditní společnost?</a:t>
            </a:r>
          </a:p>
          <a:p>
            <a:r>
              <a:rPr lang="cs-CZ" sz="2400"/>
              <a:t>Jaký je min. vklad komanditisty do společnosti?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9EA115EE-5193-4E71-8BE9-81E23D47916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532" name="Rectangle 9"/>
          <p:cNvSpPr>
            <a:spLocks noGrp="1"/>
          </p:cNvSpPr>
          <p:nvPr>
            <p:ph type="body" idx="4294967295"/>
          </p:nvPr>
        </p:nvSpPr>
        <p:spPr>
          <a:xfrm>
            <a:off x="900113" y="1628775"/>
            <a:ext cx="7772400" cy="4530725"/>
          </a:xfrm>
        </p:spPr>
        <p:txBody>
          <a:bodyPr/>
          <a:lstStyle/>
          <a:p>
            <a:pPr eaLnBrk="1" hangingPunct="1"/>
            <a:endParaRPr lang="cs-CZ" sz="1800" smtClean="0"/>
          </a:p>
          <a:p>
            <a:pPr eaLnBrk="1" hangingPunct="1"/>
            <a:endParaRPr lang="cs-CZ" sz="1800" smtClean="0"/>
          </a:p>
          <a:p>
            <a:pPr eaLnBrk="1" hangingPunct="1"/>
            <a:r>
              <a:rPr lang="cs-CZ" sz="1800" smtClean="0"/>
              <a:t>ŠVARCOVÁ, J. </a:t>
            </a:r>
            <a:r>
              <a:rPr lang="cs-CZ" sz="1800" i="1" smtClean="0"/>
              <a:t>Ekonomie – stručný přehled, 2003/2004.</a:t>
            </a:r>
            <a:r>
              <a:rPr lang="cs-CZ" sz="1800" smtClean="0"/>
              <a:t> Zlín, CEED, 2003. ISBN 80-902552-8-0</a:t>
            </a:r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9"/>
          <p:cNvSpPr txBox="1">
            <a:spLocks noChangeArrowheads="1"/>
          </p:cNvSpPr>
          <p:nvPr/>
        </p:nvSpPr>
        <p:spPr bwMode="auto">
          <a:xfrm>
            <a:off x="3402013" y="1485900"/>
            <a:ext cx="232251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1202</TotalTime>
  <Words>329</Words>
  <Application>Microsoft Office PowerPoint</Application>
  <PresentationFormat>Předvádění na obrazovce (4:3)</PresentationFormat>
  <Paragraphs>93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Vrstvy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Kateřina Škultetyová, Ing.</cp:lastModifiedBy>
  <cp:revision>93</cp:revision>
  <dcterms:created xsi:type="dcterms:W3CDTF">2010-11-01T23:40:31Z</dcterms:created>
  <dcterms:modified xsi:type="dcterms:W3CDTF">2013-10-22T11:43:41Z</dcterms:modified>
</cp:coreProperties>
</file>