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sldIdLst>
    <p:sldId id="256" r:id="rId2"/>
    <p:sldId id="284" r:id="rId3"/>
    <p:sldId id="289" r:id="rId4"/>
    <p:sldId id="288" r:id="rId5"/>
    <p:sldId id="287" r:id="rId6"/>
    <p:sldId id="286" r:id="rId7"/>
    <p:sldId id="285" r:id="rId8"/>
    <p:sldId id="290" r:id="rId9"/>
    <p:sldId id="291" r:id="rId10"/>
    <p:sldId id="292" r:id="rId11"/>
    <p:sldId id="293" r:id="rId12"/>
    <p:sldId id="259" r:id="rId13"/>
    <p:sldId id="25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9A89EF5-F559-4E58-821F-4A5DB80F7D62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29FA23F-B541-4D8E-8F0E-B5CEDED633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3384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9707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6C81B-5653-4120-902A-3F0B8C52EF3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0AB62-5E8A-4134-958B-31A66077F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44DFB-F05A-4238-8FB4-899168126D1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10C777-603D-4E2D-95AC-E71F4ED019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A34474-6289-47B4-9946-304506690F4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CD263-5CD9-42D0-AB4F-2A0F75676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65EA2E-1CB0-4F50-9158-9B068BA236D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BDBE19-08D7-4685-A3B0-1D397B4C45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69820A-09D1-4250-9DFA-3913AAF30C8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4FC949-CC5F-49B2-A2B4-0BB0F0B0B5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0F879-4DCF-4EC0-8739-AD72E43012A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4BC0E-100D-43FF-8EAC-E49DAF271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299814-42E7-4602-8786-F875B52A6DB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A9BAC7-C912-43F1-B172-8514927269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43E5BD-A0A8-4606-992E-135DE7BE794A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6D2FED-9FAC-4C5A-BA24-207057EED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FCB1A5-525D-45B7-944A-CAE1423255E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6B8A65-BD17-40B2-9611-9D51640D04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85E66C-5830-423A-B468-29038ED43F2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F87A10-B334-41A3-87F1-D88367C7C4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F61F6F-20F7-4C17-8DFA-96BC952FA927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DCC2B9-C234-41AD-BB9A-0EB11C7C7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867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8677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8678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8681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CAB3CA42-AED2-4A43-A17D-D657A845558A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8682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8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46D5B1D9-8551-4C44-AA3B-DBA0B59DF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684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Kapitálové společnosti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Akcie, kapitál, společníci, závazky, orgány společnosti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Kapitálové společnosti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328DE733-46E7-4299-9923-86E7E9195E6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VY_32_INOVACE_40_809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A8FCEE7-39BC-4868-BF9D-0D37C818FAA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10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SPOLEČNOST S RUČENÍM OMEZENÝM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1255BFD-DC18-4967-9F3A-0BBA7E13C2C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základní kapitál je tvořen vklady společníků</a:t>
            </a:r>
          </a:p>
          <a:p>
            <a:pPr eaLnBrk="1" hangingPunct="1"/>
            <a:r>
              <a:rPr lang="cs-CZ" sz="2400" smtClean="0"/>
              <a:t>společníci ručí za závazky společnosti omezeně do výše vkladů</a:t>
            </a:r>
          </a:p>
          <a:p>
            <a:pPr eaLnBrk="1" hangingPunct="1"/>
            <a:r>
              <a:rPr lang="cs-CZ" sz="2400" smtClean="0"/>
              <a:t>max. 50 společníků</a:t>
            </a:r>
          </a:p>
          <a:p>
            <a:pPr eaLnBrk="1" hangingPunct="1"/>
            <a:r>
              <a:rPr lang="cs-CZ" sz="2400" smtClean="0"/>
              <a:t>základní kapitál – min. 200.000,- Kč</a:t>
            </a:r>
          </a:p>
          <a:p>
            <a:pPr eaLnBrk="1" hangingPunct="1"/>
            <a:r>
              <a:rPr lang="cs-CZ" sz="2400" smtClean="0"/>
              <a:t>vklad společníka – min. 20.000,- Kč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2664B1F-FEFC-476E-BD5A-72C2F8373ED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Orgány společnosti: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nejvyšší orgán – valná hromada</a:t>
            </a:r>
          </a:p>
          <a:p>
            <a:pPr eaLnBrk="1" hangingPunct="1"/>
            <a:r>
              <a:rPr lang="cs-CZ" sz="2400" smtClean="0"/>
              <a:t>statutární orgán – jednatelé</a:t>
            </a:r>
          </a:p>
          <a:p>
            <a:pPr eaLnBrk="1" hangingPunct="1"/>
            <a:r>
              <a:rPr lang="cs-CZ" sz="2400" smtClean="0"/>
              <a:t>kontrolní orgán – dozorčí rada (není povinný)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C8BDACA-A639-4E1F-9105-567B2A602D8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statutární orgán – min. jednou ročně svolává valnou hromadu</a:t>
            </a:r>
          </a:p>
          <a:p>
            <a:pPr eaLnBrk="1" hangingPunct="1"/>
            <a:r>
              <a:rPr lang="cs-CZ" sz="2400" smtClean="0"/>
              <a:t>společnost vytváří povinně rezervní fond (nejméně 10% základního kapitálu)</a:t>
            </a:r>
          </a:p>
          <a:p>
            <a:pPr eaLnBrk="1" hangingPunct="1"/>
            <a:r>
              <a:rPr lang="cs-CZ" sz="2400" smtClean="0"/>
              <a:t>zisk se dělí mezi společníky podle poměru obchodních podílů</a:t>
            </a:r>
          </a:p>
          <a:p>
            <a:pPr eaLnBrk="1" hangingPunct="1"/>
            <a:r>
              <a:rPr lang="cs-CZ" sz="2400" smtClean="0"/>
              <a:t>jednatel a dozorčí rada – zákaz konkurence</a:t>
            </a:r>
          </a:p>
          <a:p>
            <a:pPr eaLnBrk="1" hangingPunct="1"/>
            <a:endParaRPr lang="cs-CZ" sz="2400" smtClean="0"/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206F96-8D0B-41A7-8AD9-7417C14AFDD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AKCIOVÁ SPOLEČNOST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E8CA88B-A2D1-4E9C-BB6E-9ADDF8C5346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400" smtClean="0"/>
              <a:t>Akcie – cenný papír, s nímž jsou spojena práva akcionáře jako společníka: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podílet se na zisku</a:t>
            </a:r>
          </a:p>
          <a:p>
            <a:pPr eaLnBrk="1" hangingPunct="1"/>
            <a:r>
              <a:rPr lang="cs-CZ" sz="2400" smtClean="0"/>
              <a:t>podílet se nařízení společnosti</a:t>
            </a:r>
          </a:p>
          <a:p>
            <a:pPr eaLnBrk="1" hangingPunct="1"/>
            <a:r>
              <a:rPr lang="cs-CZ" sz="2400" smtClean="0"/>
              <a:t>podílet se na likvidačním zůstatku společnosti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34CC75D-0BBF-43C9-9A7B-75444F37E9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základní kapitál společnosti s veřejnou nabídkou akcií – 20 mil. Kč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základní kapitál společnosti bez veřejné nabídky akcií                – 2 mil. Kč</a:t>
            </a:r>
          </a:p>
          <a:p>
            <a:pPr eaLnBrk="1" hangingPunct="1"/>
            <a:endParaRPr lang="cs-CZ" sz="2400" smtClean="0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A00AF9A-28C3-4097-949B-F599A49EF3F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Vznik společnosti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zápis do obchodního rejstříku – 90dní po konání ustavující valné hromady</a:t>
            </a:r>
          </a:p>
          <a:p>
            <a:pPr eaLnBrk="1" hangingPunct="1"/>
            <a:r>
              <a:rPr lang="cs-CZ" sz="2400" smtClean="0"/>
              <a:t>rezervní fond – 20% ze základního kapitálu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512A2FF-A720-4340-AFE1-F9143845CDE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Orgány společnosti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nejvyšší orgán – valná hromada (min. jednou ročně)</a:t>
            </a:r>
          </a:p>
          <a:p>
            <a:pPr eaLnBrk="1" hangingPunct="1"/>
            <a:r>
              <a:rPr lang="cs-CZ" sz="2400" smtClean="0"/>
              <a:t>statutární orgán – představenstvo (řídí firmu po celý rok)</a:t>
            </a:r>
          </a:p>
          <a:p>
            <a:pPr eaLnBrk="1" hangingPunct="1"/>
            <a:r>
              <a:rPr lang="cs-CZ" sz="2400" smtClean="0"/>
              <a:t>kontrolní orgán – dozorčí rada (kontroluje práci představenstva)</a:t>
            </a:r>
          </a:p>
          <a:p>
            <a:pPr eaLnBrk="1" hangingPunct="1"/>
            <a:endParaRPr lang="cs-CZ" sz="2400" smtClean="0"/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8BCD78B-CBA7-4AC2-A049-26B95F9117C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58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zákaz konkurence v oboru – představenstvo, dozorčí rada</a:t>
            </a:r>
          </a:p>
          <a:p>
            <a:pPr eaLnBrk="1" hangingPunct="1"/>
            <a:r>
              <a:rPr lang="cs-CZ" sz="2400" smtClean="0"/>
              <a:t>akcionáři za závazky společnosti neručí</a:t>
            </a:r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73E8A54-6867-4571-8199-BC1FCBA1C39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560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TextovéPole 9"/>
          <p:cNvSpPr txBox="1">
            <a:spLocks noChangeArrowheads="1"/>
          </p:cNvSpPr>
          <p:nvPr/>
        </p:nvSpPr>
        <p:spPr bwMode="auto">
          <a:xfrm>
            <a:off x="3475038" y="1558925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5606" name="TextovéPole 10"/>
          <p:cNvSpPr txBox="1">
            <a:spLocks noChangeArrowheads="1"/>
          </p:cNvSpPr>
          <p:nvPr/>
        </p:nvSpPr>
        <p:spPr bwMode="auto">
          <a:xfrm>
            <a:off x="755650" y="2349500"/>
            <a:ext cx="7632700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Co je to akcie?</a:t>
            </a:r>
          </a:p>
          <a:p>
            <a:r>
              <a:rPr lang="cs-CZ" sz="2400">
                <a:latin typeface="Calibri" pitchFamily="34" charset="0"/>
              </a:rPr>
              <a:t>Kolik může mít max. společníků spol. s.r.o.?</a:t>
            </a:r>
          </a:p>
          <a:p>
            <a:r>
              <a:rPr lang="cs-CZ" sz="2400">
                <a:latin typeface="Calibri" pitchFamily="34" charset="0"/>
              </a:rPr>
              <a:t>Jaká jsou práva akcionáře?</a:t>
            </a:r>
            <a:endParaRPr lang="cs-CZ" sz="2400"/>
          </a:p>
          <a:p>
            <a:r>
              <a:rPr lang="cs-CZ" sz="2400">
                <a:latin typeface="Calibri" pitchFamily="34" charset="0"/>
              </a:rPr>
              <a:t>Jaký je základní kapitál u a.s.s veřejnou nabídkou akcií?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893973FF-EFB0-4828-8286-91703E385B4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6628" name="Rectangle 10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</p:txBody>
      </p:sp>
      <p:pic>
        <p:nvPicPr>
          <p:cNvPr id="2662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1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1255</TotalTime>
  <Words>452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93</cp:revision>
  <dcterms:created xsi:type="dcterms:W3CDTF">2010-11-01T23:40:31Z</dcterms:created>
  <dcterms:modified xsi:type="dcterms:W3CDTF">2013-10-22T11:44:03Z</dcterms:modified>
</cp:coreProperties>
</file>