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1"/>
  </p:notesMasterIdLst>
  <p:sldIdLst>
    <p:sldId id="256" r:id="rId2"/>
    <p:sldId id="260" r:id="rId3"/>
    <p:sldId id="262" r:id="rId4"/>
    <p:sldId id="267" r:id="rId5"/>
    <p:sldId id="264" r:id="rId6"/>
    <p:sldId id="266" r:id="rId7"/>
    <p:sldId id="265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AA271A2-4EA6-4023-BA93-6703F542619B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52D2FC3-0744-48FA-9BAB-87D3568C3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6138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458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458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F6D70-CC49-4176-9448-B6F5B9A59CF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EA6F4-5260-4825-9093-76057281F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0350FB-091E-44A8-B573-F467D8A6CC2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2B5E4F-0AE6-4543-9E26-DB47CA77D6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98A16F-86DA-4DFF-ACB0-AF600BC93A6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5EBE02-B158-4EA0-8D68-1225D2C5A6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EECEA9-6CFB-4B6D-B34C-32A31B32035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ED0FA-CD51-477F-94D4-11247BE36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23A0D0-08B8-4633-AAF4-47121C74D30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2E5A17-467A-4925-B9F0-4BAD11AC4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8DFC3-3743-42DC-AC6D-7B09967AB3A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67CCAD-E0F6-4C76-97AE-B9C606944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0A65EA-49D2-46F5-BF22-BB9A95B4BC3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D2DF64-1E08-4385-8464-21CF192335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F32812-25F9-453A-9527-1A0949A39C0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FD3B66-4491-48BB-B7F9-6FD1D87AB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3DB452-99C5-4F57-B9EE-2A9AC7375D3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D355D5-6EBC-4C8F-8D6F-25B792D81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099FAE-2A8F-4DCD-81DC-36D252CB0EE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075421-36C2-4BF1-8628-F80160B350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8F136E-8341-4A59-82A9-3236D4691EF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208C38-BE53-4D82-A8C5-D191DE05A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355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355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355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6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DAA5BC3B-DC60-403F-B9F4-AD7AF9670E8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356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56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8D35F7FB-6541-4ABD-8935-7BC348BA7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56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Družstva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Státní organizace, orgány družstva, základní kapitál, členství, zaměření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Družstva 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4B0A0DC5-D89B-46FF-98CD-2838657C6B7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VY_32_INOVACE_40_810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458AAF4-D9C0-4120-B1AA-52FC4706062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DRUŽSTVA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8B81514-6B51-43CA-8C0D-EB6FDD8A650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Základní charakteristiky:</a:t>
            </a:r>
          </a:p>
          <a:p>
            <a:pPr eaLnBrk="1" hangingPunct="1"/>
            <a:endParaRPr lang="cs-CZ" sz="1600" smtClean="0"/>
          </a:p>
          <a:p>
            <a:pPr eaLnBrk="1" hangingPunct="1"/>
            <a:r>
              <a:rPr lang="cs-CZ" sz="2400" smtClean="0"/>
              <a:t>povinně v názvu slovo „družstvo“</a:t>
            </a:r>
          </a:p>
          <a:p>
            <a:pPr eaLnBrk="1" hangingPunct="1"/>
            <a:r>
              <a:rPr lang="cs-CZ" sz="2400" smtClean="0"/>
              <a:t>zakladatelé - alespoň 5 fyzických osob nebo 2 právnické osoby</a:t>
            </a:r>
          </a:p>
          <a:p>
            <a:pPr eaLnBrk="1" hangingPunct="1"/>
            <a:r>
              <a:rPr lang="cs-CZ" sz="2400" smtClean="0"/>
              <a:t>společenství neuzavřeného počtu osob</a:t>
            </a:r>
          </a:p>
          <a:p>
            <a:pPr eaLnBrk="1" hangingPunct="1"/>
            <a:r>
              <a:rPr lang="cs-CZ" sz="2400" smtClean="0"/>
              <a:t>v průběhu činnosti mohou přistupovat noví členové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5636878-AAD1-4D7C-BFCF-49E586BBAD6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podmínka členství – splacení členského vkladu</a:t>
            </a:r>
          </a:p>
          <a:p>
            <a:pPr eaLnBrk="1" hangingPunct="1"/>
            <a:r>
              <a:rPr lang="cs-CZ" sz="2400" smtClean="0"/>
              <a:t>vklad je jednotný</a:t>
            </a:r>
          </a:p>
          <a:p>
            <a:pPr eaLnBrk="1" hangingPunct="1"/>
            <a:r>
              <a:rPr lang="cs-CZ" sz="2400" smtClean="0"/>
              <a:t>všichni členové mají stejné hlasovací právo na valné hromadě</a:t>
            </a:r>
          </a:p>
          <a:p>
            <a:endParaRPr lang="cs-CZ" sz="2400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3F623F-A7A9-4100-9EA7-382E75E7F16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Orgány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nejvyšší orgán – členská schůze (nejméně jednou ročně)</a:t>
            </a:r>
          </a:p>
          <a:p>
            <a:pPr eaLnBrk="1" hangingPunct="1"/>
            <a:r>
              <a:rPr lang="cs-CZ" sz="2400" smtClean="0"/>
              <a:t>statutární orgán – představenstvo</a:t>
            </a:r>
          </a:p>
          <a:p>
            <a:pPr eaLnBrk="1" hangingPunct="1"/>
            <a:r>
              <a:rPr lang="cs-CZ" sz="2400" smtClean="0"/>
              <a:t>kontrolní orgán – kontrolní komise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C2C6E26-8D84-4927-9700-2FFF5A5EC0D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funkční období členů všech orgánů nesmí přesáhnout 5 let</a:t>
            </a:r>
          </a:p>
          <a:p>
            <a:pPr eaLnBrk="1" hangingPunct="1"/>
            <a:r>
              <a:rPr lang="cs-CZ" sz="2400" smtClean="0"/>
              <a:t>min. základní kapitál zapisovaný do obchodního rejstříku je 50.000,- Kč</a:t>
            </a:r>
          </a:p>
          <a:p>
            <a:pPr eaLnBrk="1" hangingPunct="1"/>
            <a:r>
              <a:rPr lang="cs-CZ" sz="2400" smtClean="0"/>
              <a:t>povinné zřízení nedělitelného fondu v konečné výši nejméně poloviny základního kapitálu</a:t>
            </a:r>
          </a:p>
          <a:p>
            <a:pPr eaLnBrk="1" hangingPunct="1"/>
            <a:r>
              <a:rPr lang="cs-CZ" sz="2400" smtClean="0"/>
              <a:t>členové družstva neručí za závazky družstva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F72FD8A-9EBC-40FA-9D79-16802403EE9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Různorodá zaměření podnikání: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zemědělská</a:t>
            </a:r>
          </a:p>
          <a:p>
            <a:pPr eaLnBrk="1" hangingPunct="1"/>
            <a:r>
              <a:rPr lang="cs-CZ" sz="2400" smtClean="0"/>
              <a:t>výrobní</a:t>
            </a:r>
          </a:p>
          <a:p>
            <a:pPr eaLnBrk="1" hangingPunct="1"/>
            <a:r>
              <a:rPr lang="cs-CZ" sz="2400" smtClean="0"/>
              <a:t>bytová</a:t>
            </a:r>
          </a:p>
          <a:p>
            <a:pPr eaLnBrk="1" hangingPunct="1"/>
            <a:r>
              <a:rPr lang="cs-CZ" sz="2400" smtClean="0"/>
              <a:t>obchodní</a:t>
            </a:r>
          </a:p>
          <a:p>
            <a:pPr eaLnBrk="1" hangingPunct="1"/>
            <a:r>
              <a:rPr lang="cs-CZ" sz="2400" smtClean="0"/>
              <a:t>spořitelní a úvěrová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1C129606-DAC9-43A5-ADD7-C589A4681BA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10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Kolik osob může založit družstvo?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Jaká je podmínka členství v družstvu?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Vyjmenuj orgány družstva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Jaký je min. základní kapitál?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Ručí členové družstva za jeho závazky?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19475" y="1484313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8B18190-3432-41A8-80FF-72CEF3D3145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2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r>
              <a:rPr lang="cs-CZ" sz="1600" smtClean="0"/>
              <a:t>ŠVARCOVÁ, J. </a:t>
            </a:r>
            <a:r>
              <a:rPr lang="cs-CZ" sz="1600" i="1" smtClean="0"/>
              <a:t>Ekonomie – stručný přehled, 2003/2004.</a:t>
            </a:r>
            <a:r>
              <a:rPr lang="cs-CZ" sz="1600" smtClean="0"/>
              <a:t> Zlín, CEED, 2003. ISBN 80-902552-8-0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1235</TotalTime>
  <Words>326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88</cp:revision>
  <dcterms:created xsi:type="dcterms:W3CDTF">2010-11-01T23:40:31Z</dcterms:created>
  <dcterms:modified xsi:type="dcterms:W3CDTF">2013-10-22T11:44:23Z</dcterms:modified>
</cp:coreProperties>
</file>