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6" r:id="rId2"/>
    <p:sldId id="284" r:id="rId3"/>
    <p:sldId id="289" r:id="rId4"/>
    <p:sldId id="288" r:id="rId5"/>
    <p:sldId id="287" r:id="rId6"/>
    <p:sldId id="286" r:id="rId7"/>
    <p:sldId id="291" r:id="rId8"/>
    <p:sldId id="290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4FE5755-3045-4C6D-A6BE-46FAB6BC63BD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E0AF7EF-0DF3-454C-99C2-EB96E6AC52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81475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663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63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967236-BB7B-4889-A31A-8FBC48AC2ED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507D8-4595-410D-BCC3-4A1E59B8D3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FEE5BD-AD7A-4780-9660-F30119B520E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9A172C-F993-432F-9574-1280D3F9B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FC2E25-8181-47F5-A0AE-BA0CB72A73B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91073C-2239-4CB9-81D4-5A87602E89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7927C9-38BC-4966-BDBE-60758D4E7225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AADACD-5BD8-4CBD-AD11-3DB53CF231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615145-A096-45E6-A247-55BAACC9985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33E81D-C3CE-4D86-9F2C-97D7D1C07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BBBCC9-E7C0-44DA-BDB7-ABE62247633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0EDA3D-4D9B-4D34-A90C-A5CC0A1AA4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97E7E7-79F8-4DAF-B987-CDB7C040B9D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1AC1C0-D218-4808-A589-F62F4BEA1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DA2DDB-6BB5-405A-8266-6A33BD4A4E2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FE29F0-F095-4868-8AD3-7FE3237326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25BE12-0148-4B09-9CD1-FB89BF3D05F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0F8C6D-BA2C-4E5C-AAEB-B3190D3D1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A7D807-2706-490C-B1AD-26700C0D4D0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31DC94-F9F4-4C73-98C6-EE6014906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70485C-8708-4880-A777-C5F933187EF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E9D282-D463-4D96-91E9-E1A96D9B0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560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560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F3F2A9A9-3FC5-4206-B1F8-9598403E500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561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1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ED7CCFA8-F102-4645-BDB0-92EA661902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Podnik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Znaky, druhy, cíle, zisk, podnikání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827088" y="981075"/>
            <a:ext cx="7559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Podnik 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5DA2ACA-099F-4AA4-B895-2C24B88945E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VY_32_INOVACE_40_811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3D3F7BD-1178-4CCA-91D5-F99857E3E9A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PODNIK</a:t>
            </a:r>
          </a:p>
          <a:p>
            <a:pPr eaLnBrk="1" hangingPunct="1"/>
            <a:endParaRPr lang="cs-CZ" smtClean="0"/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26EB6C7-A2CE-4255-AE34-E6708EC55FB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soubor hmotných a nehmotných složek podnikání</a:t>
            </a:r>
          </a:p>
          <a:p>
            <a:pPr eaLnBrk="1" hangingPunct="1"/>
            <a:r>
              <a:rPr lang="cs-CZ" sz="2400" smtClean="0"/>
              <a:t>je samostatnou organizační, právní a finanční jednotkou</a:t>
            </a:r>
          </a:p>
          <a:p>
            <a:pPr eaLnBrk="1" hangingPunct="1"/>
            <a:r>
              <a:rPr lang="cs-CZ" sz="2400" smtClean="0"/>
              <a:t>základní složka národního hospodářství</a:t>
            </a:r>
          </a:p>
          <a:p>
            <a:pPr eaLnBrk="1" hangingPunct="1"/>
            <a:r>
              <a:rPr lang="cs-CZ" sz="2400" smtClean="0"/>
              <a:t>hlavním cílem je dosahování zisků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62D7BE4-CCFB-473F-AADA-E40E29ABEC4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Charakteristické znaky podniku: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právní samostatnost</a:t>
            </a:r>
          </a:p>
          <a:p>
            <a:pPr eaLnBrk="1" hangingPunct="1"/>
            <a:r>
              <a:rPr lang="cs-CZ" sz="2400" smtClean="0"/>
              <a:t>hospodářská (ekonomická) samostatnost</a:t>
            </a:r>
          </a:p>
          <a:p>
            <a:pPr eaLnBrk="1" hangingPunct="1"/>
            <a:r>
              <a:rPr lang="cs-CZ" sz="2400" smtClean="0"/>
              <a:t>samostatné rozhodování (stanovení cílů,způsob vedení pracovníků)</a:t>
            </a:r>
          </a:p>
          <a:p>
            <a:pPr eaLnBrk="1" hangingPunct="1"/>
            <a:r>
              <a:rPr lang="cs-CZ" sz="2400" smtClean="0"/>
              <a:t>vybavenost určitou částí majetku</a:t>
            </a: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EBB7078-8B79-4E96-9ED8-2BA7C16889E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Druhy podniků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Podle velikosti</a:t>
            </a:r>
          </a:p>
          <a:p>
            <a:pPr eaLnBrk="1" hangingPunct="1">
              <a:buFontTx/>
              <a:buChar char="-"/>
            </a:pPr>
            <a:endParaRPr lang="cs-CZ" sz="2400" smtClean="0"/>
          </a:p>
          <a:p>
            <a:pPr eaLnBrk="1" hangingPunct="1">
              <a:buFontTx/>
              <a:buChar char="-"/>
            </a:pPr>
            <a:r>
              <a:rPr lang="cs-CZ" sz="2400" smtClean="0"/>
              <a:t>malé (do 25 zaměstnanců)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střední (do 500 zaměstnanců)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velké (nad 500 zaměstnanců)</a:t>
            </a:r>
          </a:p>
          <a:p>
            <a:pPr eaLnBrk="1" hangingPunct="1">
              <a:buFont typeface="Wingdings" pitchFamily="2" charset="2"/>
              <a:buNone/>
            </a:pPr>
            <a:endParaRPr lang="cs-CZ" sz="2400" smtClean="0"/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9DFDBBB-8C6B-435D-8814-BE1BB3BC9C4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Podle výkonů</a:t>
            </a:r>
          </a:p>
          <a:p>
            <a:pPr eaLnBrk="1" hangingPunct="1">
              <a:buFontTx/>
              <a:buChar char="-"/>
            </a:pPr>
            <a:endParaRPr lang="cs-CZ" sz="2400" smtClean="0"/>
          </a:p>
          <a:p>
            <a:pPr eaLnBrk="1" hangingPunct="1">
              <a:buFontTx/>
              <a:buChar char="-"/>
            </a:pPr>
            <a:r>
              <a:rPr lang="cs-CZ" sz="2400" smtClean="0"/>
              <a:t>zemědělské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zpracovatelské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energetické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těžební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poskytující služby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0C150F6-B61D-418B-8827-2B174876C02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Podle právní formy podnikání</a:t>
            </a:r>
          </a:p>
          <a:p>
            <a:pPr eaLnBrk="1" hangingPunct="1">
              <a:buFontTx/>
              <a:buChar char="-"/>
            </a:pPr>
            <a:endParaRPr lang="cs-CZ" sz="2400" smtClean="0"/>
          </a:p>
          <a:p>
            <a:pPr eaLnBrk="1" hangingPunct="1">
              <a:buFontTx/>
              <a:buChar char="-"/>
            </a:pPr>
            <a:r>
              <a:rPr lang="cs-CZ" sz="2400" smtClean="0"/>
              <a:t>státní podniky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obchodní společnosti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soukromé podniky</a:t>
            </a:r>
          </a:p>
          <a:p>
            <a:pPr eaLnBrk="1" hangingPunct="1">
              <a:buFontTx/>
              <a:buChar char="-"/>
            </a:pPr>
            <a:r>
              <a:rPr lang="cs-CZ" sz="2400" smtClean="0"/>
              <a:t>družstva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B4B1A7F-47E2-407D-BF3B-AC81A7B2E6F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Ostatní cíle podniku</a:t>
            </a:r>
          </a:p>
          <a:p>
            <a:pPr eaLnBrk="1" hangingPunct="1">
              <a:buFont typeface="Wingdings" pitchFamily="2" charset="2"/>
              <a:buNone/>
            </a:pPr>
            <a:endParaRPr lang="cs-CZ" sz="2000" smtClean="0"/>
          </a:p>
          <a:p>
            <a:pPr eaLnBrk="1" hangingPunct="1"/>
            <a:r>
              <a:rPr lang="cs-CZ" sz="2400" smtClean="0"/>
              <a:t>minimalizace nákladů</a:t>
            </a:r>
          </a:p>
          <a:p>
            <a:pPr eaLnBrk="1" hangingPunct="1"/>
            <a:r>
              <a:rPr lang="cs-CZ" sz="2400" smtClean="0"/>
              <a:t>maximalizace obratu</a:t>
            </a:r>
          </a:p>
          <a:p>
            <a:pPr eaLnBrk="1" hangingPunct="1"/>
            <a:r>
              <a:rPr lang="cs-CZ" sz="2400" smtClean="0"/>
              <a:t>sociální program</a:t>
            </a:r>
          </a:p>
          <a:p>
            <a:pPr eaLnBrk="1" hangingPunct="1"/>
            <a:r>
              <a:rPr lang="cs-CZ" sz="2400" smtClean="0"/>
              <a:t>ochrana životního prostředí</a:t>
            </a:r>
          </a:p>
          <a:p>
            <a:pPr eaLnBrk="1" hangingPunct="1"/>
            <a:r>
              <a:rPr lang="cs-CZ" sz="2400" smtClean="0"/>
              <a:t>dobré jméno podniku</a:t>
            </a:r>
          </a:p>
          <a:p>
            <a:pPr eaLnBrk="1" hangingPunct="1"/>
            <a:r>
              <a:rPr lang="cs-CZ" sz="2400" smtClean="0"/>
              <a:t>zvyšování vlivu v regionu</a:t>
            </a: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99E8601-D5BB-4F1F-BD79-EF31D5D863A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53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9"/>
          <p:cNvSpPr txBox="1">
            <a:spLocks noChangeArrowheads="1"/>
          </p:cNvSpPr>
          <p:nvPr/>
        </p:nvSpPr>
        <p:spPr bwMode="auto">
          <a:xfrm>
            <a:off x="3492500" y="1557338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2535" name="TextovéPole 10"/>
          <p:cNvSpPr txBox="1">
            <a:spLocks noChangeArrowheads="1"/>
          </p:cNvSpPr>
          <p:nvPr/>
        </p:nvSpPr>
        <p:spPr bwMode="auto">
          <a:xfrm>
            <a:off x="827088" y="1765300"/>
            <a:ext cx="7632700" cy="210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/>
          </a:p>
          <a:p>
            <a:endParaRPr lang="cs-CZ" sz="2000"/>
          </a:p>
          <a:p>
            <a:endParaRPr lang="cs-CZ" sz="2000"/>
          </a:p>
          <a:p>
            <a:r>
              <a:rPr lang="cs-CZ" sz="2400">
                <a:latin typeface="Calibri" pitchFamily="34" charset="0"/>
              </a:rPr>
              <a:t>Co je to podnik?</a:t>
            </a:r>
          </a:p>
          <a:p>
            <a:r>
              <a:rPr lang="cs-CZ" sz="2400">
                <a:latin typeface="Calibri" pitchFamily="34" charset="0"/>
              </a:rPr>
              <a:t>Vyjmenujte charakteristické znaky podniku.</a:t>
            </a:r>
          </a:p>
          <a:p>
            <a:r>
              <a:rPr lang="cs-CZ" sz="2400">
                <a:latin typeface="Calibri" pitchFamily="34" charset="0"/>
              </a:rPr>
              <a:t>Jak dělíme podniky podle právní formy podnikání?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35596D9-FBEA-4517-8180-E7A4C738A9E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KUNZ, Vilém. </a:t>
            </a:r>
            <a:r>
              <a:rPr lang="cs-CZ" sz="1800" i="1" smtClean="0"/>
              <a:t>Ekonomika pro střední školy : nejnovější moderní učebnice pro středoškoláky</a:t>
            </a:r>
            <a:r>
              <a:rPr lang="cs-CZ" sz="1800" smtClean="0"/>
              <a:t>. Ostrava: Mirago, 1999, ISBN 80-85922-66-5.</a:t>
            </a: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330575" y="1485900"/>
            <a:ext cx="232251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1214</TotalTime>
  <Words>310</Words>
  <Application>Microsoft Office PowerPoint</Application>
  <PresentationFormat>Předvádění na obrazovce (4:3)</PresentationFormat>
  <Paragraphs>110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94</cp:revision>
  <dcterms:created xsi:type="dcterms:W3CDTF">2010-11-01T23:40:31Z</dcterms:created>
  <dcterms:modified xsi:type="dcterms:W3CDTF">2013-10-22T11:44:36Z</dcterms:modified>
</cp:coreProperties>
</file>