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notesMasterIdLst>
    <p:notesMasterId r:id="rId12"/>
  </p:notesMasterIdLst>
  <p:sldIdLst>
    <p:sldId id="256" r:id="rId2"/>
    <p:sldId id="284" r:id="rId3"/>
    <p:sldId id="290" r:id="rId4"/>
    <p:sldId id="289" r:id="rId5"/>
    <p:sldId id="288" r:id="rId6"/>
    <p:sldId id="287" r:id="rId7"/>
    <p:sldId id="286" r:id="rId8"/>
    <p:sldId id="291" r:id="rId9"/>
    <p:sldId id="259" r:id="rId10"/>
    <p:sldId id="25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2" autoAdjust="0"/>
    <p:restoredTop sz="94728" autoAdjust="0"/>
  </p:normalViewPr>
  <p:slideViewPr>
    <p:cSldViewPr>
      <p:cViewPr>
        <p:scale>
          <a:sx n="90" d="100"/>
          <a:sy n="90" d="100"/>
        </p:scale>
        <p:origin x="-1755" y="-2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7C9CD916-0AFB-4009-B8C2-0EDE68CE71E8}" type="datetimeFigureOut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73D13A65-7208-44AD-99DA-F79F64B8F7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46972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8763000" cy="5943600"/>
            <a:chOff x="0" y="0"/>
            <a:chExt cx="5520" cy="3744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6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10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grpSp>
          <p:nvGrpSpPr>
            <p:cNvPr id="7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8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29707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29708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dt" sz="half" idx="10"/>
          </p:nvPr>
        </p:nvSpPr>
        <p:spPr>
          <a:xfrm>
            <a:off x="912813" y="62515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814706-59A9-4AC1-80C0-FE021AFF1C6F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14" name="Rectangle 14"/>
          <p:cNvSpPr>
            <a:spLocks noGrp="1" noChangeArrowheads="1"/>
          </p:cNvSpPr>
          <p:nvPr>
            <p:ph type="ftr" sz="quarter" idx="11"/>
          </p:nvPr>
        </p:nvSpPr>
        <p:spPr>
          <a:xfrm>
            <a:off x="3354388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9DCB2A-B97C-4EB1-A6F7-1B7AAD8C96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D7AD0E-4C6F-45D8-8DC8-85A32197D9D2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8F51A8-BC4D-4C8E-B57C-5924D56DD0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8F9957-15C7-4FF0-9181-3C9A50DED8C1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E3DC55-2379-4363-A247-A4AD6AD310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647AF7-9ABB-458D-A57C-52E5A18AB052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2B2786-2E95-4830-BAAC-0D35E8D2BC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099D12-CF05-4FC9-9B6E-AD7E344190D8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EE3799-502A-4A69-BAB5-544ABA087B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20B7D2-7D6D-4544-AC7B-EB1E5262D6BD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B9433A-61D7-444F-8E41-6E504565B7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8C426C-3645-4CB2-85AD-B885D5E403F1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3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F43EF5-1DE0-4C03-A927-07EFEBF136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0ECBBD-CCDC-4E30-93E3-CCC3A0276E90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89EFC8-EECE-4593-A17F-BBB08E5287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F51B66-D02D-4F74-9D29-2CAC36D93F59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540C8B-7521-4C70-948F-BAF16AF7E4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BDCE07-A8E9-441A-B02E-C4193098270A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5A3FB5-1AB8-46B4-A1A1-BF080AA916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676900" cy="5853112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04F596-709A-4CEC-ACF1-1A03E5617B23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3382E9-07F3-48ED-A004-987383DE53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8686800" cy="4876800"/>
            <a:chOff x="0" y="0"/>
            <a:chExt cx="5472" cy="3072"/>
          </a:xfrm>
        </p:grpSpPr>
        <p:sp>
          <p:nvSpPr>
            <p:cNvPr id="2867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1034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28677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28678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027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7813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7724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8681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515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fld id="{73EA2217-4950-48D7-A7C5-F0A545EB4A60}" type="datetime1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28682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683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32EE8DBC-2BBA-4148-A89A-5B106A4382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8684" name="Line 12"/>
          <p:cNvSpPr>
            <a:spLocks noChangeShapeType="1"/>
          </p:cNvSpPr>
          <p:nvPr/>
        </p:nvSpPr>
        <p:spPr bwMode="auto">
          <a:xfrm>
            <a:off x="0" y="4876800"/>
            <a:ext cx="6096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2" r:id="rId2"/>
    <p:sldLayoutId id="2147483661" r:id="rId3"/>
    <p:sldLayoutId id="2147483660" r:id="rId4"/>
    <p:sldLayoutId id="2147483659" r:id="rId5"/>
    <p:sldLayoutId id="2147483658" r:id="rId6"/>
    <p:sldLayoutId id="2147483657" r:id="rId7"/>
    <p:sldLayoutId id="2147483656" r:id="rId8"/>
    <p:sldLayoutId id="2147483655" r:id="rId9"/>
    <p:sldLayoutId id="2147483654" r:id="rId10"/>
    <p:sldLayoutId id="2147483653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sz="26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itchFamily="2" charset="2"/>
        <a:buChar char="n"/>
        <a:defRPr sz="23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3" name="Group 67"/>
          <p:cNvGraphicFramePr>
            <a:graphicFrameLocks noGrp="1"/>
          </p:cNvGraphicFramePr>
          <p:nvPr/>
        </p:nvGraphicFramePr>
        <p:xfrm>
          <a:off x="750888" y="2060575"/>
          <a:ext cx="7924800" cy="3671888"/>
        </p:xfrm>
        <a:graphic>
          <a:graphicData uri="http://schemas.openxmlformats.org/drawingml/2006/table">
            <a:tbl>
              <a:tblPr/>
              <a:tblGrid>
                <a:gridCol w="2092325"/>
                <a:gridCol w="583247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40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Národní hospodářství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Sektory, odvětví, prvovýroba, druhovýroba, služby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Kateřina Škultétyová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 ročník, žáci 16 – 17 let, 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Instalatér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Verdana" pitchFamily="34" charset="0"/>
                          <a:cs typeface="Times New Roman" pitchFamily="18" charset="0"/>
                        </a:rPr>
                        <a:t>, Tesař, Truhlář, Zedník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snímek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827088" y="981075"/>
            <a:ext cx="755967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b="1" dirty="0" smtClean="0">
                <a:latin typeface="Calibri" pitchFamily="34" charset="0"/>
              </a:rPr>
              <a:t>Národní hospodářství</a:t>
            </a:r>
            <a:endParaRPr lang="cs-CZ" sz="2800" b="1" dirty="0">
              <a:latin typeface="Calibri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11326105-9EE9-4E68-8244-BE2EF3F9AA9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4397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VY_32_INOVACE_40_813</a:t>
            </a:r>
          </a:p>
        </p:txBody>
      </p:sp>
      <p:pic>
        <p:nvPicPr>
          <p:cNvPr id="1439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9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CCAD93E-B6AD-41A8-9FB9-B11037F2B84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364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NÁRODNÍ HOSPODÁŘSTVÍ</a:t>
            </a:r>
          </a:p>
        </p:txBody>
      </p:sp>
      <p:pic>
        <p:nvPicPr>
          <p:cNvPr id="1536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7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59D7CE2-D92E-44EA-AF06-92761948864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388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endParaRPr lang="cs-CZ" sz="2400" smtClean="0"/>
          </a:p>
          <a:p>
            <a:pPr eaLnBrk="1" hangingPunct="1"/>
            <a:r>
              <a:rPr lang="cs-CZ" sz="2400" smtClean="0"/>
              <a:t>veškerá hospodářská činnost na určitém státním území, jíž se účastní všechny výrobní faktory (ekonomické zdroje)</a:t>
            </a:r>
          </a:p>
        </p:txBody>
      </p:sp>
      <p:pic>
        <p:nvPicPr>
          <p:cNvPr id="1638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1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2F298F4-0A5D-436D-A58D-51E834FD7E0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412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endParaRPr lang="cs-CZ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mtClean="0"/>
              <a:t>Sektory národního hospodářství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  <p:pic>
        <p:nvPicPr>
          <p:cNvPr id="1741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D66012E3-D9FE-4B96-8848-5E14A067499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8436" name="Rectangle 10"/>
          <p:cNvSpPr>
            <a:spLocks noGrp="1"/>
          </p:cNvSpPr>
          <p:nvPr>
            <p:ph type="body" idx="4294967295"/>
          </p:nvPr>
        </p:nvSpPr>
        <p:spPr>
          <a:xfrm>
            <a:off x="914400" y="1557338"/>
            <a:ext cx="8229600" cy="4525962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Primární 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/>
            <a:r>
              <a:rPr lang="cs-CZ" sz="2400" smtClean="0"/>
              <a:t>tzv. prvovýroba </a:t>
            </a:r>
          </a:p>
          <a:p>
            <a:pPr eaLnBrk="1" hangingPunct="1"/>
            <a:r>
              <a:rPr lang="cs-CZ" sz="2400" smtClean="0"/>
              <a:t>těžební průmysl, zemědělství, lesní hospodářství</a:t>
            </a:r>
          </a:p>
        </p:txBody>
      </p:sp>
      <p:pic>
        <p:nvPicPr>
          <p:cNvPr id="1843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9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FA267A0-18C4-43E3-93C6-5C417E5D1CD2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460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Sekundární 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/>
            <a:r>
              <a:rPr lang="cs-CZ" sz="2400" smtClean="0"/>
              <a:t>tzv. druhovýroba</a:t>
            </a:r>
          </a:p>
          <a:p>
            <a:pPr eaLnBrk="1" hangingPunct="1"/>
            <a:r>
              <a:rPr lang="cs-CZ" sz="2400" smtClean="0"/>
              <a:t>stavebnictví, strojírenství, potravinářský průmysl</a:t>
            </a:r>
          </a:p>
        </p:txBody>
      </p:sp>
      <p:pic>
        <p:nvPicPr>
          <p:cNvPr id="1946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FE7F8107-F302-4AE0-82AE-3E25BA9E7A0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0484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Terciární 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/>
            <a:r>
              <a:rPr lang="cs-CZ" sz="2400" smtClean="0"/>
              <a:t>služby obyvatelstvu i výrobě </a:t>
            </a:r>
          </a:p>
          <a:p>
            <a:pPr eaLnBrk="1" hangingPunct="1"/>
            <a:r>
              <a:rPr lang="cs-CZ" sz="2400" smtClean="0"/>
              <a:t>obchod, doprava, školství, zdravotnictví</a:t>
            </a:r>
          </a:p>
          <a:p>
            <a:pPr eaLnBrk="1" hangingPunct="1"/>
            <a:endParaRPr lang="cs-CZ" sz="2400" smtClean="0"/>
          </a:p>
        </p:txBody>
      </p:sp>
      <p:pic>
        <p:nvPicPr>
          <p:cNvPr id="2048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5FCC8D0-E5F5-49A1-9666-0AA9BB87D20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1508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mtClean="0"/>
              <a:t>Odvětví národního hospodářství</a:t>
            </a:r>
          </a:p>
          <a:p>
            <a:pPr eaLnBrk="1" hangingPunct="1">
              <a:lnSpc>
                <a:spcPct val="90000"/>
              </a:lnSpc>
            </a:pPr>
            <a:endParaRPr lang="cs-CZ" smtClean="0"/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těžký průmysl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lehký průmysl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zemědělství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lesní a vodní hospodářství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doprava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smtClean="0"/>
              <a:t>pošta a telekomunikace</a:t>
            </a:r>
          </a:p>
          <a:p>
            <a:pPr eaLnBrk="1" hangingPunct="1">
              <a:lnSpc>
                <a:spcPct val="90000"/>
              </a:lnSpc>
            </a:pPr>
            <a:endParaRPr lang="cs-CZ" smtClean="0"/>
          </a:p>
          <a:p>
            <a:pPr eaLnBrk="1" hangingPunct="1">
              <a:lnSpc>
                <a:spcPct val="90000"/>
              </a:lnSpc>
            </a:pPr>
            <a:endParaRPr lang="cs-CZ" smtClean="0"/>
          </a:p>
        </p:txBody>
      </p:sp>
      <p:pic>
        <p:nvPicPr>
          <p:cNvPr id="215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47E66239-6204-4D8E-8BA1-8E049ABEB26A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2532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4" name="TextovéPole 9"/>
          <p:cNvSpPr txBox="1">
            <a:spLocks noChangeArrowheads="1"/>
          </p:cNvSpPr>
          <p:nvPr/>
        </p:nvSpPr>
        <p:spPr bwMode="auto">
          <a:xfrm>
            <a:off x="3475038" y="1485900"/>
            <a:ext cx="21431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Souhrn učiva</a:t>
            </a:r>
          </a:p>
        </p:txBody>
      </p:sp>
      <p:sp>
        <p:nvSpPr>
          <p:cNvPr id="22535" name="TextovéPole 10"/>
          <p:cNvSpPr txBox="1">
            <a:spLocks noChangeArrowheads="1"/>
          </p:cNvSpPr>
          <p:nvPr/>
        </p:nvSpPr>
        <p:spPr bwMode="auto">
          <a:xfrm>
            <a:off x="827088" y="2420938"/>
            <a:ext cx="7632700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Co je to národní hospodářství?</a:t>
            </a:r>
          </a:p>
          <a:p>
            <a:r>
              <a:rPr lang="cs-CZ" sz="2400"/>
              <a:t>Co je to tzv. prvovýroba?</a:t>
            </a:r>
          </a:p>
          <a:p>
            <a:r>
              <a:rPr lang="cs-CZ" sz="2400"/>
              <a:t>Vyjmenuj hospodářská odvětví.</a:t>
            </a: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DB86315F-AE58-40A8-B726-D84645BE4E9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3556" name="Rectangle 9"/>
          <p:cNvSpPr>
            <a:spLocks noGrp="1"/>
          </p:cNvSpPr>
          <p:nvPr>
            <p:ph type="body" idx="4294967295"/>
          </p:nvPr>
        </p:nvSpPr>
        <p:spPr>
          <a:xfrm>
            <a:off x="900113" y="1628775"/>
            <a:ext cx="7772400" cy="4530725"/>
          </a:xfrm>
        </p:spPr>
        <p:txBody>
          <a:bodyPr/>
          <a:lstStyle/>
          <a:p>
            <a:pPr eaLnBrk="1" hangingPunct="1"/>
            <a:endParaRPr lang="cs-CZ" sz="1800" smtClean="0"/>
          </a:p>
          <a:p>
            <a:pPr eaLnBrk="1" hangingPunct="1"/>
            <a:endParaRPr lang="cs-CZ" sz="1800" smtClean="0"/>
          </a:p>
          <a:p>
            <a:pPr eaLnBrk="1" hangingPunct="1"/>
            <a:r>
              <a:rPr lang="cs-CZ" sz="1800" smtClean="0"/>
              <a:t>KUNZ, Vilém. </a:t>
            </a:r>
            <a:r>
              <a:rPr lang="cs-CZ" sz="1800" i="1" smtClean="0"/>
              <a:t>Ekonomika pro střední školy : nejnovější moderní učebnice pro středoškoláky</a:t>
            </a:r>
            <a:r>
              <a:rPr lang="cs-CZ" sz="1800" smtClean="0"/>
              <a:t>. Ostrava: Mirago, 1999, ISBN 80-85922-66-5. </a:t>
            </a:r>
          </a:p>
        </p:txBody>
      </p:sp>
      <p:pic>
        <p:nvPicPr>
          <p:cNvPr id="23557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9" name="TextovéPole 9"/>
          <p:cNvSpPr txBox="1">
            <a:spLocks noChangeArrowheads="1"/>
          </p:cNvSpPr>
          <p:nvPr/>
        </p:nvSpPr>
        <p:spPr bwMode="auto">
          <a:xfrm>
            <a:off x="3402013" y="1485900"/>
            <a:ext cx="2322512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Použité zdroje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</a:t>
            </a:r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</a:t>
            </a:r>
            <a:r>
              <a:rPr lang="cs-CZ" sz="1400">
                <a:solidFill>
                  <a:srgbClr val="02283F"/>
                </a:solidFill>
              </a:rPr>
              <a:t>Č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elakovského 5, p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ísp</a:t>
            </a:r>
            <a:r>
              <a:rPr lang="cs-CZ" sz="1400">
                <a:solidFill>
                  <a:srgbClr val="02283F"/>
                </a:solidFill>
              </a:rPr>
              <a:t>ě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</a:t>
            </a:r>
            <a:r>
              <a:rPr lang="cs-CZ" sz="1400">
                <a:solidFill>
                  <a:srgbClr val="02283F"/>
                </a:solidFill>
              </a:rPr>
              <a:t>ř</a:t>
            </a: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ní škola Ústeckého kraje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">
  <a:themeElements>
    <a:clrScheme name="Vrstvy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Vrstvy">
      <a:majorFont>
        <a:latin typeface="Times New Roman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Layers</Template>
  <TotalTime>1228</TotalTime>
  <Words>276</Words>
  <Application>Microsoft Office PowerPoint</Application>
  <PresentationFormat>Předvádění na obrazovce (4:3)</PresentationFormat>
  <Paragraphs>93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Vrstvy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Kateřina Škultetyová, Ing.</cp:lastModifiedBy>
  <cp:revision>87</cp:revision>
  <dcterms:created xsi:type="dcterms:W3CDTF">2010-11-01T23:40:31Z</dcterms:created>
  <dcterms:modified xsi:type="dcterms:W3CDTF">2013-10-22T11:45:19Z</dcterms:modified>
</cp:coreProperties>
</file>