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3" r:id="rId1"/>
  </p:sldMasterIdLst>
  <p:notesMasterIdLst>
    <p:notesMasterId r:id="rId12"/>
  </p:notesMasterIdLst>
  <p:sldIdLst>
    <p:sldId id="256" r:id="rId2"/>
    <p:sldId id="284" r:id="rId3"/>
    <p:sldId id="289" r:id="rId4"/>
    <p:sldId id="288" r:id="rId5"/>
    <p:sldId id="287" r:id="rId6"/>
    <p:sldId id="286" r:id="rId7"/>
    <p:sldId id="290" r:id="rId8"/>
    <p:sldId id="291" r:id="rId9"/>
    <p:sldId id="259" r:id="rId10"/>
    <p:sldId id="258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000000"/>
    <a:srgbClr val="02283F"/>
    <a:srgbClr val="EA851B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2" autoAdjust="0"/>
    <p:restoredTop sz="94728" autoAdjust="0"/>
  </p:normalViewPr>
  <p:slideViewPr>
    <p:cSldViewPr>
      <p:cViewPr>
        <p:scale>
          <a:sx n="90" d="100"/>
          <a:sy n="90" d="100"/>
        </p:scale>
        <p:origin x="-804" y="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F5F5FE91-4467-41E3-A5EE-C9946900F531}" type="datetimeFigureOut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4E037F4C-6678-438F-A20D-28CAFE7F56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8763000" cy="5943600"/>
            <a:chOff x="0" y="0"/>
            <a:chExt cx="5520" cy="3744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1104" cy="3072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6" name="Group 4"/>
            <p:cNvGrpSpPr>
              <a:grpSpLocks/>
            </p:cNvGrpSpPr>
            <p:nvPr userDrawn="1"/>
          </p:nvGrpSpPr>
          <p:grpSpPr bwMode="auto">
            <a:xfrm>
              <a:off x="0" y="2208"/>
              <a:ext cx="5520" cy="1536"/>
              <a:chOff x="0" y="2208"/>
              <a:chExt cx="5520" cy="1536"/>
            </a:xfrm>
          </p:grpSpPr>
          <p:sp>
            <p:nvSpPr>
              <p:cNvPr id="10" name="Rectangle 5"/>
              <p:cNvSpPr>
                <a:spLocks noChangeArrowheads="1"/>
              </p:cNvSpPr>
              <p:nvPr/>
            </p:nvSpPr>
            <p:spPr bwMode="ltGray">
              <a:xfrm>
                <a:off x="624" y="2208"/>
                <a:ext cx="4896" cy="1536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1" name="Rectangle 6"/>
              <p:cNvSpPr>
                <a:spLocks noChangeArrowheads="1"/>
              </p:cNvSpPr>
              <p:nvPr/>
            </p:nvSpPr>
            <p:spPr bwMode="white">
              <a:xfrm>
                <a:off x="654" y="2352"/>
                <a:ext cx="4818" cy="1347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2" name="Line 7"/>
              <p:cNvSpPr>
                <a:spLocks noChangeShapeType="1"/>
              </p:cNvSpPr>
              <p:nvPr/>
            </p:nvSpPr>
            <p:spPr bwMode="auto">
              <a:xfrm>
                <a:off x="0" y="3072"/>
                <a:ext cx="624" cy="0"/>
              </a:xfrm>
              <a:prstGeom prst="line">
                <a:avLst/>
              </a:prstGeom>
              <a:noFill/>
              <a:ln w="5080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  <p:grpSp>
          <p:nvGrpSpPr>
            <p:cNvPr id="7" name="Group 8"/>
            <p:cNvGrpSpPr>
              <a:grpSpLocks/>
            </p:cNvGrpSpPr>
            <p:nvPr userDrawn="1"/>
          </p:nvGrpSpPr>
          <p:grpSpPr bwMode="auto">
            <a:xfrm>
              <a:off x="400" y="336"/>
              <a:ext cx="5088" cy="192"/>
              <a:chOff x="400" y="336"/>
              <a:chExt cx="5088" cy="192"/>
            </a:xfrm>
          </p:grpSpPr>
          <p:sp>
            <p:nvSpPr>
              <p:cNvPr id="8" name="Rectangle 9"/>
              <p:cNvSpPr>
                <a:spLocks noChangeArrowheads="1"/>
              </p:cNvSpPr>
              <p:nvPr/>
            </p:nvSpPr>
            <p:spPr bwMode="auto">
              <a:xfrm>
                <a:off x="3952" y="336"/>
                <a:ext cx="1536" cy="192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9" name="Line 10"/>
              <p:cNvSpPr>
                <a:spLocks noChangeShapeType="1"/>
              </p:cNvSpPr>
              <p:nvPr/>
            </p:nvSpPr>
            <p:spPr bwMode="auto">
              <a:xfrm>
                <a:off x="400" y="432"/>
                <a:ext cx="5088" cy="0"/>
              </a:xfrm>
              <a:prstGeom prst="line">
                <a:avLst/>
              </a:prstGeom>
              <a:noFill/>
              <a:ln w="4445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32779" name="Rectangle 11"/>
          <p:cNvSpPr>
            <a:spLocks noGrp="1" noChangeArrowheads="1"/>
          </p:cNvSpPr>
          <p:nvPr>
            <p:ph type="ctrTitle"/>
          </p:nvPr>
        </p:nvSpPr>
        <p:spPr>
          <a:xfrm>
            <a:off x="2057400" y="1143000"/>
            <a:ext cx="6629400" cy="2209800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2780" name="Rectangle 12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962400"/>
            <a:ext cx="6858000" cy="1600200"/>
          </a:xfrm>
        </p:spPr>
        <p:txBody>
          <a:bodyPr anchor="ctr"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3" name="Rectangle 13"/>
          <p:cNvSpPr>
            <a:spLocks noGrp="1" noChangeArrowheads="1"/>
          </p:cNvSpPr>
          <p:nvPr>
            <p:ph type="dt" sz="half" idx="10"/>
          </p:nvPr>
        </p:nvSpPr>
        <p:spPr>
          <a:xfrm>
            <a:off x="912813" y="6251575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612907-3F0D-4C91-BBE0-9E08623FB61E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14" name="Rectangle 14"/>
          <p:cNvSpPr>
            <a:spLocks noGrp="1" noChangeArrowheads="1"/>
          </p:cNvSpPr>
          <p:nvPr>
            <p:ph type="ftr" sz="quarter" idx="11"/>
          </p:nvPr>
        </p:nvSpPr>
        <p:spPr>
          <a:xfrm>
            <a:off x="3354388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" name="Rectangle 1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6C2EF8-1626-4637-9984-79FFE12F2B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1FB566-AA74-4E2A-9B62-26F45D5E6947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D593ADE-FAB7-4D95-B3F8-34AD4C31B0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E9DB36B-F411-4FEB-B138-B12B90DCF2F9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DCF7EC-467B-48C2-8751-EBE37D41B8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914400" y="1600200"/>
            <a:ext cx="38100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76800" y="1600200"/>
            <a:ext cx="38100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256673-92DE-45DD-BE29-CCE9E092BD93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21B9AC-55C6-486B-B0D6-DD3FED38F3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FD41BC-6881-435C-9F9B-A4D09CCC168D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8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926B2F-E1C4-4477-9068-203BEF1E9C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E71B37B-028B-4C93-834A-9556074AF241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4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A6270A-73CC-4934-A646-D309EAB52D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0EB76B-AA62-4601-9144-39AF26733FA2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3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ECA6988-5AA2-44BA-8FA4-60D69E72F3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866AC67-03F1-4E85-AE50-402272CC562D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635984-5681-4B81-AF58-164AE9C39D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DD3E653-9AF8-40C5-BC66-4DDA13FC24DA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7415871-655D-4350-8ED8-7399BAE05C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FE68886-F9B1-458C-9524-08AD263EF186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7EAB0DE-EDFF-480F-998B-B4EFF5262D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43700" y="277813"/>
            <a:ext cx="1943100" cy="5853112"/>
          </a:xfrm>
        </p:spPr>
        <p:txBody>
          <a:bodyPr vert="eaVert"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7813"/>
            <a:ext cx="5676900" cy="5853112"/>
          </a:xfrm>
        </p:spPr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CC489F-383A-45CD-AD81-257E95172DEE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E734D4-DD8D-441D-A2A2-FE6ABC2AAF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8686800" cy="4876800"/>
            <a:chOff x="0" y="0"/>
            <a:chExt cx="5472" cy="3072"/>
          </a:xfrm>
        </p:grpSpPr>
        <p:sp>
          <p:nvSpPr>
            <p:cNvPr id="31747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384" cy="3072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1034" name="Group 4"/>
            <p:cNvGrpSpPr>
              <a:grpSpLocks/>
            </p:cNvGrpSpPr>
            <p:nvPr/>
          </p:nvGrpSpPr>
          <p:grpSpPr bwMode="auto">
            <a:xfrm>
              <a:off x="240" y="893"/>
              <a:ext cx="5232" cy="115"/>
              <a:chOff x="240" y="893"/>
              <a:chExt cx="5232" cy="115"/>
            </a:xfrm>
          </p:grpSpPr>
          <p:sp>
            <p:nvSpPr>
              <p:cNvPr id="31749" name="Rectangle 5"/>
              <p:cNvSpPr>
                <a:spLocks noChangeArrowheads="1"/>
              </p:cNvSpPr>
              <p:nvPr/>
            </p:nvSpPr>
            <p:spPr bwMode="auto">
              <a:xfrm>
                <a:off x="4320" y="893"/>
                <a:ext cx="1152" cy="11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31750" name="Line 6"/>
              <p:cNvSpPr>
                <a:spLocks noChangeShapeType="1"/>
              </p:cNvSpPr>
              <p:nvPr/>
            </p:nvSpPr>
            <p:spPr bwMode="auto">
              <a:xfrm>
                <a:off x="240" y="941"/>
                <a:ext cx="5232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1027" name="Rectangle 7"/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277813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1600200"/>
            <a:ext cx="77724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1753" name="Rectangle 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251575"/>
            <a:ext cx="1981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pPr>
              <a:defRPr/>
            </a:pPr>
            <a:fld id="{D29FF232-4252-4D4F-94CC-F04697142C55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31754" name="Rectangle 1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2484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1755" name="Rectangle 1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pPr>
              <a:defRPr/>
            </a:pPr>
            <a:fld id="{2394E316-61D2-4063-BBA3-0817853F8E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31756" name="Line 12"/>
          <p:cNvSpPr>
            <a:spLocks noChangeShapeType="1"/>
          </p:cNvSpPr>
          <p:nvPr/>
        </p:nvSpPr>
        <p:spPr bwMode="auto">
          <a:xfrm>
            <a:off x="0" y="4876800"/>
            <a:ext cx="609600" cy="0"/>
          </a:xfrm>
          <a:prstGeom prst="line">
            <a:avLst/>
          </a:prstGeom>
          <a:noFill/>
          <a:ln w="44450">
            <a:solidFill>
              <a:schemeClr val="bg2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5" r:id="rId1"/>
    <p:sldLayoutId id="2147483664" r:id="rId2"/>
    <p:sldLayoutId id="2147483663" r:id="rId3"/>
    <p:sldLayoutId id="2147483662" r:id="rId4"/>
    <p:sldLayoutId id="2147483661" r:id="rId5"/>
    <p:sldLayoutId id="2147483660" r:id="rId6"/>
    <p:sldLayoutId id="2147483659" r:id="rId7"/>
    <p:sldLayoutId id="2147483658" r:id="rId8"/>
    <p:sldLayoutId id="2147483657" r:id="rId9"/>
    <p:sldLayoutId id="2147483656" r:id="rId10"/>
    <p:sldLayoutId id="2147483655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Char char="n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n"/>
        <a:defRPr sz="26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5000"/>
        <a:buFont typeface="Wingdings" pitchFamily="2" charset="2"/>
        <a:buChar char="n"/>
        <a:defRPr sz="23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www.miras.cz/seminarky/makroekonomie-n05-hospodarsky-cyklus.php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403" name="Group 67"/>
          <p:cNvGraphicFramePr>
            <a:graphicFrameLocks noGrp="1"/>
          </p:cNvGraphicFramePr>
          <p:nvPr/>
        </p:nvGraphicFramePr>
        <p:xfrm>
          <a:off x="750888" y="2060575"/>
          <a:ext cx="7924800" cy="3671888"/>
        </p:xfrm>
        <a:graphic>
          <a:graphicData uri="http://schemas.openxmlformats.org/drawingml/2006/table">
            <a:tbl>
              <a:tblPr/>
              <a:tblGrid>
                <a:gridCol w="2092325"/>
                <a:gridCol w="5832475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40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Hospodářský cyklus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Expanze, vrchol, sedlo, krize, cyklický vývoj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Ekonomika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Kateřina Škultétyová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Prezentace, výklad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2. ročník, žáci 16 – 17 let, </a:t>
                      </a: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Instalatér</a:t>
                      </a: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Verdana" pitchFamily="34" charset="0"/>
                          <a:cs typeface="Times New Roman" pitchFamily="18" charset="0"/>
                        </a:rPr>
                        <a:t>, Tesař, Truhlář, Zedník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Seznam viz poslední snímek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95" name="TextovéPole 9"/>
          <p:cNvSpPr txBox="1">
            <a:spLocks noChangeArrowheads="1"/>
          </p:cNvSpPr>
          <p:nvPr/>
        </p:nvSpPr>
        <p:spPr bwMode="auto">
          <a:xfrm>
            <a:off x="792163" y="960438"/>
            <a:ext cx="755967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Hospodářský cyklus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036585BB-F8EC-4B3D-811F-BCD425668635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4397" name="TextovéPole 12"/>
          <p:cNvSpPr txBox="1">
            <a:spLocks noChangeArrowheads="1"/>
          </p:cNvSpPr>
          <p:nvPr/>
        </p:nvSpPr>
        <p:spPr bwMode="auto">
          <a:xfrm>
            <a:off x="755650" y="1485900"/>
            <a:ext cx="75612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VY_32_INOVACE_40_814</a:t>
            </a:r>
          </a:p>
        </p:txBody>
      </p:sp>
      <p:pic>
        <p:nvPicPr>
          <p:cNvPr id="14398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99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805E3094-65F5-41FD-8EC8-276D41E64160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5364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endParaRPr lang="cs-CZ" smtClean="0"/>
          </a:p>
          <a:p>
            <a:pPr algn="ctr" eaLnBrk="1" hangingPunct="1">
              <a:buFont typeface="Wingdings" pitchFamily="2" charset="2"/>
              <a:buNone/>
            </a:pPr>
            <a:endParaRPr lang="cs-CZ" smtClean="0"/>
          </a:p>
          <a:p>
            <a:pPr algn="ctr" eaLnBrk="1" hangingPunct="1">
              <a:buFont typeface="Wingdings" pitchFamily="2" charset="2"/>
              <a:buNone/>
            </a:pPr>
            <a:endParaRPr lang="cs-CZ" smtClean="0"/>
          </a:p>
          <a:p>
            <a:pPr algn="ctr" eaLnBrk="1" hangingPunct="1">
              <a:buFont typeface="Wingdings" pitchFamily="2" charset="2"/>
              <a:buNone/>
            </a:pPr>
            <a:r>
              <a:rPr lang="cs-CZ" smtClean="0"/>
              <a:t>HOSPODÁŘSKÝ CYKLUS</a:t>
            </a:r>
          </a:p>
        </p:txBody>
      </p:sp>
      <p:pic>
        <p:nvPicPr>
          <p:cNvPr id="1536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7" name="Zástupný symbol pro obsah 2"/>
          <p:cNvSpPr txBox="1">
            <a:spLocks/>
          </p:cNvSpPr>
          <p:nvPr/>
        </p:nvSpPr>
        <p:spPr bwMode="auto">
          <a:xfrm>
            <a:off x="468313" y="1989138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827BCC14-F8FC-4F38-B78B-691B1B1695E6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16388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90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pic>
        <p:nvPicPr>
          <p:cNvPr id="16391" name="Picture 9" descr="makroekonomie-n05-obr1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27088" y="2708275"/>
            <a:ext cx="7521575" cy="215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44CBE43-0B8B-4799-89AB-518A170A7829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7412" name="Rectangle 28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Expanze</a:t>
            </a:r>
          </a:p>
          <a:p>
            <a:pPr eaLnBrk="1" hangingPunct="1"/>
            <a:endParaRPr lang="cs-CZ" sz="2400" smtClean="0"/>
          </a:p>
          <a:p>
            <a:pPr eaLnBrk="1" hangingPunct="1"/>
            <a:r>
              <a:rPr lang="cs-CZ" sz="2400" smtClean="0"/>
              <a:t>rozvoj, rozmach poptávky i nabídky</a:t>
            </a:r>
          </a:p>
          <a:p>
            <a:pPr eaLnBrk="1" hangingPunct="1"/>
            <a:r>
              <a:rPr lang="cs-CZ" sz="2400" smtClean="0"/>
              <a:t>domácnostem i firmám se daří</a:t>
            </a:r>
          </a:p>
          <a:p>
            <a:pPr eaLnBrk="1" hangingPunct="1"/>
            <a:r>
              <a:rPr lang="cs-CZ" sz="2400" smtClean="0"/>
              <a:t>rostou zisky i platy</a:t>
            </a:r>
          </a:p>
          <a:p>
            <a:pPr eaLnBrk="1" hangingPunct="1"/>
            <a:r>
              <a:rPr lang="cs-CZ" sz="2400" smtClean="0"/>
              <a:t>roste spotřeba statků a služeb</a:t>
            </a:r>
          </a:p>
          <a:p>
            <a:pPr eaLnBrk="1" hangingPunct="1"/>
            <a:r>
              <a:rPr lang="cs-CZ" sz="2400" smtClean="0"/>
              <a:t>stát dostává více daní</a:t>
            </a:r>
          </a:p>
          <a:p>
            <a:pPr eaLnBrk="1" hangingPunct="1"/>
            <a:endParaRPr lang="cs-CZ" sz="2400" smtClean="0"/>
          </a:p>
          <a:p>
            <a:pPr eaLnBrk="1" hangingPunct="1"/>
            <a:endParaRPr lang="cs-CZ" smtClean="0"/>
          </a:p>
        </p:txBody>
      </p:sp>
      <p:pic>
        <p:nvPicPr>
          <p:cNvPr id="1741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5" name="Zástupný symbol pro obsah 2"/>
          <p:cNvSpPr txBox="1">
            <a:spLocks/>
          </p:cNvSpPr>
          <p:nvPr/>
        </p:nvSpPr>
        <p:spPr bwMode="auto">
          <a:xfrm>
            <a:off x="468313" y="1989138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394EEFFC-9C8C-457D-8360-B0DA7A43803F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8436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Vrchol</a:t>
            </a:r>
          </a:p>
          <a:p>
            <a:pPr eaLnBrk="1" hangingPunct="1"/>
            <a:endParaRPr lang="cs-CZ" sz="2400" smtClean="0"/>
          </a:p>
          <a:p>
            <a:pPr eaLnBrk="1" hangingPunct="1"/>
            <a:r>
              <a:rPr lang="cs-CZ" sz="2400" smtClean="0"/>
              <a:t>převis nabídky nad poptávkou</a:t>
            </a:r>
          </a:p>
          <a:p>
            <a:pPr eaLnBrk="1" hangingPunct="1"/>
            <a:r>
              <a:rPr lang="cs-CZ" sz="2400" smtClean="0"/>
              <a:t>firmy produkují vysokým tempem statky a služby</a:t>
            </a:r>
          </a:p>
          <a:p>
            <a:pPr eaLnBrk="1" hangingPunct="1"/>
            <a:r>
              <a:rPr lang="cs-CZ" sz="2400" smtClean="0"/>
              <a:t>poptávka však začíná zaostávat</a:t>
            </a:r>
          </a:p>
        </p:txBody>
      </p:sp>
      <p:pic>
        <p:nvPicPr>
          <p:cNvPr id="18437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9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290FA32A-4524-43C6-BC6E-C74A55988631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460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Kontrakce (krize)</a:t>
            </a:r>
          </a:p>
          <a:p>
            <a:pPr eaLnBrk="1" hangingPunct="1"/>
            <a:endParaRPr lang="cs-CZ" sz="2400" smtClean="0"/>
          </a:p>
          <a:p>
            <a:pPr eaLnBrk="1" hangingPunct="1"/>
            <a:r>
              <a:rPr lang="cs-CZ" sz="2400" smtClean="0"/>
              <a:t>pokles nabídky i poptávky</a:t>
            </a:r>
          </a:p>
          <a:p>
            <a:pPr eaLnBrk="1" hangingPunct="1"/>
            <a:r>
              <a:rPr lang="cs-CZ" sz="2400" smtClean="0"/>
              <a:t>poptávka se zcela zabrzdila</a:t>
            </a:r>
          </a:p>
          <a:p>
            <a:pPr eaLnBrk="1" hangingPunct="1"/>
            <a:r>
              <a:rPr lang="cs-CZ" sz="2400" smtClean="0"/>
              <a:t>firmy mají problémy s prodejem, krachují</a:t>
            </a:r>
          </a:p>
          <a:p>
            <a:pPr eaLnBrk="1" hangingPunct="1"/>
            <a:r>
              <a:rPr lang="cs-CZ" sz="2400" smtClean="0"/>
              <a:t>zvyšuje se nezaměstnanost</a:t>
            </a:r>
          </a:p>
          <a:p>
            <a:pPr eaLnBrk="1" hangingPunct="1"/>
            <a:r>
              <a:rPr lang="cs-CZ" sz="2400" smtClean="0"/>
              <a:t>lidé mají existenční problémy</a:t>
            </a:r>
          </a:p>
        </p:txBody>
      </p:sp>
      <p:pic>
        <p:nvPicPr>
          <p:cNvPr id="19461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3" name="Zástupný symbol pro obsah 2"/>
          <p:cNvSpPr txBox="1">
            <a:spLocks/>
          </p:cNvSpPr>
          <p:nvPr/>
        </p:nvSpPr>
        <p:spPr bwMode="auto">
          <a:xfrm>
            <a:off x="468313" y="1989138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B69D2304-438B-44D4-8B59-A03199143343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0484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Sedlo</a:t>
            </a:r>
          </a:p>
          <a:p>
            <a:pPr eaLnBrk="1" hangingPunct="1"/>
            <a:endParaRPr lang="cs-CZ" sz="2400" smtClean="0"/>
          </a:p>
          <a:p>
            <a:pPr eaLnBrk="1" hangingPunct="1"/>
            <a:r>
              <a:rPr lang="cs-CZ" sz="2400" smtClean="0"/>
              <a:t>dno, vyrovnání a oživení poptávky</a:t>
            </a:r>
          </a:p>
          <a:p>
            <a:pPr eaLnBrk="1" hangingPunct="1"/>
            <a:r>
              <a:rPr lang="cs-CZ" sz="2400" smtClean="0"/>
              <a:t>poptávka nikdy neklesne na nulu</a:t>
            </a:r>
          </a:p>
          <a:p>
            <a:pPr eaLnBrk="1" hangingPunct="1"/>
            <a:r>
              <a:rPr lang="cs-CZ" sz="2400" smtClean="0"/>
              <a:t>firmy hledají nové impulzy</a:t>
            </a:r>
          </a:p>
          <a:p>
            <a:pPr eaLnBrk="1" hangingPunct="1"/>
            <a:r>
              <a:rPr lang="cs-CZ" sz="2400" smtClean="0"/>
              <a:t>zaměstnávají nové pracovníky</a:t>
            </a:r>
          </a:p>
          <a:p>
            <a:pPr eaLnBrk="1" hangingPunct="1"/>
            <a:r>
              <a:rPr lang="cs-CZ" sz="2400" smtClean="0"/>
              <a:t>domácnosti mohou více utrácet</a:t>
            </a:r>
          </a:p>
        </p:txBody>
      </p:sp>
      <p:pic>
        <p:nvPicPr>
          <p:cNvPr id="2048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7" name="Zástupný symbol pro obsah 2"/>
          <p:cNvSpPr txBox="1">
            <a:spLocks/>
          </p:cNvSpPr>
          <p:nvPr/>
        </p:nvSpPr>
        <p:spPr bwMode="auto">
          <a:xfrm>
            <a:off x="468313" y="1989138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779C803C-0D47-4025-809D-8843A56887A7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1508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celý cyklus se neustále opakuje</a:t>
            </a:r>
          </a:p>
          <a:p>
            <a:pPr eaLnBrk="1" hangingPunct="1"/>
            <a:endParaRPr lang="cs-CZ" smtClean="0"/>
          </a:p>
        </p:txBody>
      </p:sp>
      <p:pic>
        <p:nvPicPr>
          <p:cNvPr id="2150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11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4614919E-C6FF-4B30-AFC6-96830198FACE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9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22532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3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4" name="TextovéPole 9"/>
          <p:cNvSpPr txBox="1">
            <a:spLocks noChangeArrowheads="1"/>
          </p:cNvSpPr>
          <p:nvPr/>
        </p:nvSpPr>
        <p:spPr bwMode="auto">
          <a:xfrm>
            <a:off x="3475038" y="1485900"/>
            <a:ext cx="214312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Souhrn učiva</a:t>
            </a:r>
          </a:p>
        </p:txBody>
      </p:sp>
      <p:sp>
        <p:nvSpPr>
          <p:cNvPr id="22535" name="TextovéPole 10"/>
          <p:cNvSpPr txBox="1">
            <a:spLocks noChangeArrowheads="1"/>
          </p:cNvSpPr>
          <p:nvPr/>
        </p:nvSpPr>
        <p:spPr bwMode="auto">
          <a:xfrm>
            <a:off x="827088" y="2205038"/>
            <a:ext cx="7632700" cy="1127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2000"/>
          </a:p>
          <a:p>
            <a:r>
              <a:rPr lang="cs-CZ" sz="2400"/>
              <a:t>Jaké jsou fáze hospodářského cyklu?</a:t>
            </a:r>
          </a:p>
          <a:p>
            <a:r>
              <a:rPr lang="cs-CZ" sz="2400"/>
              <a:t>Která z fází cyklu je nejhorší?</a:t>
            </a:r>
            <a:r>
              <a:rPr lang="cs-CZ" sz="2000"/>
              <a:t> </a:t>
            </a:r>
            <a:endParaRPr lang="cs-CZ" sz="20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0447B34C-0AEB-492D-93A5-F2EE72CC2C1E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10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3556" name="Rectangle 9"/>
          <p:cNvSpPr>
            <a:spLocks noGrp="1"/>
          </p:cNvSpPr>
          <p:nvPr>
            <p:ph type="body" idx="4294967295"/>
          </p:nvPr>
        </p:nvSpPr>
        <p:spPr>
          <a:xfrm>
            <a:off x="900113" y="1628775"/>
            <a:ext cx="7772400" cy="4530725"/>
          </a:xfrm>
        </p:spPr>
        <p:txBody>
          <a:bodyPr/>
          <a:lstStyle/>
          <a:p>
            <a:pPr eaLnBrk="1" hangingPunct="1"/>
            <a:endParaRPr lang="cs-CZ" sz="1800" smtClean="0"/>
          </a:p>
          <a:p>
            <a:pPr eaLnBrk="1" hangingPunct="1"/>
            <a:endParaRPr lang="cs-CZ" sz="1800" smtClean="0"/>
          </a:p>
          <a:p>
            <a:pPr eaLnBrk="1" hangingPunct="1"/>
            <a:r>
              <a:rPr lang="cs-CZ" sz="1800" smtClean="0"/>
              <a:t>ŠVARCOVÁ, J. </a:t>
            </a:r>
            <a:r>
              <a:rPr lang="cs-CZ" sz="1800" i="1" smtClean="0"/>
              <a:t>Ekonomie – stručný přehled, 2003/2004.</a:t>
            </a:r>
            <a:r>
              <a:rPr lang="cs-CZ" sz="1800" smtClean="0"/>
              <a:t> Zlín, CEED, 2003. ISBN 80-902552-8-0</a:t>
            </a:r>
          </a:p>
          <a:p>
            <a:pPr eaLnBrk="1" hangingPunct="1"/>
            <a:r>
              <a:rPr lang="pt-BR" sz="1800" smtClean="0"/>
              <a:t>AUTOR NEUVEDEN. http://www.miras.cz/ [online]. [cit. </a:t>
            </a:r>
            <a:r>
              <a:rPr lang="cs-CZ" sz="1800" smtClean="0"/>
              <a:t>17</a:t>
            </a:r>
            <a:r>
              <a:rPr lang="pt-BR" sz="1800" smtClean="0"/>
              <a:t>.</a:t>
            </a:r>
            <a:r>
              <a:rPr lang="cs-CZ" sz="1800" smtClean="0"/>
              <a:t>9</a:t>
            </a:r>
            <a:r>
              <a:rPr lang="pt-BR" sz="1800" smtClean="0"/>
              <a:t>.2013]. Dostupný na WWW: </a:t>
            </a:r>
            <a:r>
              <a:rPr lang="pt-BR" sz="1800" smtClean="0">
                <a:hlinkClick r:id="rId2"/>
              </a:rPr>
              <a:t>http://www.miras.cz/seminarky/makroekonomie-n05-hospodarsky-cyklus.php</a:t>
            </a:r>
            <a:endParaRPr lang="cs-CZ" sz="1800" smtClean="0"/>
          </a:p>
        </p:txBody>
      </p:sp>
      <p:pic>
        <p:nvPicPr>
          <p:cNvPr id="23557" name="Obrázek 1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8" name="Obrázek 8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9" name="TextovéPole 9"/>
          <p:cNvSpPr txBox="1">
            <a:spLocks noChangeArrowheads="1"/>
          </p:cNvSpPr>
          <p:nvPr/>
        </p:nvSpPr>
        <p:spPr bwMode="auto">
          <a:xfrm>
            <a:off x="3402013" y="1485900"/>
            <a:ext cx="2322512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Použité zdroje</a:t>
            </a: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rstvy">
  <a:themeElements>
    <a:clrScheme name="Vrstvy 6">
      <a:dk1>
        <a:srgbClr val="000000"/>
      </a:dk1>
      <a:lt1>
        <a:srgbClr val="FFFFE1"/>
      </a:lt1>
      <a:dk2>
        <a:srgbClr val="330033"/>
      </a:dk2>
      <a:lt2>
        <a:srgbClr val="330033"/>
      </a:lt2>
      <a:accent1>
        <a:srgbClr val="CCCC99"/>
      </a:accent1>
      <a:accent2>
        <a:srgbClr val="FF0000"/>
      </a:accent2>
      <a:accent3>
        <a:srgbClr val="FFFFEE"/>
      </a:accent3>
      <a:accent4>
        <a:srgbClr val="000000"/>
      </a:accent4>
      <a:accent5>
        <a:srgbClr val="E2E2CA"/>
      </a:accent5>
      <a:accent6>
        <a:srgbClr val="E70000"/>
      </a:accent6>
      <a:hlink>
        <a:srgbClr val="990033"/>
      </a:hlink>
      <a:folHlink>
        <a:srgbClr val="B2B2B2"/>
      </a:folHlink>
    </a:clrScheme>
    <a:fontScheme name="Vrstvy">
      <a:majorFont>
        <a:latin typeface="Times New Roman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stvy 1">
        <a:dk1>
          <a:srgbClr val="993300"/>
        </a:dk1>
        <a:lt1>
          <a:srgbClr val="CCCCCC"/>
        </a:lt1>
        <a:dk2>
          <a:srgbClr val="000000"/>
        </a:dk2>
        <a:lt2>
          <a:srgbClr val="FFFFFF"/>
        </a:lt2>
        <a:accent1>
          <a:srgbClr val="576F2B"/>
        </a:accent1>
        <a:accent2>
          <a:srgbClr val="666699"/>
        </a:accent2>
        <a:accent3>
          <a:srgbClr val="AAAAAA"/>
        </a:accent3>
        <a:accent4>
          <a:srgbClr val="AEAEAE"/>
        </a:accent4>
        <a:accent5>
          <a:srgbClr val="B4BBAC"/>
        </a:accent5>
        <a:accent6>
          <a:srgbClr val="5C5C8A"/>
        </a:accent6>
        <a:hlink>
          <a:srgbClr val="9933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2">
        <a:dk1>
          <a:srgbClr val="993300"/>
        </a:dk1>
        <a:lt1>
          <a:srgbClr val="CCCCCC"/>
        </a:lt1>
        <a:dk2>
          <a:srgbClr val="330000"/>
        </a:dk2>
        <a:lt2>
          <a:srgbClr val="FFFFFF"/>
        </a:lt2>
        <a:accent1>
          <a:srgbClr val="996633"/>
        </a:accent1>
        <a:accent2>
          <a:srgbClr val="FF0000"/>
        </a:accent2>
        <a:accent3>
          <a:srgbClr val="ADAAAA"/>
        </a:accent3>
        <a:accent4>
          <a:srgbClr val="AEAEAE"/>
        </a:accent4>
        <a:accent5>
          <a:srgbClr val="CAB8AD"/>
        </a:accent5>
        <a:accent6>
          <a:srgbClr val="E70000"/>
        </a:accent6>
        <a:hlink>
          <a:srgbClr val="FF3300"/>
        </a:hlink>
        <a:folHlink>
          <a:srgbClr val="CC99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3">
        <a:dk1>
          <a:srgbClr val="79788A"/>
        </a:dk1>
        <a:lt1>
          <a:srgbClr val="FFFFFF"/>
        </a:lt1>
        <a:dk2>
          <a:srgbClr val="21203C"/>
        </a:dk2>
        <a:lt2>
          <a:srgbClr val="FFFFCC"/>
        </a:lt2>
        <a:accent1>
          <a:srgbClr val="476077"/>
        </a:accent1>
        <a:accent2>
          <a:srgbClr val="676C5A"/>
        </a:accent2>
        <a:accent3>
          <a:srgbClr val="ABABAF"/>
        </a:accent3>
        <a:accent4>
          <a:srgbClr val="DADADA"/>
        </a:accent4>
        <a:accent5>
          <a:srgbClr val="B1B6BD"/>
        </a:accent5>
        <a:accent6>
          <a:srgbClr val="5D6151"/>
        </a:accent6>
        <a:hlink>
          <a:srgbClr val="666699"/>
        </a:hlink>
        <a:folHlink>
          <a:srgbClr val="8CB0A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4">
        <a:dk1>
          <a:srgbClr val="455B41"/>
        </a:dk1>
        <a:lt1>
          <a:srgbClr val="FFFFCC"/>
        </a:lt1>
        <a:dk2>
          <a:srgbClr val="79A994"/>
        </a:dk2>
        <a:lt2>
          <a:srgbClr val="FFFFCC"/>
        </a:lt2>
        <a:accent1>
          <a:srgbClr val="517087"/>
        </a:accent1>
        <a:accent2>
          <a:srgbClr val="666699"/>
        </a:accent2>
        <a:accent3>
          <a:srgbClr val="BED1C8"/>
        </a:accent3>
        <a:accent4>
          <a:srgbClr val="DADAAE"/>
        </a:accent4>
        <a:accent5>
          <a:srgbClr val="B3BBC3"/>
        </a:accent5>
        <a:accent6>
          <a:srgbClr val="5C5C8A"/>
        </a:accent6>
        <a:hlink>
          <a:srgbClr val="993300"/>
        </a:hlink>
        <a:folHlink>
          <a:srgbClr val="A4AF6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5">
        <a:dk1>
          <a:srgbClr val="330000"/>
        </a:dk1>
        <a:lt1>
          <a:srgbClr val="FF9900"/>
        </a:lt1>
        <a:dk2>
          <a:srgbClr val="FFFFFF"/>
        </a:dk2>
        <a:lt2>
          <a:srgbClr val="8B3111"/>
        </a:lt2>
        <a:accent1>
          <a:srgbClr val="DD6D07"/>
        </a:accent1>
        <a:accent2>
          <a:srgbClr val="CC9900"/>
        </a:accent2>
        <a:accent3>
          <a:srgbClr val="FFCAAA"/>
        </a:accent3>
        <a:accent4>
          <a:srgbClr val="2A0000"/>
        </a:accent4>
        <a:accent5>
          <a:srgbClr val="EBBAAA"/>
        </a:accent5>
        <a:accent6>
          <a:srgbClr val="B98A00"/>
        </a:accent6>
        <a:hlink>
          <a:srgbClr val="CC330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6">
        <a:dk1>
          <a:srgbClr val="000000"/>
        </a:dk1>
        <a:lt1>
          <a:srgbClr val="FFFFE1"/>
        </a:lt1>
        <a:dk2>
          <a:srgbClr val="330033"/>
        </a:dk2>
        <a:lt2>
          <a:srgbClr val="330033"/>
        </a:lt2>
        <a:accent1>
          <a:srgbClr val="CCCC99"/>
        </a:accent1>
        <a:accent2>
          <a:srgbClr val="FF0000"/>
        </a:accent2>
        <a:accent3>
          <a:srgbClr val="FFFFEE"/>
        </a:accent3>
        <a:accent4>
          <a:srgbClr val="000000"/>
        </a:accent4>
        <a:accent5>
          <a:srgbClr val="E2E2CA"/>
        </a:accent5>
        <a:accent6>
          <a:srgbClr val="E70000"/>
        </a:accent6>
        <a:hlink>
          <a:srgbClr val="990033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7">
        <a:dk1>
          <a:srgbClr val="000000"/>
        </a:dk1>
        <a:lt1>
          <a:srgbClr val="FFFFFF"/>
        </a:lt1>
        <a:dk2>
          <a:srgbClr val="000000"/>
        </a:dk2>
        <a:lt2>
          <a:srgbClr val="891411"/>
        </a:lt2>
        <a:accent1>
          <a:srgbClr val="4F917E"/>
        </a:accent1>
        <a:accent2>
          <a:srgbClr val="CC9900"/>
        </a:accent2>
        <a:accent3>
          <a:srgbClr val="FFFFFF"/>
        </a:accent3>
        <a:accent4>
          <a:srgbClr val="000000"/>
        </a:accent4>
        <a:accent5>
          <a:srgbClr val="B2C7C0"/>
        </a:accent5>
        <a:accent6>
          <a:srgbClr val="B98A00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8">
        <a:dk1>
          <a:srgbClr val="000000"/>
        </a:dk1>
        <a:lt1>
          <a:srgbClr val="FFFFFF"/>
        </a:lt1>
        <a:dk2>
          <a:srgbClr val="CC0000"/>
        </a:dk2>
        <a:lt2>
          <a:srgbClr val="999966"/>
        </a:lt2>
        <a:accent1>
          <a:srgbClr val="CCCCCC"/>
        </a:accent1>
        <a:accent2>
          <a:srgbClr val="CCCC6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B9B95C"/>
        </a:accent6>
        <a:hlink>
          <a:srgbClr val="666699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9">
        <a:dk1>
          <a:srgbClr val="000000"/>
        </a:dk1>
        <a:lt1>
          <a:srgbClr val="FFFFFF"/>
        </a:lt1>
        <a:dk2>
          <a:srgbClr val="FF0000"/>
        </a:dk2>
        <a:lt2>
          <a:srgbClr val="009999"/>
        </a:lt2>
        <a:accent1>
          <a:srgbClr val="C7B505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E0D7AA"/>
        </a:accent5>
        <a:accent6>
          <a:srgbClr val="E7E75C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10">
        <a:dk1>
          <a:srgbClr val="000000"/>
        </a:dk1>
        <a:lt1>
          <a:srgbClr val="FFFFFF"/>
        </a:lt1>
        <a:dk2>
          <a:srgbClr val="660033"/>
        </a:dk2>
        <a:lt2>
          <a:srgbClr val="666699"/>
        </a:lt2>
        <a:accent1>
          <a:srgbClr val="95A3D1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C8CEE5"/>
        </a:accent5>
        <a:accent6>
          <a:srgbClr val="E7E75C"/>
        </a:accent6>
        <a:hlink>
          <a:srgbClr val="5A84D8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Layers</Template>
  <TotalTime>1253</TotalTime>
  <Words>388</Words>
  <Application>Microsoft Office PowerPoint</Application>
  <PresentationFormat>Předvádění na obrazovce (4:3)</PresentationFormat>
  <Paragraphs>99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8" baseType="lpstr">
      <vt:lpstr>Arial</vt:lpstr>
      <vt:lpstr>Times New Roman</vt:lpstr>
      <vt:lpstr>Wingdings</vt:lpstr>
      <vt:lpstr>Calibri</vt:lpstr>
      <vt:lpstr>Verdana</vt:lpstr>
      <vt:lpstr>Book Antiqua</vt:lpstr>
      <vt:lpstr>Vrstvy</vt:lpstr>
      <vt:lpstr>Vrstvy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Katka</cp:lastModifiedBy>
  <cp:revision>93</cp:revision>
  <dcterms:created xsi:type="dcterms:W3CDTF">2010-11-01T23:40:31Z</dcterms:created>
  <dcterms:modified xsi:type="dcterms:W3CDTF">2013-10-22T18:25:18Z</dcterms:modified>
</cp:coreProperties>
</file>