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12"/>
  </p:notesMasterIdLst>
  <p:sldIdLst>
    <p:sldId id="256" r:id="rId2"/>
    <p:sldId id="284" r:id="rId3"/>
    <p:sldId id="289" r:id="rId4"/>
    <p:sldId id="290" r:id="rId5"/>
    <p:sldId id="291" r:id="rId6"/>
    <p:sldId id="288" r:id="rId7"/>
    <p:sldId id="287" r:id="rId8"/>
    <p:sldId id="286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8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D95EB12-863E-4FBB-97E5-9886CAB59042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DA02651-E9E8-4FED-AB91-7C10FD240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663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663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27479-A31B-481A-9C3E-B0AEE3A99A1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49BFA-F4D0-49F0-B007-98BAEE7C9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0A3547-FE3E-489B-B0D6-2FFDEF94F73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A3E8A1-BDAC-44C4-8077-8EC145D17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9F382B-78EA-46D7-BFA1-2C72DD6020C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AE6A6B-46C2-4435-A185-E03D6BB72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70ADE-8AAF-48BB-A854-D34B835AE38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C4E00D-DBDA-4F06-9C3E-0124783CD3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C71A93-D67B-4488-813D-7C18C8EC2ED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344BC9-59C9-4036-BEA8-6B1C02041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72B5A3-A498-4D2E-A0CA-615F09B2DAC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98A04-2780-445A-B21D-CC2CCA4253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1BCAE7-72CF-4C86-B016-E237FAAE6A9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11C46A-CB5B-4F27-BD39-B0693E034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1E3387-0B9B-4A48-B2C4-CFDDF86A7B7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BBA926-AE16-4EC6-8223-BA8B46DFEF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6B82C5-4183-4EB2-BA6C-F5E1FBAADC2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D97102-DAF5-4A72-9E43-BF24054439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B4159-8BC7-4CBC-AFA0-05BE93CF86A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73DAA3-F72F-49CC-A363-45F930BF87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0BDB2C-C055-4E1A-AFE0-BB2CC284E30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96BF81-5B72-4D05-909B-692F6A6015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5605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5606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FD24E16E-3306-44B4-A25C-CBC5C360352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561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1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8A67574D-4537-4695-8109-92B0DC68DE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612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6" r:id="rId2"/>
    <p:sldLayoutId id="2147483685" r:id="rId3"/>
    <p:sldLayoutId id="2147483684" r:id="rId4"/>
    <p:sldLayoutId id="2147483683" r:id="rId5"/>
    <p:sldLayoutId id="2147483682" r:id="rId6"/>
    <p:sldLayoutId id="2147483681" r:id="rId7"/>
    <p:sldLayoutId id="2147483680" r:id="rId8"/>
    <p:sldLayoutId id="2147483679" r:id="rId9"/>
    <p:sldLayoutId id="2147483678" r:id="rId10"/>
    <p:sldLayoutId id="2147483677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13" name="Group 7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Hospodářská politika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Opatření, nástroje, cíle, procesy, druhy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Hospodářská politika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AF5704DF-2774-4832-8B9E-DEDED12EB83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VY_32_INOVACE_40_815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D1DA305-CDDA-4F41-8E00-B43E59FE904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HOSPODÁŘSKÁ POLITIKA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F40166A-2824-465B-95D1-42E7DB486C7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souhrn hospodářsky ekonomických opatření, ekonomických nástrojů a procesů, prostřednictvím kterých je možno působit na makroekonomickou                 a mikroekonomickou oblast národního hospodářství</a:t>
            </a:r>
          </a:p>
          <a:p>
            <a:pPr eaLnBrk="1" hangingPunct="1"/>
            <a:r>
              <a:rPr lang="cs-CZ" sz="2400" smtClean="0"/>
              <a:t>cílem je stabilní a harmonický rozvoj společnosti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778D811-56DD-4A06-829D-DB70E3C67ED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Subjekty hospodářské politiky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parlament</a:t>
            </a:r>
          </a:p>
          <a:p>
            <a:pPr eaLnBrk="1" hangingPunct="1"/>
            <a:r>
              <a:rPr lang="cs-CZ" sz="2400" smtClean="0"/>
              <a:t>vláda</a:t>
            </a:r>
          </a:p>
          <a:p>
            <a:pPr eaLnBrk="1" hangingPunct="1"/>
            <a:r>
              <a:rPr lang="cs-CZ" sz="2400" smtClean="0"/>
              <a:t>centrální banka (u nás ČNB)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A382395-99E3-403D-91E2-208E903AC01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Funkce státu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právní jistoty a bezpečí</a:t>
            </a:r>
          </a:p>
          <a:p>
            <a:pPr eaLnBrk="1" hangingPunct="1"/>
            <a:r>
              <a:rPr lang="cs-CZ" sz="2400" smtClean="0"/>
              <a:t>sociální</a:t>
            </a:r>
          </a:p>
          <a:p>
            <a:pPr eaLnBrk="1" hangingPunct="1"/>
            <a:r>
              <a:rPr lang="cs-CZ" sz="2400" smtClean="0"/>
              <a:t>hospodářská</a:t>
            </a:r>
          </a:p>
          <a:p>
            <a:pPr eaLnBrk="1" hangingPunct="1"/>
            <a:endParaRPr lang="cs-CZ" smtClean="0"/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34C18C9-D37D-450B-B69D-76AB97981FC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Základní hospodářské cíle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ekonomický růst</a:t>
            </a:r>
          </a:p>
          <a:p>
            <a:pPr eaLnBrk="1" hangingPunct="1"/>
            <a:r>
              <a:rPr lang="cs-CZ" sz="2400" smtClean="0"/>
              <a:t>vysoká zaměstnanost</a:t>
            </a:r>
          </a:p>
          <a:p>
            <a:pPr eaLnBrk="1" hangingPunct="1"/>
            <a:r>
              <a:rPr lang="cs-CZ" sz="2400" smtClean="0"/>
              <a:t>cenová stabilita</a:t>
            </a:r>
          </a:p>
          <a:p>
            <a:pPr eaLnBrk="1" hangingPunct="1"/>
            <a:r>
              <a:rPr lang="cs-CZ" sz="2400" smtClean="0"/>
              <a:t>finanční stabilita země ve vztahu k zahraničí</a:t>
            </a:r>
          </a:p>
          <a:p>
            <a:pPr eaLnBrk="1" hangingPunct="1"/>
            <a:r>
              <a:rPr lang="cs-CZ" sz="2400" smtClean="0"/>
              <a:t>vyrovnanost státního rozpočtu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2DA29DD-4766-4FB8-BD92-F8B5F7EA3F3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Druhy hospodářské politiky</a:t>
            </a:r>
          </a:p>
          <a:p>
            <a:pPr eaLnBrk="1" hangingPunct="1">
              <a:lnSpc>
                <a:spcPct val="90000"/>
              </a:lnSpc>
            </a:pPr>
            <a:endParaRPr lang="cs-CZ" sz="1800" b="1" smtClean="0"/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expanzivní - sklon státu k utrácení - pokud stát chce podpořit růst ekonomiky a rozvoj podnikání (nástroje: nižší daně, nižší úroky z úvěrů, podpora exportu)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restriktivní - pokud stát chce bránit zvyšování rozpočtových deficitů, brzdit inflaci a přehřátí ekonomiky (nástroje:vyšší daně, vyšší úroky, mzdová                  a cenová regulace)</a:t>
            </a:r>
          </a:p>
          <a:p>
            <a:pPr eaLnBrk="1" hangingPunct="1">
              <a:lnSpc>
                <a:spcPct val="90000"/>
              </a:lnSpc>
            </a:pPr>
            <a:endParaRPr lang="cs-CZ" sz="2400" smtClean="0"/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55EFEA-B8AB-4CD5-92C5-465B500B1E6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/>
          </p:cNvSpPr>
          <p:nvPr>
            <p:ph type="body" idx="4294967295"/>
          </p:nvPr>
        </p:nvSpPr>
        <p:spPr>
          <a:xfrm>
            <a:off x="914400" y="1412875"/>
            <a:ext cx="8229600" cy="4525963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smtClean="0"/>
              <a:t>Nástroje hospodářské politiky</a:t>
            </a:r>
          </a:p>
          <a:p>
            <a:pPr marL="609600" indent="-609600" eaLnBrk="1" hangingPunct="1"/>
            <a:r>
              <a:rPr lang="cs-CZ" sz="2400" smtClean="0"/>
              <a:t>slouží vládám k naplňování a uskutečňování vytyčených cílů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monetární (měnová) politika – souvisí  s regulací úrokových sazeb a množstvím peněz v ekonomice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fiskální (rozpočtová) politika – souvisí se státními rozpočty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důchodová a sociální politika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vnější (zahraniční) obchodní a měnové politika</a:t>
            </a: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14EE309-6E3F-4FE9-B793-FB59AA6CF31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253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2535" name="TextovéPole 10"/>
          <p:cNvSpPr txBox="1">
            <a:spLocks noChangeArrowheads="1"/>
          </p:cNvSpPr>
          <p:nvPr/>
        </p:nvSpPr>
        <p:spPr bwMode="auto">
          <a:xfrm>
            <a:off x="755650" y="2060575"/>
            <a:ext cx="7632700" cy="222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Charakterizujte hospodářskou politiku státu.</a:t>
            </a:r>
          </a:p>
          <a:p>
            <a:r>
              <a:rPr lang="cs-CZ" sz="2400">
                <a:latin typeface="Calibri" pitchFamily="34" charset="0"/>
              </a:rPr>
              <a:t>Jaký je rozdíl mezi teoretickou a praktickou hospodářskou politikou?</a:t>
            </a:r>
          </a:p>
          <a:p>
            <a:r>
              <a:rPr lang="cs-CZ" sz="2400">
                <a:latin typeface="Calibri" pitchFamily="34" charset="0"/>
              </a:rPr>
              <a:t>Jaké jsou cíle hospodářské politiky?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BF2E535E-9322-47E4-8DF4-39A7342B994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6" name="Rectangle 9"/>
          <p:cNvSpPr>
            <a:spLocks noGrp="1"/>
          </p:cNvSpPr>
          <p:nvPr>
            <p:ph type="body" idx="4294967295"/>
          </p:nvPr>
        </p:nvSpPr>
        <p:spPr>
          <a:xfrm>
            <a:off x="827088" y="1714500"/>
            <a:ext cx="8229600" cy="4525963"/>
          </a:xfrm>
        </p:spPr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TULÁČEK MICHAL. http://www.ius-wiki.eu/ [online]. [cit. 17.9.2013]. Dostupný na WWW: http://www.ius-wiki.eu/tnh/pfuk/tnh/zkouska/otazka-31</a:t>
            </a:r>
          </a:p>
          <a:p>
            <a:pPr eaLnBrk="1" hangingPunct="1"/>
            <a:r>
              <a:rPr lang="cs-CZ" sz="1800" smtClean="0"/>
              <a:t>KUNZ, Vilém. </a:t>
            </a:r>
            <a:r>
              <a:rPr lang="cs-CZ" sz="1800" i="1" smtClean="0"/>
              <a:t>Ekonomika pro střední školy : nejnovější moderní učebnice pro středoškoláky</a:t>
            </a:r>
            <a:r>
              <a:rPr lang="cs-CZ" sz="1800" smtClean="0"/>
              <a:t>. Ostrava: Mirago, 1999, ISBN 80-85922-66-5.</a:t>
            </a: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330575" y="1485900"/>
            <a:ext cx="23225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1250</TotalTime>
  <Words>458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Arial</vt:lpstr>
      <vt:lpstr>Times New Roman</vt:lpstr>
      <vt:lpstr>Wingdings</vt:lpstr>
      <vt:lpstr>Calibri</vt:lpstr>
      <vt:lpstr>Verdana</vt:lpstr>
      <vt:lpstr>Book Antiqua</vt:lpstr>
      <vt:lpstr>Vrstvy</vt:lpstr>
      <vt:lpstr>Vrstvy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96</cp:revision>
  <dcterms:created xsi:type="dcterms:W3CDTF">2010-11-01T23:40:31Z</dcterms:created>
  <dcterms:modified xsi:type="dcterms:W3CDTF">2013-10-22T18:25:41Z</dcterms:modified>
</cp:coreProperties>
</file>