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81" r:id="rId4"/>
    <p:sldId id="284" r:id="rId5"/>
    <p:sldId id="283" r:id="rId6"/>
    <p:sldId id="282" r:id="rId7"/>
    <p:sldId id="280" r:id="rId8"/>
    <p:sldId id="287" r:id="rId9"/>
    <p:sldId id="290" r:id="rId10"/>
    <p:sldId id="286" r:id="rId11"/>
    <p:sldId id="285" r:id="rId12"/>
    <p:sldId id="288" r:id="rId13"/>
    <p:sldId id="28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86770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výkonem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 účinností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Výkon, příkon, účinnost, práce, čas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Výkon, účinnost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VY_32_INOVACE_11_218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Výkon, účinnost</a:t>
            </a:r>
            <a:endParaRPr lang="cs-CZ" sz="6000" b="1" i="1" u="sng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916832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Pokud chceme určit výkon lidí nebo strojů, potřebujeme znát množství vykonané práce a dobu, za kterou ji vykonají.</a:t>
            </a:r>
            <a:endParaRPr lang="cs-CZ" sz="2800" dirty="0"/>
          </a:p>
        </p:txBody>
      </p:sp>
      <p:pic>
        <p:nvPicPr>
          <p:cNvPr id="1026" name="Picture 2" descr="C:\Users\Gajdosova\AppData\Local\Microsoft\Windows\Temporary Internet Files\Content.IE5\A8TVX8MO\MM91000113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196525"/>
            <a:ext cx="1345721" cy="100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ajdosova\AppData\Local\Microsoft\Windows\Temporary Internet Files\Content.IE5\A8TVX8MO\MM91000113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775" y="4196525"/>
            <a:ext cx="1345721" cy="100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Gajdosova\AppData\Local\Microsoft\Windows\Temporary Internet Files\Content.IE5\BOC59WOH\MP9004309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806" y="3068960"/>
            <a:ext cx="720080" cy="98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2436548" y="5517232"/>
            <a:ext cx="37960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63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700808"/>
            <a:ext cx="8352928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Člověk, který pracuje rychleji má vyšší výkon než člověk, kterému stejná práce trvá déle.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Gajdosova\AppData\Local\Microsoft\Windows\Temporary Internet Files\Content.IE5\BOC59WOH\MM90033702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695" y="4000751"/>
            <a:ext cx="931653" cy="78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ajdosova\AppData\Local\Microsoft\Windows\Temporary Internet Files\Content.IE5\BOC59WOH\MM90033702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41" y="4005064"/>
            <a:ext cx="931653" cy="78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532567" y="2954773"/>
            <a:ext cx="59720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300920" y="3107173"/>
            <a:ext cx="59720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4" idx="0"/>
            <a:endCxn id="4" idx="0"/>
          </p:cNvCxnSpPr>
          <p:nvPr/>
        </p:nvCxnSpPr>
        <p:spPr>
          <a:xfrm>
            <a:off x="2831168" y="295477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4" idx="0"/>
          </p:cNvCxnSpPr>
          <p:nvPr/>
        </p:nvCxnSpPr>
        <p:spPr>
          <a:xfrm flipV="1">
            <a:off x="2831168" y="2954773"/>
            <a:ext cx="0" cy="32403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4" idx="6"/>
          </p:cNvCxnSpPr>
          <p:nvPr/>
        </p:nvCxnSpPr>
        <p:spPr>
          <a:xfrm>
            <a:off x="2831167" y="3278809"/>
            <a:ext cx="29860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608461" y="3107173"/>
            <a:ext cx="0" cy="3240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2" idx="7"/>
          </p:cNvCxnSpPr>
          <p:nvPr/>
        </p:nvCxnSpPr>
        <p:spPr>
          <a:xfrm flipV="1">
            <a:off x="6599521" y="3202081"/>
            <a:ext cx="211143" cy="2291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980468" y="5085184"/>
            <a:ext cx="3619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Která pekařka má vyšší výkon?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14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12955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Platí tedy: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123728" y="2060848"/>
                <a:ext cx="4176464" cy="16481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800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sz="4800" dirty="0">
                  <a:solidFill>
                    <a:schemeClr val="accent2">
                      <a:lumMod val="75000"/>
                    </a:schemeClr>
                  </a:solidFill>
                </a:endParaRPr>
              </a:p>
              <a:p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060848"/>
                <a:ext cx="4176464" cy="16481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H="1">
            <a:off x="2699792" y="2976939"/>
            <a:ext cx="804728" cy="1048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932040" y="2060848"/>
            <a:ext cx="93610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932040" y="3140968"/>
            <a:ext cx="136815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475874" y="4221088"/>
            <a:ext cx="1871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Výkon [W]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90406" y="1916832"/>
            <a:ext cx="1577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Práce [J]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07707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 [s]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196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84482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Jestliže dodáme nějakému zařízení nebo spotřebiči energii </a:t>
            </a:r>
            <a:r>
              <a:rPr lang="el-GR" sz="2400" dirty="0" smtClean="0"/>
              <a:t>Δ</a:t>
            </a:r>
            <a:r>
              <a:rPr lang="cs-CZ" sz="2400" dirty="0" smtClean="0"/>
              <a:t>E za dobu </a:t>
            </a:r>
            <a:r>
              <a:rPr lang="el-GR" sz="2400" dirty="0" smtClean="0"/>
              <a:t>Δ</a:t>
            </a:r>
            <a:r>
              <a:rPr lang="cs-CZ" sz="2400" dirty="0" smtClean="0"/>
              <a:t>t, potom podíl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97918" y="2852936"/>
                <a:ext cx="4392488" cy="10806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smtClean="0"/>
                  <a:t>P</a:t>
                </a:r>
                <a:r>
                  <a:rPr lang="cs-CZ" sz="3200" baseline="-25000" dirty="0" smtClean="0"/>
                  <a:t>0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>
                            <a:latin typeface="Cambria Math"/>
                          </a:rPr>
                          <m:t>ΔE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𝛥</m:t>
                        </m:r>
                        <m:r>
                          <a:rPr lang="cs-CZ" sz="3200" i="1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sz="3200" dirty="0"/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918" y="2852936"/>
                <a:ext cx="4392488" cy="10806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95536" y="412896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nazýváme </a:t>
            </a:r>
            <a:r>
              <a:rPr lang="cs-CZ" sz="2400" b="1" dirty="0" smtClean="0"/>
              <a:t>příkon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09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48478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Elektromotor má dán výkon 0,5 kW. Určete jako mechanickou práci vykoná za půl hodiny.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8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 = 0,5 kW = 500 W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 = 0,5 h = 30 min = 1800 s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W = 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67544" y="4005064"/>
            <a:ext cx="3456384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03548" y="4189202"/>
                <a:ext cx="4824536" cy="1045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 </a:t>
                </a:r>
                <a:r>
                  <a:rPr lang="cs-CZ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W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W = P.t </a:t>
                </a:r>
              </a:p>
              <a:p>
                <a:r>
                  <a:rPr lang="cs-CZ" dirty="0" smtClean="0"/>
                  <a:t>W = 500.1800 = 900 000 J = </a:t>
                </a:r>
                <a:r>
                  <a:rPr lang="cs-CZ" u="sng" dirty="0" smtClean="0"/>
                  <a:t>0,9 MJ</a:t>
                </a:r>
                <a:endParaRPr lang="cs-CZ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548" y="4189202"/>
                <a:ext cx="4824536" cy="1045094"/>
              </a:xfrm>
              <a:prstGeom prst="rect">
                <a:avLst/>
              </a:prstGeom>
              <a:blipFill rotWithShape="1">
                <a:blip r:embed="rId4"/>
                <a:stretch>
                  <a:fillRect l="-1138" b="-8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611560" y="523429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Elektromotor vykoná za půl hodiny práci 0,9 MJ.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18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556792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práci strojů nebo spotřebičů vznikají ztráty. Například žárovka, která má svítit, velkou část energie (práce) ztratí ve formě tepla.</a:t>
            </a:r>
            <a:endParaRPr lang="cs-CZ" sz="2400" dirty="0"/>
          </a:p>
        </p:txBody>
      </p:sp>
      <p:sp>
        <p:nvSpPr>
          <p:cNvPr id="5" name="Litebulb"/>
          <p:cNvSpPr>
            <a:spLocks noEditPoints="1" noChangeArrowheads="1"/>
          </p:cNvSpPr>
          <p:nvPr/>
        </p:nvSpPr>
        <p:spPr bwMode="auto">
          <a:xfrm>
            <a:off x="1259632" y="3008839"/>
            <a:ext cx="1034231" cy="180575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Gajdosova\AppData\Local\Microsoft\Windows\Temporary Internet Files\Content.IE5\9CG0G3NA\MC900351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5" y="3140968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Gajdosova\AppData\Local\Microsoft\Windows\Temporary Internet Files\Content.IE5\A8TVX8MO\MC9004415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28900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61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http://upload.wikimedia.org/wikipedia/commons/4/4c/Graf_%C3%BA%C4%8Dinnost_%C5%BE%C3%A1rovky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86" y="1268760"/>
            <a:ext cx="5000625" cy="448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68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Proto zavádíme veličinu </a:t>
            </a:r>
            <a:r>
              <a:rPr lang="cs-CZ" sz="2800" b="1" dirty="0" smtClean="0"/>
              <a:t>účinnost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7488832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Účinnost</a:t>
            </a:r>
            <a:r>
              <a:rPr lang="cs-CZ" sz="2400" dirty="0" smtClean="0"/>
              <a:t> značíme </a:t>
            </a:r>
            <a:r>
              <a:rPr lang="cs-CZ" sz="2400" b="1" dirty="0" smtClean="0"/>
              <a:t>ɳ</a:t>
            </a:r>
            <a:r>
              <a:rPr lang="cs-CZ" sz="2400" dirty="0" smtClean="0"/>
              <a:t> [éta] a je dána poměrem dodané práce a užitečné práce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59123" y="3164565"/>
                <a:ext cx="1656184" cy="17322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ɳ</a:t>
                </a:r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i="1">
                                <a:latin typeface="Cambria Math"/>
                              </a:rPr>
                              <m:t>𝑊</m:t>
                            </m:r>
                          </m:e>
                          <m:sub>
                            <m:r>
                              <a:rPr lang="cs-CZ" sz="4000" i="1">
                                <a:latin typeface="Cambria Math"/>
                              </a:rPr>
                              <m:t>𝑣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i="1">
                                <a:latin typeface="Cambria Math"/>
                              </a:rPr>
                              <m:t>𝑊</m:t>
                            </m:r>
                          </m:e>
                          <m:sub>
                            <m:r>
                              <a:rPr lang="cs-CZ" sz="4000" i="1">
                                <a:latin typeface="Cambria Math"/>
                              </a:rPr>
                              <m:t>𝑝</m:t>
                            </m:r>
                          </m:sub>
                        </m:sSub>
                      </m:den>
                    </m:f>
                  </m:oMath>
                </a14:m>
                <a:endParaRPr lang="cs-CZ" sz="4000" dirty="0"/>
              </a:p>
              <a:p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9123" y="3164565"/>
                <a:ext cx="1656184" cy="1732205"/>
              </a:xfrm>
              <a:prstGeom prst="rect">
                <a:avLst/>
              </a:prstGeom>
              <a:blipFill rotWithShape="1">
                <a:blip r:embed="rId4"/>
                <a:stretch>
                  <a:fillRect l="-12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87115" y="4754760"/>
                <a:ext cx="1800200" cy="1380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ɳ</a:t>
                </a:r>
                <a:r>
                  <a:rPr lang="cs-CZ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4000" i="1">
                                <a:latin typeface="Cambria Math"/>
                              </a:rPr>
                              <m:t>𝑣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4000" i="1">
                                <a:latin typeface="Cambria Math"/>
                              </a:rPr>
                              <m:t>𝑝</m:t>
                            </m:r>
                          </m:sub>
                        </m:sSub>
                      </m:den>
                    </m:f>
                  </m:oMath>
                </a14:m>
                <a:endParaRPr lang="cs-CZ" sz="4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7115" y="4754760"/>
                <a:ext cx="1800200" cy="1380443"/>
              </a:xfrm>
              <a:prstGeom prst="rect">
                <a:avLst/>
              </a:prstGeom>
              <a:blipFill rotWithShape="1">
                <a:blip r:embed="rId5"/>
                <a:stretch>
                  <a:fillRect l="-11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971600" y="4293096"/>
            <a:ext cx="73448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n</a:t>
            </a:r>
            <a:r>
              <a:rPr lang="cs-CZ" sz="2400" dirty="0" smtClean="0"/>
              <a:t>ebo poměrem výkonu a příkonu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306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700808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Účinnost je vždy menší než jedna. Musíme více práce (energie) dodat než získáme.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56992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Proto ji často také vyjadřujeme v procentech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555776" y="4293096"/>
                <a:ext cx="3744416" cy="1279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ɳ</a:t>
                </a:r>
                <a:r>
                  <a:rPr lang="cs-CZ" sz="36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3600" i="1">
                                <a:latin typeface="Cambria Math"/>
                              </a:rPr>
                              <m:t>𝑣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3600" i="1">
                                <a:latin typeface="Cambria Math"/>
                              </a:rPr>
                              <m:t>𝑝</m:t>
                            </m:r>
                          </m:sub>
                        </m:sSub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. 100%</m:t>
                    </m:r>
                  </m:oMath>
                </a14:m>
                <a:endParaRPr lang="cs-CZ" sz="36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4293096"/>
                <a:ext cx="3744416" cy="1279389"/>
              </a:xfrm>
              <a:prstGeom prst="rect">
                <a:avLst/>
              </a:prstGeom>
              <a:blipFill rotWithShape="1">
                <a:blip r:embed="rId4"/>
                <a:stretch>
                  <a:fillRect l="-48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999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45990" y="1268760"/>
                <a:ext cx="3744416" cy="1279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b="1" dirty="0" smtClean="0"/>
                  <a:t>ɳ</a:t>
                </a:r>
                <a:r>
                  <a:rPr lang="cs-CZ" sz="36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3600" i="1">
                                <a:latin typeface="Cambria Math"/>
                              </a:rPr>
                              <m:t>𝑣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cs-CZ" sz="3600" i="1">
                                <a:latin typeface="Cambria Math"/>
                              </a:rPr>
                              <m:t>𝑝</m:t>
                            </m:r>
                          </m:sub>
                        </m:sSub>
                      </m:den>
                    </m:f>
                    <m:r>
                      <a:rPr lang="cs-CZ" sz="3600" b="0" i="1" smtClean="0">
                        <a:latin typeface="Cambria Math"/>
                      </a:rPr>
                      <m:t> . 100%</m:t>
                    </m:r>
                  </m:oMath>
                </a14:m>
                <a:endParaRPr lang="cs-CZ" sz="36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990" y="1268760"/>
                <a:ext cx="3744416" cy="127938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67544" y="263691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Pokud tedy stroj pracuje s účinností 73%, jsou jeho ztráty 27%.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77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Zopakujme si: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Vysvětlete, co znamená, když stroj pracuje s účinností 87 %. Je to vysoká nebo nízká účinnost.</a:t>
            </a:r>
          </a:p>
          <a:p>
            <a:pPr marL="342900" indent="-342900">
              <a:buAutoNum type="arabicParenR"/>
            </a:pPr>
            <a:r>
              <a:rPr lang="cs-CZ" dirty="0" smtClean="0"/>
              <a:t>Jak jsou vysoké ztráty stroje, který pracuje s účinností 0,49?</a:t>
            </a:r>
          </a:p>
          <a:p>
            <a:pPr marL="342900" indent="-342900">
              <a:buAutoNum type="arabicParenR"/>
            </a:pPr>
            <a:r>
              <a:rPr lang="cs-CZ" dirty="0" smtClean="0"/>
              <a:t>Jaká je účinnost stroje, který při příkonu 3 kW má výkon 2100 W?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94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SVOBODA</a:t>
            </a:r>
            <a:r>
              <a:rPr lang="cs-CZ" sz="2000" dirty="0"/>
              <a:t>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Galerie MS </a:t>
            </a:r>
            <a:r>
              <a:rPr lang="cs-CZ" sz="2000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PATNÁCTILETÝ KAPITÁN. </a:t>
            </a:r>
            <a:r>
              <a:rPr lang="cs-CZ" sz="2000" i="1" dirty="0"/>
              <a:t>wikipedia.cz</a:t>
            </a:r>
            <a:r>
              <a:rPr lang="cs-CZ" sz="2000" dirty="0"/>
              <a:t> [online]. [cit. 23.10.2013]. Dostupný na WWW: http://cs.wikipedia.org/wiki/Soubor:Graf_%C3%BA%C4%8Dinnost_%C5%BE%C3%A1rovky.png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1901</TotalTime>
  <Words>588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205</cp:revision>
  <dcterms:created xsi:type="dcterms:W3CDTF">2010-11-01T23:40:31Z</dcterms:created>
  <dcterms:modified xsi:type="dcterms:W3CDTF">2013-10-23T13:03:13Z</dcterms:modified>
</cp:coreProperties>
</file>