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595" autoAdjust="0"/>
  </p:normalViewPr>
  <p:slideViewPr>
    <p:cSldViewPr>
      <p:cViewPr>
        <p:scale>
          <a:sx n="78" d="100"/>
          <a:sy n="78" d="100"/>
        </p:scale>
        <p:origin x="-92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D39EB-2011-4DF3-9937-F7858C36E7BD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6FB83-225F-474D-AEDD-DDDA869847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D39EB-2011-4DF3-9937-F7858C36E7BD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6FB83-225F-474D-AEDD-DDDA869847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D39EB-2011-4DF3-9937-F7858C36E7BD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6FB83-225F-474D-AEDD-DDDA869847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D39EB-2011-4DF3-9937-F7858C36E7BD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6FB83-225F-474D-AEDD-DDDA869847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D39EB-2011-4DF3-9937-F7858C36E7BD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6FB83-225F-474D-AEDD-DDDA869847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D39EB-2011-4DF3-9937-F7858C36E7BD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6FB83-225F-474D-AEDD-DDDA869847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D39EB-2011-4DF3-9937-F7858C36E7BD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6FB83-225F-474D-AEDD-DDDA869847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D39EB-2011-4DF3-9937-F7858C36E7BD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6FB83-225F-474D-AEDD-DDDA869847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D39EB-2011-4DF3-9937-F7858C36E7BD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F06FB83-225F-474D-AEDD-DDDA869847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D39EB-2011-4DF3-9937-F7858C36E7BD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6FB83-225F-474D-AEDD-DDDA869847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D39EB-2011-4DF3-9937-F7858C36E7BD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6FB83-225F-474D-AEDD-DDDA869847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2FD39EB-2011-4DF3-9937-F7858C36E7BD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F06FB83-225F-474D-AEDD-DDDA8698474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3.wav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Relationship Id="rId9" Type="http://schemas.openxmlformats.org/officeDocument/2006/relationships/image" Target="../media/image12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4.xml"/><Relationship Id="rId1" Type="http://schemas.openxmlformats.org/officeDocument/2006/relationships/audio" Target="../media/audio3.wav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4.xml"/><Relationship Id="rId1" Type="http://schemas.openxmlformats.org/officeDocument/2006/relationships/audio" Target="../media/audio3.wav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6.wmf"/><Relationship Id="rId7" Type="http://schemas.openxmlformats.org/officeDocument/2006/relationships/image" Target="../media/image12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8.wmf"/><Relationship Id="rId10" Type="http://schemas.openxmlformats.org/officeDocument/2006/relationships/image" Target="../media/image17.wmf"/><Relationship Id="rId4" Type="http://schemas.openxmlformats.org/officeDocument/2006/relationships/image" Target="../media/image7.wmf"/><Relationship Id="rId9" Type="http://schemas.openxmlformats.org/officeDocument/2006/relationships/image" Target="../media/image9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3.wav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44825"/>
            <a:ext cx="7772400" cy="1755626"/>
          </a:xfrm>
        </p:spPr>
        <p:txBody>
          <a:bodyPr>
            <a:normAutofit/>
          </a:bodyPr>
          <a:lstStyle/>
          <a:p>
            <a:pPr algn="l"/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924944"/>
            <a:ext cx="6400800" cy="244827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txBody>
          <a:bodyPr>
            <a:normAutofit fontScale="32500" lnSpcReduction="20000"/>
          </a:bodyPr>
          <a:lstStyle/>
          <a:p>
            <a:pPr algn="l"/>
            <a:r>
              <a:rPr lang="cs-CZ" sz="4900" dirty="0" smtClean="0">
                <a:solidFill>
                  <a:schemeClr val="tx1"/>
                </a:solidFill>
              </a:rPr>
              <a:t>    </a:t>
            </a:r>
            <a:r>
              <a:rPr lang="cs-CZ" sz="4900" dirty="0" smtClean="0">
                <a:solidFill>
                  <a:schemeClr val="tx1"/>
                </a:solidFill>
                <a:latin typeface="+mj-lt"/>
              </a:rPr>
              <a:t>Adresa </a:t>
            </a:r>
            <a:r>
              <a:rPr lang="cs-CZ" sz="4900" dirty="0">
                <a:solidFill>
                  <a:schemeClr val="tx1"/>
                </a:solidFill>
                <a:latin typeface="+mj-lt"/>
              </a:rPr>
              <a:t>školy:  ZŠ Třeboň, Na Sadech 375</a:t>
            </a:r>
          </a:p>
          <a:p>
            <a:pPr algn="l"/>
            <a:r>
              <a:rPr lang="cs-CZ" sz="4900" dirty="0">
                <a:solidFill>
                  <a:schemeClr val="tx1"/>
                </a:solidFill>
                <a:latin typeface="+mj-lt"/>
              </a:rPr>
              <a:t>    Jméno autora: Mgr. Jana </a:t>
            </a:r>
            <a:r>
              <a:rPr lang="cs-CZ" sz="4900" dirty="0" err="1">
                <a:solidFill>
                  <a:schemeClr val="tx1"/>
                </a:solidFill>
                <a:latin typeface="+mj-lt"/>
              </a:rPr>
              <a:t>Písaříková</a:t>
            </a:r>
            <a:endParaRPr lang="cs-CZ" sz="4900" dirty="0">
              <a:solidFill>
                <a:schemeClr val="tx1"/>
              </a:solidFill>
              <a:latin typeface="+mj-lt"/>
            </a:endParaRPr>
          </a:p>
          <a:p>
            <a:pPr algn="l"/>
            <a:r>
              <a:rPr lang="cs-CZ" sz="4900" dirty="0">
                <a:solidFill>
                  <a:schemeClr val="tx1"/>
                </a:solidFill>
                <a:latin typeface="+mj-lt"/>
              </a:rPr>
              <a:t>    Název: </a:t>
            </a:r>
            <a:r>
              <a:rPr lang="cs-CZ" sz="4900" dirty="0" smtClean="0">
                <a:solidFill>
                  <a:schemeClr val="tx1"/>
                </a:solidFill>
                <a:latin typeface="+mj-lt"/>
              </a:rPr>
              <a:t>VY_32_INOVACE_445 </a:t>
            </a:r>
            <a:r>
              <a:rPr lang="cs-CZ" sz="4900" dirty="0" err="1" smtClean="0">
                <a:solidFill>
                  <a:schemeClr val="tx1"/>
                </a:solidFill>
                <a:latin typeface="+mj-lt"/>
              </a:rPr>
              <a:t>Nj</a:t>
            </a:r>
            <a:r>
              <a:rPr lang="cs-CZ" sz="4900" dirty="0" smtClean="0">
                <a:solidFill>
                  <a:schemeClr val="tx1"/>
                </a:solidFill>
                <a:latin typeface="+mj-lt"/>
              </a:rPr>
              <a:t>/7</a:t>
            </a:r>
            <a:r>
              <a:rPr lang="cs-CZ" sz="4900" b="1" i="1" dirty="0" smtClean="0">
                <a:solidFill>
                  <a:schemeClr val="tx1"/>
                </a:solidFill>
                <a:latin typeface="+mj-lt"/>
              </a:rPr>
              <a:t>       </a:t>
            </a:r>
            <a:endParaRPr lang="cs-CZ" sz="4900" dirty="0">
              <a:solidFill>
                <a:schemeClr val="tx1"/>
              </a:solidFill>
              <a:latin typeface="+mj-lt"/>
            </a:endParaRPr>
          </a:p>
          <a:p>
            <a:pPr algn="l"/>
            <a:r>
              <a:rPr lang="cs-CZ" sz="4900" dirty="0">
                <a:solidFill>
                  <a:schemeClr val="tx1"/>
                </a:solidFill>
                <a:latin typeface="+mj-lt"/>
              </a:rPr>
              <a:t>    Číslo projektu: CZ.1.07/1.4.00/21.3807</a:t>
            </a:r>
          </a:p>
          <a:p>
            <a:pPr algn="l"/>
            <a:r>
              <a:rPr lang="cs-CZ" sz="4900" dirty="0">
                <a:solidFill>
                  <a:schemeClr val="tx1"/>
                </a:solidFill>
                <a:latin typeface="+mj-lt"/>
              </a:rPr>
              <a:t>    Téma hodiny: </a:t>
            </a:r>
            <a:r>
              <a:rPr lang="cs-CZ" sz="4900" dirty="0" smtClean="0">
                <a:solidFill>
                  <a:schemeClr val="tx1"/>
                </a:solidFill>
                <a:latin typeface="+mj-lt"/>
              </a:rPr>
              <a:t>Časové předložky AM,IM,UM</a:t>
            </a:r>
            <a:endParaRPr lang="cs-CZ" sz="4900" dirty="0">
              <a:solidFill>
                <a:schemeClr val="tx1"/>
              </a:solidFill>
              <a:latin typeface="+mj-lt"/>
            </a:endParaRPr>
          </a:p>
          <a:p>
            <a:pPr algn="l"/>
            <a:r>
              <a:rPr lang="cs-CZ" sz="4900" dirty="0">
                <a:solidFill>
                  <a:schemeClr val="tx1"/>
                </a:solidFill>
                <a:latin typeface="+mj-lt"/>
              </a:rPr>
              <a:t>    Ročník: </a:t>
            </a:r>
            <a:r>
              <a:rPr lang="cs-CZ" sz="4900" dirty="0" smtClean="0">
                <a:solidFill>
                  <a:schemeClr val="tx1"/>
                </a:solidFill>
                <a:latin typeface="+mj-lt"/>
              </a:rPr>
              <a:t>7.</a:t>
            </a:r>
            <a:endParaRPr lang="cs-CZ" sz="4900" dirty="0">
              <a:solidFill>
                <a:schemeClr val="tx1"/>
              </a:solidFill>
              <a:latin typeface="+mj-lt"/>
            </a:endParaRPr>
          </a:p>
          <a:p>
            <a:pPr algn="l"/>
            <a:r>
              <a:rPr lang="cs-CZ" sz="4900" dirty="0">
                <a:solidFill>
                  <a:schemeClr val="tx1"/>
                </a:solidFill>
                <a:latin typeface="+mj-lt"/>
              </a:rPr>
              <a:t>    Klíčová slova</a:t>
            </a:r>
            <a:r>
              <a:rPr lang="cs-CZ" sz="4900" dirty="0" smtClean="0">
                <a:solidFill>
                  <a:schemeClr val="tx1"/>
                </a:solidFill>
                <a:latin typeface="+mj-lt"/>
              </a:rPr>
              <a:t>: </a:t>
            </a:r>
            <a:r>
              <a:rPr lang="cs-CZ" sz="4900" dirty="0" smtClean="0">
                <a:latin typeface="Calibri" pitchFamily="34" charset="0"/>
              </a:rPr>
              <a:t>předložka v, ve, doplňování, otázky a odpovědi</a:t>
            </a:r>
            <a:endParaRPr lang="cs-CZ" sz="4900" dirty="0">
              <a:solidFill>
                <a:schemeClr val="tx1"/>
              </a:solidFill>
              <a:latin typeface="Calibri" pitchFamily="34" charset="0"/>
            </a:endParaRPr>
          </a:p>
          <a:p>
            <a:pPr algn="l"/>
            <a:r>
              <a:rPr lang="cs-CZ" sz="4900" dirty="0">
                <a:solidFill>
                  <a:schemeClr val="tx1"/>
                </a:solidFill>
                <a:latin typeface="+mj-lt"/>
              </a:rPr>
              <a:t>    Datum tvorby: </a:t>
            </a:r>
            <a:r>
              <a:rPr lang="cs-CZ" sz="4900" dirty="0" smtClean="0">
                <a:solidFill>
                  <a:schemeClr val="tx1"/>
                </a:solidFill>
                <a:latin typeface="+mj-lt"/>
              </a:rPr>
              <a:t>17. </a:t>
            </a:r>
            <a:r>
              <a:rPr lang="cs-CZ" sz="4900" dirty="0">
                <a:solidFill>
                  <a:schemeClr val="tx1"/>
                </a:solidFill>
                <a:latin typeface="+mj-lt"/>
              </a:rPr>
              <a:t>7. 2013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1268760"/>
            <a:ext cx="5162550" cy="1038225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Metodické pokyny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+mj-lt"/>
              </a:rPr>
              <a:t>Tato prezentace je určena žákům 7. ročníku.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+mj-lt"/>
              </a:rPr>
              <a:t>Výklad gramatiky zohledňuje prozatímní neznalost předložek se 3. a 4. pádem.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+mj-lt"/>
              </a:rPr>
              <a:t>Cílem opakovacích úkolů je procvičení a správné užívání daného gramatického jevu.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+mj-lt"/>
              </a:rPr>
              <a:t>Jednotlivá cvičení je možné řešit formou společné i samostatné práce.</a:t>
            </a:r>
            <a:r>
              <a:rPr lang="cs-CZ" b="1" u="sng" dirty="0" smtClean="0">
                <a:latin typeface="+mj-lt"/>
              </a:rPr>
              <a:t>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+mj-lt"/>
              </a:rPr>
              <a:t>Úkoly na snímcích 7 a 11 jsou konverzačně zaměřeny. </a:t>
            </a:r>
            <a:endParaRPr lang="cs-CZ" dirty="0">
              <a:latin typeface="+mj-lt"/>
            </a:endParaRPr>
          </a:p>
        </p:txBody>
      </p:sp>
    </p:spTree>
  </p:cSld>
  <p:clrMapOvr>
    <a:masterClrMapping/>
  </p:clrMapOvr>
  <p:transition>
    <p:wipe dir="d"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Předložka v, ve v časových údajích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dirty="0" smtClean="0">
                <a:latin typeface="+mj-lt"/>
              </a:rPr>
              <a:t>UM (hodiny)</a:t>
            </a:r>
          </a:p>
          <a:p>
            <a:pPr>
              <a:buFont typeface="Wingdings" pitchFamily="2" charset="2"/>
              <a:buChar char="q"/>
            </a:pPr>
            <a:endParaRPr lang="cs-CZ" dirty="0">
              <a:latin typeface="+mj-lt"/>
            </a:endParaRPr>
          </a:p>
          <a:p>
            <a:pPr>
              <a:buFont typeface="Wingdings" pitchFamily="2" charset="2"/>
              <a:buChar char="§"/>
            </a:pPr>
            <a:r>
              <a:rPr lang="cs-CZ" dirty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AM  -  krátký časový úsek (části dne, dny)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+mj-lt"/>
              </a:rPr>
              <a:t> IM – dlouhý časový úsek (měsíce, roční období, roky) </a:t>
            </a:r>
            <a:endParaRPr lang="cs-CZ" dirty="0">
              <a:latin typeface="+mj-lt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+mj-lt"/>
              </a:rPr>
              <a:t>ve 14 hodin - um 14 </a:t>
            </a:r>
            <a:r>
              <a:rPr lang="cs-CZ" dirty="0" err="1" smtClean="0">
                <a:latin typeface="+mj-lt"/>
              </a:rPr>
              <a:t>Uhr</a:t>
            </a:r>
            <a:endParaRPr lang="cs-CZ" dirty="0" smtClean="0">
              <a:latin typeface="+mj-lt"/>
            </a:endParaRPr>
          </a:p>
          <a:p>
            <a:pPr>
              <a:buNone/>
            </a:pPr>
            <a:r>
              <a:rPr lang="cs-CZ" dirty="0" smtClean="0">
                <a:latin typeface="+mj-lt"/>
              </a:rPr>
              <a:t>v půl páté - um </a:t>
            </a:r>
            <a:r>
              <a:rPr lang="cs-CZ" dirty="0" err="1" smtClean="0">
                <a:latin typeface="+mj-lt"/>
              </a:rPr>
              <a:t>halb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fünf</a:t>
            </a:r>
            <a:r>
              <a:rPr lang="cs-CZ" dirty="0" smtClean="0">
                <a:latin typeface="+mj-lt"/>
              </a:rPr>
              <a:t>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+mj-lt"/>
              </a:rPr>
              <a:t>večer - </a:t>
            </a:r>
            <a:r>
              <a:rPr lang="cs-CZ" dirty="0" err="1" smtClean="0">
                <a:latin typeface="+mj-lt"/>
              </a:rPr>
              <a:t>am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Abend</a:t>
            </a:r>
            <a:endParaRPr lang="cs-CZ" dirty="0" smtClean="0">
              <a:latin typeface="+mj-lt"/>
            </a:endParaRPr>
          </a:p>
          <a:p>
            <a:pPr>
              <a:buNone/>
            </a:pPr>
            <a:r>
              <a:rPr lang="cs-CZ" dirty="0" smtClean="0">
                <a:latin typeface="+mj-lt"/>
              </a:rPr>
              <a:t>v pondělí - </a:t>
            </a:r>
            <a:r>
              <a:rPr lang="cs-CZ" dirty="0" err="1" smtClean="0">
                <a:latin typeface="+mj-lt"/>
              </a:rPr>
              <a:t>am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Montag</a:t>
            </a:r>
            <a:r>
              <a:rPr lang="cs-CZ" dirty="0" smtClean="0">
                <a:latin typeface="+mj-lt"/>
              </a:rPr>
              <a:t>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+mj-lt"/>
              </a:rPr>
              <a:t>v dubnu - </a:t>
            </a:r>
            <a:r>
              <a:rPr lang="cs-CZ" dirty="0" err="1" smtClean="0">
                <a:latin typeface="+mj-lt"/>
              </a:rPr>
              <a:t>im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April</a:t>
            </a:r>
            <a:endParaRPr lang="cs-CZ" dirty="0" smtClean="0">
              <a:latin typeface="+mj-lt"/>
            </a:endParaRPr>
          </a:p>
          <a:p>
            <a:pPr>
              <a:buNone/>
            </a:pPr>
            <a:r>
              <a:rPr lang="cs-CZ" dirty="0" smtClean="0">
                <a:latin typeface="+mj-lt"/>
              </a:rPr>
              <a:t>v zimě - </a:t>
            </a:r>
            <a:r>
              <a:rPr lang="cs-CZ" dirty="0" err="1" smtClean="0">
                <a:latin typeface="+mj-lt"/>
              </a:rPr>
              <a:t>im</a:t>
            </a:r>
            <a:r>
              <a:rPr lang="cs-CZ" dirty="0" smtClean="0">
                <a:latin typeface="+mj-lt"/>
              </a:rPr>
              <a:t> Winter</a:t>
            </a:r>
          </a:p>
          <a:p>
            <a:pPr>
              <a:buNone/>
            </a:pPr>
            <a:r>
              <a:rPr lang="cs-CZ" dirty="0" smtClean="0">
                <a:latin typeface="+mj-lt"/>
              </a:rPr>
              <a:t>v roce 2014 – </a:t>
            </a:r>
            <a:r>
              <a:rPr lang="cs-CZ" dirty="0" err="1" smtClean="0">
                <a:latin typeface="+mj-lt"/>
              </a:rPr>
              <a:t>im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Jahre</a:t>
            </a:r>
            <a:r>
              <a:rPr lang="cs-CZ" dirty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2014</a:t>
            </a:r>
            <a:endParaRPr lang="cs-CZ" dirty="0">
              <a:latin typeface="+mj-lt"/>
            </a:endParaRPr>
          </a:p>
        </p:txBody>
      </p:sp>
      <p:pic>
        <p:nvPicPr>
          <p:cNvPr id="1026" name="Picture 2" descr="C:\Users\standard\AppData\Local\Microsoft\Windows\Temporary Internet Files\Content.IE5\9FCNO4G4\MC90024059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4869160"/>
            <a:ext cx="945590" cy="923772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Výjimky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u="sng" dirty="0" smtClean="0">
                <a:latin typeface="+mj-lt"/>
              </a:rPr>
              <a:t>v noci </a:t>
            </a:r>
          </a:p>
          <a:p>
            <a:pPr>
              <a:buNone/>
            </a:pPr>
            <a:r>
              <a:rPr lang="cs-CZ" i="1" dirty="0" smtClean="0">
                <a:latin typeface="+mj-lt"/>
              </a:rPr>
              <a:t>Děti spí v noci dobře.</a:t>
            </a:r>
          </a:p>
          <a:p>
            <a:pPr>
              <a:buNone/>
            </a:pPr>
            <a:endParaRPr lang="cs-CZ" i="1" dirty="0" smtClean="0">
              <a:latin typeface="+mj-lt"/>
            </a:endParaRPr>
          </a:p>
          <a:p>
            <a:pPr>
              <a:buFont typeface="Wingdings" pitchFamily="2" charset="2"/>
              <a:buChar char="§"/>
            </a:pPr>
            <a:r>
              <a:rPr lang="cs-CZ" u="sng" dirty="0" smtClean="0">
                <a:latin typeface="+mj-lt"/>
              </a:rPr>
              <a:t>o víkendu</a:t>
            </a:r>
          </a:p>
          <a:p>
            <a:pPr>
              <a:buNone/>
            </a:pPr>
            <a:r>
              <a:rPr lang="cs-CZ" i="1" dirty="0" smtClean="0">
                <a:latin typeface="+mj-lt"/>
              </a:rPr>
              <a:t>Moje babička přijede o víkendu.</a:t>
            </a:r>
            <a:endParaRPr lang="cs-CZ" i="1" dirty="0">
              <a:latin typeface="+mj-lt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u="sng" dirty="0" smtClean="0">
                <a:latin typeface="+mj-lt"/>
              </a:rPr>
              <a:t>in der </a:t>
            </a:r>
            <a:r>
              <a:rPr lang="cs-CZ" u="sng" dirty="0" err="1" smtClean="0">
                <a:latin typeface="+mj-lt"/>
              </a:rPr>
              <a:t>Nacht</a:t>
            </a:r>
            <a:endParaRPr lang="cs-CZ" u="sng" dirty="0" smtClean="0">
              <a:latin typeface="+mj-lt"/>
            </a:endParaRPr>
          </a:p>
          <a:p>
            <a:pPr>
              <a:buNone/>
            </a:pPr>
            <a:r>
              <a:rPr lang="cs-CZ" dirty="0" smtClean="0">
                <a:latin typeface="+mj-lt"/>
              </a:rPr>
              <a:t> </a:t>
            </a:r>
            <a:r>
              <a:rPr lang="cs-CZ" i="1" dirty="0" smtClean="0">
                <a:latin typeface="+mj-lt"/>
              </a:rPr>
              <a:t>Die </a:t>
            </a:r>
            <a:r>
              <a:rPr lang="cs-CZ" i="1" dirty="0" err="1" smtClean="0">
                <a:latin typeface="+mj-lt"/>
              </a:rPr>
              <a:t>Kinder</a:t>
            </a:r>
            <a:r>
              <a:rPr lang="cs-CZ" i="1" dirty="0" smtClean="0">
                <a:latin typeface="+mj-lt"/>
              </a:rPr>
              <a:t> </a:t>
            </a:r>
            <a:r>
              <a:rPr lang="cs-CZ" i="1" dirty="0" err="1" smtClean="0">
                <a:latin typeface="+mj-lt"/>
              </a:rPr>
              <a:t>schlafen</a:t>
            </a:r>
            <a:r>
              <a:rPr lang="cs-CZ" i="1" dirty="0" smtClean="0">
                <a:latin typeface="+mj-lt"/>
              </a:rPr>
              <a:t> in der </a:t>
            </a:r>
            <a:r>
              <a:rPr lang="cs-CZ" i="1" dirty="0" err="1" smtClean="0">
                <a:latin typeface="+mj-lt"/>
              </a:rPr>
              <a:t>Nacht</a:t>
            </a:r>
            <a:r>
              <a:rPr lang="cs-CZ" i="1" dirty="0" smtClean="0">
                <a:latin typeface="+mj-lt"/>
              </a:rPr>
              <a:t> gut.</a:t>
            </a:r>
          </a:p>
          <a:p>
            <a:pPr>
              <a:buFont typeface="Wingdings" pitchFamily="2" charset="2"/>
              <a:buChar char="§"/>
            </a:pPr>
            <a:r>
              <a:rPr lang="cs-CZ" u="sng" dirty="0" err="1" smtClean="0">
                <a:latin typeface="+mj-lt"/>
              </a:rPr>
              <a:t>am</a:t>
            </a:r>
            <a:r>
              <a:rPr lang="cs-CZ" u="sng" dirty="0" smtClean="0">
                <a:latin typeface="+mj-lt"/>
              </a:rPr>
              <a:t> </a:t>
            </a:r>
            <a:r>
              <a:rPr lang="cs-CZ" u="sng" dirty="0" err="1" smtClean="0">
                <a:latin typeface="+mj-lt"/>
              </a:rPr>
              <a:t>Wochenende</a:t>
            </a:r>
            <a:r>
              <a:rPr lang="cs-CZ" u="sng" dirty="0" smtClean="0">
                <a:latin typeface="+mj-lt"/>
              </a:rPr>
              <a:t> </a:t>
            </a:r>
          </a:p>
          <a:p>
            <a:pPr>
              <a:buNone/>
            </a:pPr>
            <a:r>
              <a:rPr lang="cs-CZ" i="1" dirty="0" err="1" smtClean="0">
                <a:latin typeface="+mj-lt"/>
              </a:rPr>
              <a:t>Meine</a:t>
            </a:r>
            <a:r>
              <a:rPr lang="cs-CZ" i="1" dirty="0" smtClean="0">
                <a:latin typeface="+mj-lt"/>
              </a:rPr>
              <a:t> </a:t>
            </a:r>
            <a:r>
              <a:rPr lang="cs-CZ" i="1" dirty="0" err="1" smtClean="0">
                <a:latin typeface="+mj-lt"/>
              </a:rPr>
              <a:t>Oma</a:t>
            </a:r>
            <a:r>
              <a:rPr lang="cs-CZ" i="1" dirty="0" smtClean="0">
                <a:latin typeface="+mj-lt"/>
              </a:rPr>
              <a:t> </a:t>
            </a:r>
            <a:r>
              <a:rPr lang="cs-CZ" i="1" dirty="0" err="1" smtClean="0">
                <a:latin typeface="+mj-lt"/>
              </a:rPr>
              <a:t>kommt</a:t>
            </a:r>
            <a:r>
              <a:rPr lang="cs-CZ" i="1" dirty="0" smtClean="0">
                <a:latin typeface="+mj-lt"/>
              </a:rPr>
              <a:t> </a:t>
            </a:r>
            <a:r>
              <a:rPr lang="cs-CZ" i="1" dirty="0" err="1" smtClean="0">
                <a:latin typeface="+mj-lt"/>
              </a:rPr>
              <a:t>am</a:t>
            </a:r>
            <a:r>
              <a:rPr lang="cs-CZ" i="1" dirty="0" smtClean="0">
                <a:latin typeface="+mj-lt"/>
              </a:rPr>
              <a:t> </a:t>
            </a:r>
            <a:r>
              <a:rPr lang="cs-CZ" i="1" dirty="0" err="1" smtClean="0">
                <a:latin typeface="+mj-lt"/>
              </a:rPr>
              <a:t>Wochenende</a:t>
            </a:r>
            <a:r>
              <a:rPr lang="cs-CZ" i="1" dirty="0" smtClean="0"/>
              <a:t>.</a:t>
            </a:r>
            <a:endParaRPr lang="cs-CZ" i="1" dirty="0"/>
          </a:p>
        </p:txBody>
      </p:sp>
      <p:pic>
        <p:nvPicPr>
          <p:cNvPr id="1026" name="Picture 2" descr="C:\Users\standard\AppData\Local\Microsoft\Windows\Temporary Internet Files\Content.IE5\E1M23PTN\MC90035887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4437112"/>
            <a:ext cx="1698278" cy="144016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Procvičování - doplňte předložku: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noFill/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+mj-lt"/>
              </a:rPr>
              <a:t>Der Bus </a:t>
            </a:r>
            <a:r>
              <a:rPr lang="cs-CZ" dirty="0" err="1" smtClean="0">
                <a:latin typeface="+mj-lt"/>
              </a:rPr>
              <a:t>kommt</a:t>
            </a:r>
            <a:r>
              <a:rPr lang="cs-CZ" dirty="0" smtClean="0">
                <a:latin typeface="+mj-lt"/>
              </a:rPr>
              <a:t> ........ </a:t>
            </a:r>
            <a:r>
              <a:rPr lang="cs-CZ" dirty="0" err="1" smtClean="0">
                <a:latin typeface="+mj-lt"/>
              </a:rPr>
              <a:t>Montag</a:t>
            </a:r>
            <a:r>
              <a:rPr lang="cs-CZ" dirty="0" smtClean="0">
                <a:latin typeface="+mj-lt"/>
              </a:rPr>
              <a:t>, ........ 16:00 </a:t>
            </a:r>
            <a:r>
              <a:rPr lang="cs-CZ" dirty="0" err="1" smtClean="0">
                <a:latin typeface="+mj-lt"/>
              </a:rPr>
              <a:t>Uhr</a:t>
            </a:r>
            <a:r>
              <a:rPr lang="cs-CZ" dirty="0" smtClean="0">
                <a:latin typeface="+mj-lt"/>
              </a:rPr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Ich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feiere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meinen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Geburtstag</a:t>
            </a:r>
            <a:r>
              <a:rPr lang="cs-CZ" dirty="0" smtClean="0">
                <a:latin typeface="+mj-lt"/>
              </a:rPr>
              <a:t> ....... 25. </a:t>
            </a:r>
            <a:r>
              <a:rPr lang="cs-CZ" dirty="0" err="1" smtClean="0">
                <a:latin typeface="+mj-lt"/>
              </a:rPr>
              <a:t>April</a:t>
            </a:r>
            <a:r>
              <a:rPr lang="cs-CZ" dirty="0" smtClean="0">
                <a:latin typeface="+mj-lt"/>
              </a:rPr>
              <a:t>. </a:t>
            </a:r>
          </a:p>
          <a:p>
            <a:pPr>
              <a:buFont typeface="Wingdings" pitchFamily="2" charset="2"/>
              <a:buChar char="§"/>
            </a:pPr>
            <a:r>
              <a:rPr lang="cs-CZ" dirty="0" err="1" smtClean="0">
                <a:latin typeface="+mj-lt"/>
              </a:rPr>
              <a:t>Mein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Opa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f</a:t>
            </a:r>
            <a:r>
              <a:rPr lang="cs-CZ" dirty="0" err="1" smtClean="0">
                <a:latin typeface="Calibri"/>
              </a:rPr>
              <a:t>ährt</a:t>
            </a:r>
            <a:r>
              <a:rPr lang="cs-CZ" dirty="0" smtClean="0">
                <a:latin typeface="Calibri"/>
              </a:rPr>
              <a:t> ....... Winter, ....... </a:t>
            </a:r>
            <a:r>
              <a:rPr lang="cs-CZ" dirty="0" err="1" smtClean="0">
                <a:latin typeface="Calibri"/>
              </a:rPr>
              <a:t>Januar</a:t>
            </a:r>
            <a:r>
              <a:rPr lang="cs-CZ" dirty="0" smtClean="0">
                <a:latin typeface="Calibri"/>
              </a:rPr>
              <a:t> nach </a:t>
            </a:r>
            <a:r>
              <a:rPr lang="cs-CZ" dirty="0" err="1" smtClean="0">
                <a:latin typeface="Calibri"/>
              </a:rPr>
              <a:t>Frankreich</a:t>
            </a:r>
            <a:r>
              <a:rPr lang="cs-CZ" dirty="0" smtClean="0">
                <a:latin typeface="Calibri"/>
              </a:rPr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dirty="0" err="1" smtClean="0">
                <a:latin typeface="Calibri"/>
              </a:rPr>
              <a:t>Wir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sind</a:t>
            </a:r>
            <a:r>
              <a:rPr lang="cs-CZ" dirty="0" smtClean="0">
                <a:latin typeface="Calibri"/>
              </a:rPr>
              <a:t> ....... </a:t>
            </a:r>
            <a:r>
              <a:rPr lang="cs-CZ" dirty="0" err="1" smtClean="0">
                <a:latin typeface="Calibri"/>
              </a:rPr>
              <a:t>Nachmittag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nicht</a:t>
            </a:r>
            <a:r>
              <a:rPr lang="cs-CZ" dirty="0" smtClean="0">
                <a:latin typeface="Calibri"/>
              </a:rPr>
              <a:t> in der </a:t>
            </a:r>
            <a:r>
              <a:rPr lang="cs-CZ" dirty="0" err="1" smtClean="0">
                <a:latin typeface="Calibri"/>
              </a:rPr>
              <a:t>Schule</a:t>
            </a:r>
            <a:r>
              <a:rPr lang="cs-CZ" dirty="0" smtClean="0">
                <a:latin typeface="Calibri"/>
              </a:rPr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Calibri"/>
              </a:rPr>
              <a:t>....... </a:t>
            </a:r>
            <a:r>
              <a:rPr lang="cs-CZ" smtClean="0">
                <a:latin typeface="Calibri"/>
              </a:rPr>
              <a:t>Wochenende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spielen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meine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Brüder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immer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Fußball</a:t>
            </a:r>
            <a:r>
              <a:rPr lang="cs-CZ" dirty="0" smtClean="0">
                <a:latin typeface="Calibri"/>
              </a:rPr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Calibri"/>
              </a:rPr>
              <a:t>Der Film </a:t>
            </a:r>
            <a:r>
              <a:rPr lang="cs-CZ" dirty="0" err="1" smtClean="0">
                <a:latin typeface="Calibri"/>
              </a:rPr>
              <a:t>beginnt</a:t>
            </a:r>
            <a:r>
              <a:rPr lang="cs-CZ" dirty="0" smtClean="0">
                <a:latin typeface="Calibri"/>
              </a:rPr>
              <a:t> ....... </a:t>
            </a:r>
            <a:r>
              <a:rPr lang="cs-CZ" dirty="0" err="1" smtClean="0">
                <a:latin typeface="Calibri"/>
              </a:rPr>
              <a:t>Abend</a:t>
            </a:r>
            <a:r>
              <a:rPr lang="cs-CZ" dirty="0" smtClean="0">
                <a:latin typeface="Calibri"/>
              </a:rPr>
              <a:t>, ....... 20:15.</a:t>
            </a:r>
          </a:p>
          <a:p>
            <a:pPr>
              <a:buFont typeface="Wingdings" pitchFamily="2" charset="2"/>
              <a:buChar char="§"/>
            </a:pPr>
            <a:r>
              <a:rPr lang="cs-CZ" dirty="0" err="1" smtClean="0">
                <a:latin typeface="Calibri"/>
              </a:rPr>
              <a:t>Kommt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ihr</a:t>
            </a:r>
            <a:r>
              <a:rPr lang="cs-CZ" dirty="0" smtClean="0">
                <a:latin typeface="Calibri"/>
              </a:rPr>
              <a:t> ....... </a:t>
            </a:r>
            <a:r>
              <a:rPr lang="cs-CZ" dirty="0" err="1" smtClean="0">
                <a:latin typeface="Calibri"/>
              </a:rPr>
              <a:t>November</a:t>
            </a:r>
            <a:r>
              <a:rPr lang="cs-CZ" dirty="0" smtClean="0">
                <a:latin typeface="Calibri"/>
              </a:rPr>
              <a:t> oder ....... </a:t>
            </a:r>
            <a:r>
              <a:rPr lang="cs-CZ" dirty="0" err="1" smtClean="0">
                <a:latin typeface="Calibri"/>
              </a:rPr>
              <a:t>Dezember</a:t>
            </a:r>
            <a:r>
              <a:rPr lang="cs-CZ" dirty="0" smtClean="0">
                <a:latin typeface="Calibri"/>
              </a:rPr>
              <a:t>?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Calibri"/>
              </a:rPr>
              <a:t>....... </a:t>
            </a:r>
            <a:r>
              <a:rPr lang="cs-CZ" dirty="0" err="1" smtClean="0">
                <a:latin typeface="Calibri"/>
              </a:rPr>
              <a:t>Jahre</a:t>
            </a:r>
            <a:r>
              <a:rPr lang="cs-CZ" dirty="0" smtClean="0">
                <a:latin typeface="Calibri"/>
              </a:rPr>
              <a:t> 2011 </a:t>
            </a:r>
            <a:r>
              <a:rPr lang="cs-CZ" dirty="0" err="1" smtClean="0">
                <a:latin typeface="Calibri"/>
              </a:rPr>
              <a:t>lebten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wir</a:t>
            </a:r>
            <a:r>
              <a:rPr lang="cs-CZ" dirty="0" smtClean="0">
                <a:latin typeface="Calibri"/>
              </a:rPr>
              <a:t> in Amerika.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Calibri"/>
              </a:rPr>
              <a:t>....... </a:t>
            </a:r>
            <a:r>
              <a:rPr lang="cs-CZ" dirty="0" err="1" smtClean="0">
                <a:latin typeface="Calibri"/>
              </a:rPr>
              <a:t>Nacht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spiele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oft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am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Computer</a:t>
            </a:r>
            <a:r>
              <a:rPr lang="cs-CZ" dirty="0" smtClean="0">
                <a:latin typeface="Calibri"/>
              </a:rPr>
              <a:t>.</a:t>
            </a:r>
          </a:p>
          <a:p>
            <a:pPr>
              <a:buFont typeface="Wingdings" pitchFamily="2" charset="2"/>
              <a:buChar char="§"/>
            </a:pPr>
            <a:endParaRPr lang="cs-CZ" dirty="0" smtClean="0">
              <a:latin typeface="Calibri"/>
            </a:endParaRPr>
          </a:p>
          <a:p>
            <a:pPr>
              <a:buFont typeface="Wingdings" pitchFamily="2" charset="2"/>
              <a:buChar char="§"/>
            </a:pPr>
            <a:endParaRPr lang="cs-CZ" dirty="0" smtClean="0">
              <a:latin typeface="Calibri"/>
            </a:endParaRPr>
          </a:p>
          <a:p>
            <a:pPr>
              <a:buFont typeface="Wingdings" pitchFamily="2" charset="2"/>
              <a:buChar char="§"/>
            </a:pPr>
            <a:endParaRPr lang="cs-CZ" dirty="0" smtClean="0">
              <a:latin typeface="Calibri"/>
            </a:endParaRPr>
          </a:p>
          <a:p>
            <a:pPr>
              <a:buNone/>
            </a:pPr>
            <a:endParaRPr lang="cs-CZ" dirty="0">
              <a:latin typeface="+mj-lt"/>
            </a:endParaRPr>
          </a:p>
        </p:txBody>
      </p:sp>
    </p:spTree>
  </p:cSld>
  <p:clrMapOvr>
    <a:masterClrMapping/>
  </p:clrMapOvr>
  <p:transition>
    <p:wipe dir="d"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+mj-lt"/>
              </a:rPr>
              <a:t>Der Bus </a:t>
            </a:r>
            <a:r>
              <a:rPr lang="cs-CZ" dirty="0" err="1" smtClean="0">
                <a:latin typeface="+mj-lt"/>
              </a:rPr>
              <a:t>kommt</a:t>
            </a:r>
            <a:r>
              <a:rPr lang="cs-CZ" dirty="0" smtClean="0">
                <a:latin typeface="+mj-lt"/>
              </a:rPr>
              <a:t> </a:t>
            </a: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  </a:t>
            </a:r>
            <a:r>
              <a:rPr lang="cs-CZ" u="sng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am</a:t>
            </a: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   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Montag</a:t>
            </a:r>
            <a:r>
              <a:rPr lang="cs-CZ" dirty="0" smtClean="0">
                <a:latin typeface="+mj-lt"/>
              </a:rPr>
              <a:t>, </a:t>
            </a: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     um    </a:t>
            </a:r>
            <a:r>
              <a:rPr lang="cs-CZ" dirty="0" smtClean="0">
                <a:latin typeface="+mj-lt"/>
              </a:rPr>
              <a:t> 16:00 </a:t>
            </a:r>
            <a:r>
              <a:rPr lang="cs-CZ" dirty="0" err="1" smtClean="0">
                <a:latin typeface="+mj-lt"/>
              </a:rPr>
              <a:t>Uhr</a:t>
            </a:r>
            <a:r>
              <a:rPr lang="cs-CZ" dirty="0" smtClean="0">
                <a:latin typeface="+mj-lt"/>
              </a:rPr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Ich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feiere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meinen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Geburtstag</a:t>
            </a:r>
            <a:r>
              <a:rPr lang="cs-CZ" dirty="0" smtClean="0">
                <a:latin typeface="+mj-lt"/>
              </a:rPr>
              <a:t> </a:t>
            </a: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     </a:t>
            </a:r>
            <a:r>
              <a:rPr lang="cs-CZ" u="sng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am</a:t>
            </a: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     </a:t>
            </a:r>
            <a:r>
              <a:rPr lang="cs-CZ" dirty="0" smtClean="0">
                <a:latin typeface="+mj-lt"/>
              </a:rPr>
              <a:t> 25. </a:t>
            </a:r>
            <a:r>
              <a:rPr lang="cs-CZ" dirty="0" err="1" smtClean="0">
                <a:latin typeface="+mj-lt"/>
              </a:rPr>
              <a:t>April</a:t>
            </a:r>
            <a:r>
              <a:rPr lang="cs-CZ" dirty="0" smtClean="0">
                <a:latin typeface="+mj-lt"/>
              </a:rPr>
              <a:t>. </a:t>
            </a:r>
          </a:p>
          <a:p>
            <a:pPr>
              <a:buFont typeface="Wingdings" pitchFamily="2" charset="2"/>
              <a:buChar char="§"/>
            </a:pPr>
            <a:r>
              <a:rPr lang="cs-CZ" dirty="0" err="1" smtClean="0">
                <a:latin typeface="+mj-lt"/>
              </a:rPr>
              <a:t>Mein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Opa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fährt</a:t>
            </a:r>
            <a:r>
              <a:rPr lang="cs-CZ" dirty="0" smtClean="0">
                <a:latin typeface="+mj-lt"/>
              </a:rPr>
              <a:t> </a:t>
            </a: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 </a:t>
            </a:r>
            <a:r>
              <a:rPr lang="cs-CZ" u="sng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im</a:t>
            </a: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 </a:t>
            </a:r>
            <a:r>
              <a:rPr lang="cs-CZ" dirty="0" smtClean="0">
                <a:latin typeface="+mj-lt"/>
              </a:rPr>
              <a:t> Winter, </a:t>
            </a:r>
            <a:r>
              <a:rPr lang="cs-CZ" u="sng" dirty="0" smtClean="0">
                <a:latin typeface="+mj-lt"/>
              </a:rPr>
              <a:t> </a:t>
            </a:r>
            <a:r>
              <a:rPr lang="cs-CZ" u="sng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im</a:t>
            </a: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Januar</a:t>
            </a:r>
            <a:r>
              <a:rPr lang="cs-CZ" dirty="0" smtClean="0">
                <a:latin typeface="+mj-lt"/>
              </a:rPr>
              <a:t> nach </a:t>
            </a:r>
            <a:r>
              <a:rPr lang="cs-CZ" dirty="0" err="1" smtClean="0">
                <a:latin typeface="+mj-lt"/>
              </a:rPr>
              <a:t>Frankreich</a:t>
            </a:r>
            <a:r>
              <a:rPr lang="cs-CZ" dirty="0" smtClean="0">
                <a:latin typeface="+mj-lt"/>
              </a:rPr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dirty="0" err="1" smtClean="0">
                <a:latin typeface="+mj-lt"/>
              </a:rPr>
              <a:t>Wir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sind</a:t>
            </a:r>
            <a:r>
              <a:rPr lang="cs-CZ" dirty="0" smtClean="0">
                <a:latin typeface="+mj-lt"/>
              </a:rPr>
              <a:t> </a:t>
            </a: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  </a:t>
            </a:r>
            <a:r>
              <a:rPr lang="cs-CZ" u="sng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am</a:t>
            </a: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  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Nachmittag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nicht</a:t>
            </a:r>
            <a:r>
              <a:rPr lang="cs-CZ" dirty="0" smtClean="0">
                <a:latin typeface="+mj-lt"/>
              </a:rPr>
              <a:t> in der </a:t>
            </a:r>
            <a:r>
              <a:rPr lang="cs-CZ" dirty="0" err="1" smtClean="0">
                <a:latin typeface="+mj-lt"/>
              </a:rPr>
              <a:t>Schule</a:t>
            </a:r>
            <a:r>
              <a:rPr lang="cs-CZ" dirty="0" smtClean="0">
                <a:latin typeface="+mj-lt"/>
              </a:rPr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   </a:t>
            </a:r>
            <a:r>
              <a:rPr lang="cs-CZ" u="sng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Am</a:t>
            </a: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 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Wochenede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spielen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meine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Brüder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immer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Fußball</a:t>
            </a:r>
            <a:r>
              <a:rPr lang="cs-CZ" dirty="0" smtClean="0">
                <a:latin typeface="+mj-lt"/>
              </a:rPr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+mj-lt"/>
              </a:rPr>
              <a:t>Der Film </a:t>
            </a:r>
            <a:r>
              <a:rPr lang="cs-CZ" dirty="0" err="1" smtClean="0">
                <a:latin typeface="+mj-lt"/>
              </a:rPr>
              <a:t>beginnt</a:t>
            </a:r>
            <a:r>
              <a:rPr lang="cs-CZ" dirty="0" smtClean="0">
                <a:latin typeface="+mj-lt"/>
              </a:rPr>
              <a:t> </a:t>
            </a: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 </a:t>
            </a:r>
            <a:r>
              <a:rPr lang="cs-CZ" u="sng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am</a:t>
            </a: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 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Abend</a:t>
            </a:r>
            <a:r>
              <a:rPr lang="cs-CZ" dirty="0" smtClean="0">
                <a:latin typeface="+mj-lt"/>
              </a:rPr>
              <a:t>, </a:t>
            </a: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  um   </a:t>
            </a:r>
            <a:r>
              <a:rPr lang="cs-CZ" dirty="0" smtClean="0">
                <a:latin typeface="+mj-lt"/>
              </a:rPr>
              <a:t> 20:15.</a:t>
            </a:r>
          </a:p>
          <a:p>
            <a:pPr>
              <a:buFont typeface="Wingdings" pitchFamily="2" charset="2"/>
              <a:buChar char="§"/>
            </a:pPr>
            <a:r>
              <a:rPr lang="cs-CZ" dirty="0" err="1" smtClean="0">
                <a:latin typeface="+mj-lt"/>
              </a:rPr>
              <a:t>Kommt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ihr</a:t>
            </a:r>
            <a:r>
              <a:rPr lang="cs-CZ" dirty="0" smtClean="0">
                <a:latin typeface="+mj-lt"/>
              </a:rPr>
              <a:t> </a:t>
            </a: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   </a:t>
            </a:r>
            <a:r>
              <a:rPr lang="cs-CZ" u="sng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im</a:t>
            </a: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   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November</a:t>
            </a:r>
            <a:r>
              <a:rPr lang="cs-CZ" dirty="0" smtClean="0">
                <a:latin typeface="+mj-lt"/>
              </a:rPr>
              <a:t> oder </a:t>
            </a: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    </a:t>
            </a:r>
            <a:r>
              <a:rPr lang="cs-CZ" u="sng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im</a:t>
            </a: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   </a:t>
            </a:r>
            <a:r>
              <a:rPr lang="cs-CZ" dirty="0" err="1" smtClean="0">
                <a:latin typeface="+mj-lt"/>
              </a:rPr>
              <a:t>Dezember</a:t>
            </a:r>
            <a:r>
              <a:rPr lang="cs-CZ" dirty="0" smtClean="0">
                <a:latin typeface="+mj-lt"/>
              </a:rPr>
              <a:t>? </a:t>
            </a:r>
          </a:p>
          <a:p>
            <a:pPr>
              <a:buFont typeface="Wingdings" pitchFamily="2" charset="2"/>
              <a:buChar char="§"/>
            </a:pP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  </a:t>
            </a:r>
            <a:r>
              <a:rPr lang="cs-CZ" u="sng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Im</a:t>
            </a: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 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Jahre</a:t>
            </a:r>
            <a:r>
              <a:rPr lang="cs-CZ" dirty="0" smtClean="0">
                <a:latin typeface="+mj-lt"/>
              </a:rPr>
              <a:t> 2011 </a:t>
            </a:r>
            <a:r>
              <a:rPr lang="cs-CZ" dirty="0" err="1" smtClean="0">
                <a:latin typeface="+mj-lt"/>
              </a:rPr>
              <a:t>lebten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wir</a:t>
            </a:r>
            <a:r>
              <a:rPr lang="cs-CZ" dirty="0" smtClean="0">
                <a:latin typeface="+mj-lt"/>
              </a:rPr>
              <a:t> in Amerika. </a:t>
            </a:r>
          </a:p>
          <a:p>
            <a:pPr>
              <a:buFont typeface="Wingdings" pitchFamily="2" charset="2"/>
              <a:buChar char="§"/>
            </a:pP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 In der   </a:t>
            </a:r>
            <a:r>
              <a:rPr lang="cs-CZ" dirty="0" err="1" smtClean="0">
                <a:latin typeface="+mj-lt"/>
              </a:rPr>
              <a:t>Nacht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spiele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oft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am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Computer</a:t>
            </a:r>
            <a:r>
              <a:rPr lang="cs-CZ" dirty="0" smtClean="0">
                <a:latin typeface="+mj-lt"/>
              </a:rPr>
              <a:t>.</a:t>
            </a:r>
          </a:p>
          <a:p>
            <a:endParaRPr lang="cs-CZ" dirty="0"/>
          </a:p>
        </p:txBody>
      </p:sp>
      <p:pic>
        <p:nvPicPr>
          <p:cNvPr id="4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6588224" y="558924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>
    <p:wipe dir="d"/>
    <p:sndAc>
      <p:stSnd>
        <p:snd r:embed="rId3" name="wind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Tvořte otázky - ptejte se spolužáků, kdy provádí určitou činnost:</a:t>
            </a:r>
            <a:endParaRPr lang="cs-CZ" sz="3600" dirty="0"/>
          </a:p>
        </p:txBody>
      </p:sp>
      <p:pic>
        <p:nvPicPr>
          <p:cNvPr id="2050" name="Picture 2" descr="C:\Users\standard\AppData\Local\Microsoft\Windows\Temporary Internet Files\Content.IE5\DRMUE0QZ\MC900213417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2348880"/>
            <a:ext cx="873251" cy="720080"/>
          </a:xfrm>
          <a:prstGeom prst="rect">
            <a:avLst/>
          </a:prstGeom>
          <a:noFill/>
        </p:spPr>
      </p:pic>
      <p:pic>
        <p:nvPicPr>
          <p:cNvPr id="2051" name="Picture 3" descr="C:\Users\standard\AppData\Local\Microsoft\Windows\Temporary Internet Files\Content.IE5\E0TBDRL3\MC90028197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5976" y="1988840"/>
            <a:ext cx="1074473" cy="897482"/>
          </a:xfrm>
          <a:prstGeom prst="rect">
            <a:avLst/>
          </a:prstGeom>
          <a:noFill/>
        </p:spPr>
      </p:pic>
      <p:pic>
        <p:nvPicPr>
          <p:cNvPr id="2052" name="Picture 4" descr="C:\Users\standard\AppData\Local\Microsoft\Windows\Temporary Internet Files\Content.IE5\9FCNO4G4\MC90039746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1988840"/>
            <a:ext cx="1008112" cy="858182"/>
          </a:xfrm>
          <a:prstGeom prst="rect">
            <a:avLst/>
          </a:prstGeom>
          <a:noFill/>
        </p:spPr>
      </p:pic>
      <p:pic>
        <p:nvPicPr>
          <p:cNvPr id="2053" name="Picture 5" descr="C:\Users\standard\AppData\Local\Microsoft\Windows\Temporary Internet Files\Content.IE5\B7C7GSGO\MC90021297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03649" y="4149080"/>
            <a:ext cx="1296144" cy="512049"/>
          </a:xfrm>
          <a:prstGeom prst="rect">
            <a:avLst/>
          </a:prstGeom>
          <a:noFill/>
        </p:spPr>
      </p:pic>
      <p:pic>
        <p:nvPicPr>
          <p:cNvPr id="2054" name="Picture 6" descr="C:\Users\standard\AppData\Local\Microsoft\Windows\Temporary Internet Files\Content.IE5\UO45GX0D\MC90022991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16216" y="3717032"/>
            <a:ext cx="810506" cy="1080120"/>
          </a:xfrm>
          <a:prstGeom prst="rect">
            <a:avLst/>
          </a:prstGeom>
          <a:noFill/>
        </p:spPr>
      </p:pic>
      <p:pic>
        <p:nvPicPr>
          <p:cNvPr id="2055" name="Picture 7" descr="C:\Users\standard\AppData\Local\Microsoft\Windows\Temporary Internet Files\Content.IE5\N8BTERDW\MC90032470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635896" y="4437112"/>
            <a:ext cx="994646" cy="1013840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1115616" y="3429000"/>
            <a:ext cx="1296144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Sommer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283968" y="3212976"/>
            <a:ext cx="1296144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Abend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44008" y="4005064"/>
            <a:ext cx="1296144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16:30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372200" y="2996952"/>
            <a:ext cx="1296144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Vormittag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699792" y="2420888"/>
            <a:ext cx="1296144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Dienstag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763688" y="4869160"/>
            <a:ext cx="1296144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August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6" name="Picture 8" descr="C:\Users\standard\AppData\Local\Microsoft\Windows\Temporary Internet Files\Content.IE5\E3MN2VRV\MM900356720[1].gif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059832" y="3284984"/>
            <a:ext cx="952500" cy="952500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5076056" y="4869160"/>
            <a:ext cx="1584176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Wochenende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9" name="Přímá spojovací šipka 18"/>
          <p:cNvCxnSpPr/>
          <p:nvPr/>
        </p:nvCxnSpPr>
        <p:spPr>
          <a:xfrm>
            <a:off x="2051720" y="3068960"/>
            <a:ext cx="0" cy="36004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V="1">
            <a:off x="2411760" y="2780928"/>
            <a:ext cx="792088" cy="144016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>
            <a:endCxn id="11" idx="1"/>
          </p:cNvCxnSpPr>
          <p:nvPr/>
        </p:nvCxnSpPr>
        <p:spPr>
          <a:xfrm flipV="1">
            <a:off x="3635896" y="3392996"/>
            <a:ext cx="648072" cy="3600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5364088" y="2852936"/>
            <a:ext cx="720080" cy="50405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>
            <a:off x="6084168" y="3356992"/>
            <a:ext cx="72008" cy="144016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 flipH="1">
            <a:off x="5652120" y="2780928"/>
            <a:ext cx="432048" cy="115212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>
            <a:stCxn id="2055" idx="1"/>
            <a:endCxn id="15" idx="3"/>
          </p:cNvCxnSpPr>
          <p:nvPr/>
        </p:nvCxnSpPr>
        <p:spPr>
          <a:xfrm flipH="1">
            <a:off x="3059832" y="4944032"/>
            <a:ext cx="576064" cy="10514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/>
          <p:nvPr/>
        </p:nvCxnSpPr>
        <p:spPr>
          <a:xfrm flipV="1">
            <a:off x="7164288" y="3356992"/>
            <a:ext cx="144016" cy="72008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d"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Možné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err="1" smtClean="0">
                <a:latin typeface="+mj-lt"/>
              </a:rPr>
              <a:t>Wann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spielst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du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Fu</a:t>
            </a:r>
            <a:r>
              <a:rPr lang="cs-CZ" dirty="0" err="1" smtClean="0">
                <a:latin typeface="+mj-lt"/>
                <a:cs typeface="Times New Roman"/>
              </a:rPr>
              <a:t>ßball</a:t>
            </a:r>
            <a:r>
              <a:rPr lang="cs-CZ" dirty="0" smtClean="0">
                <a:latin typeface="+mj-lt"/>
                <a:cs typeface="Times New Roman"/>
              </a:rPr>
              <a:t>?</a:t>
            </a:r>
            <a:r>
              <a:rPr lang="cs-CZ" dirty="0" smtClean="0">
                <a:latin typeface="+mj-lt"/>
              </a:rPr>
              <a:t> </a:t>
            </a:r>
          </a:p>
          <a:p>
            <a:r>
              <a:rPr lang="cs-CZ" dirty="0" err="1" smtClean="0">
                <a:latin typeface="+mj-lt"/>
              </a:rPr>
              <a:t>Wann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schwimmst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du</a:t>
            </a:r>
            <a:r>
              <a:rPr lang="cs-CZ" dirty="0" smtClean="0">
                <a:latin typeface="+mj-lt"/>
              </a:rPr>
              <a:t>?</a:t>
            </a:r>
          </a:p>
          <a:p>
            <a:r>
              <a:rPr lang="cs-CZ" dirty="0" err="1" smtClean="0">
                <a:latin typeface="+mj-lt"/>
              </a:rPr>
              <a:t>Wann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kochst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du</a:t>
            </a:r>
            <a:r>
              <a:rPr lang="cs-CZ" dirty="0" smtClean="0">
                <a:latin typeface="+mj-lt"/>
              </a:rPr>
              <a:t>?</a:t>
            </a:r>
          </a:p>
          <a:p>
            <a:r>
              <a:rPr lang="cs-CZ" dirty="0" err="1" smtClean="0">
                <a:latin typeface="+mj-lt"/>
              </a:rPr>
              <a:t>Wann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singst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du</a:t>
            </a:r>
            <a:r>
              <a:rPr lang="cs-CZ" dirty="0" smtClean="0">
                <a:latin typeface="+mj-lt"/>
              </a:rPr>
              <a:t>?</a:t>
            </a:r>
          </a:p>
          <a:p>
            <a:r>
              <a:rPr lang="cs-CZ" dirty="0" err="1" smtClean="0">
                <a:latin typeface="+mj-lt"/>
              </a:rPr>
              <a:t>Wann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tanzt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du</a:t>
            </a:r>
            <a:r>
              <a:rPr lang="cs-CZ" dirty="0" smtClean="0">
                <a:latin typeface="+mj-lt"/>
              </a:rPr>
              <a:t>?</a:t>
            </a:r>
          </a:p>
          <a:p>
            <a:r>
              <a:rPr lang="cs-CZ" dirty="0" err="1" smtClean="0">
                <a:latin typeface="+mj-lt"/>
              </a:rPr>
              <a:t>Wann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malst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du</a:t>
            </a:r>
            <a:r>
              <a:rPr lang="cs-CZ" dirty="0" smtClean="0">
                <a:latin typeface="+mj-lt"/>
              </a:rPr>
              <a:t>?</a:t>
            </a:r>
          </a:p>
          <a:p>
            <a:r>
              <a:rPr lang="cs-CZ" dirty="0" err="1" smtClean="0">
                <a:latin typeface="+mj-lt"/>
              </a:rPr>
              <a:t>Wann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lernst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du</a:t>
            </a:r>
            <a:r>
              <a:rPr lang="cs-CZ" dirty="0" smtClean="0">
                <a:latin typeface="+mj-lt"/>
              </a:rPr>
              <a:t>?</a:t>
            </a:r>
            <a:endParaRPr lang="cs-CZ" dirty="0">
              <a:latin typeface="+mj-lt"/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half" idx="2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err="1" smtClean="0">
                <a:latin typeface="+mj-lt"/>
              </a:rPr>
              <a:t>Ich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spiele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im</a:t>
            </a:r>
            <a:r>
              <a:rPr lang="cs-CZ" dirty="0" smtClean="0">
                <a:latin typeface="+mj-lt"/>
              </a:rPr>
              <a:t> Sommer. </a:t>
            </a:r>
          </a:p>
          <a:p>
            <a:r>
              <a:rPr lang="cs-CZ" sz="2400" dirty="0" err="1" smtClean="0">
                <a:latin typeface="+mj-lt"/>
              </a:rPr>
              <a:t>Ich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schwimme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am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Dienstag</a:t>
            </a:r>
            <a:r>
              <a:rPr lang="cs-CZ" dirty="0" smtClean="0">
                <a:latin typeface="+mj-lt"/>
              </a:rPr>
              <a:t>. </a:t>
            </a:r>
          </a:p>
          <a:p>
            <a:r>
              <a:rPr lang="cs-CZ" dirty="0" err="1" smtClean="0">
                <a:latin typeface="+mj-lt"/>
              </a:rPr>
              <a:t>Ich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koche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am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Abend</a:t>
            </a:r>
            <a:r>
              <a:rPr lang="cs-CZ" dirty="0" smtClean="0">
                <a:latin typeface="+mj-lt"/>
              </a:rPr>
              <a:t>. </a:t>
            </a:r>
          </a:p>
          <a:p>
            <a:r>
              <a:rPr lang="cs-CZ" sz="2400" dirty="0" err="1" smtClean="0">
                <a:latin typeface="+mj-lt"/>
              </a:rPr>
              <a:t>Ich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singe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am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Wochenende</a:t>
            </a:r>
            <a:r>
              <a:rPr lang="cs-CZ" sz="2400" dirty="0" smtClean="0">
                <a:latin typeface="+mj-lt"/>
              </a:rPr>
              <a:t>.</a:t>
            </a:r>
          </a:p>
          <a:p>
            <a:r>
              <a:rPr lang="cs-CZ" dirty="0" err="1" smtClean="0">
                <a:latin typeface="+mj-lt"/>
              </a:rPr>
              <a:t>Ich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tanze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im</a:t>
            </a:r>
            <a:r>
              <a:rPr lang="cs-CZ" dirty="0" smtClean="0">
                <a:latin typeface="+mj-lt"/>
              </a:rPr>
              <a:t> August. </a:t>
            </a:r>
          </a:p>
          <a:p>
            <a:r>
              <a:rPr lang="cs-CZ" dirty="0" err="1" smtClean="0">
                <a:latin typeface="+mj-lt"/>
              </a:rPr>
              <a:t>Ich</a:t>
            </a:r>
            <a:r>
              <a:rPr lang="cs-CZ" dirty="0" smtClean="0">
                <a:latin typeface="+mj-lt"/>
              </a:rPr>
              <a:t> male um </a:t>
            </a:r>
            <a:r>
              <a:rPr lang="cs-CZ" dirty="0" err="1" smtClean="0">
                <a:latin typeface="+mj-lt"/>
              </a:rPr>
              <a:t>halb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fünf</a:t>
            </a:r>
            <a:r>
              <a:rPr lang="cs-CZ" dirty="0" smtClean="0">
                <a:latin typeface="+mj-lt"/>
              </a:rPr>
              <a:t>.</a:t>
            </a:r>
          </a:p>
          <a:p>
            <a:r>
              <a:rPr lang="cs-CZ" dirty="0" err="1" smtClean="0">
                <a:latin typeface="+mj-lt"/>
              </a:rPr>
              <a:t>Ich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lerne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am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Vormittag</a:t>
            </a:r>
            <a:r>
              <a:rPr lang="cs-CZ" dirty="0" smtClean="0">
                <a:latin typeface="+mj-lt"/>
              </a:rPr>
              <a:t>.</a:t>
            </a:r>
            <a:endParaRPr lang="cs-CZ" dirty="0">
              <a:latin typeface="+mj-lt"/>
            </a:endParaRPr>
          </a:p>
        </p:txBody>
      </p:sp>
      <p:pic>
        <p:nvPicPr>
          <p:cNvPr id="5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7812360" y="558924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>
    <p:wipe dir="d"/>
    <p:sndAc>
      <p:stSnd>
        <p:snd r:embed="rId3" name="wind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Vyberte správnou variantu: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.... Sommer, .... Juni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bin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ich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in Paris.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>
                <a:latin typeface="+mj-lt"/>
              </a:rPr>
              <a:t>Die Party </a:t>
            </a:r>
            <a:r>
              <a:rPr lang="cs-CZ" dirty="0" err="1" smtClean="0">
                <a:latin typeface="+mj-lt"/>
              </a:rPr>
              <a:t>ist</a:t>
            </a:r>
            <a:r>
              <a:rPr lang="cs-CZ" dirty="0" smtClean="0">
                <a:latin typeface="+mj-lt"/>
              </a:rPr>
              <a:t> .... </a:t>
            </a:r>
            <a:r>
              <a:rPr lang="cs-CZ" dirty="0" err="1" smtClean="0">
                <a:latin typeface="+mj-lt"/>
              </a:rPr>
              <a:t>Sonntag</a:t>
            </a:r>
            <a:r>
              <a:rPr lang="cs-CZ" dirty="0" smtClean="0">
                <a:latin typeface="+mj-lt"/>
              </a:rPr>
              <a:t>, .... 20:00.  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Ich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rufe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...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Wochenedne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, .... 16:30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an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>
                <a:latin typeface="+mj-lt"/>
              </a:rPr>
              <a:t>Er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kommt</a:t>
            </a:r>
            <a:r>
              <a:rPr lang="cs-CZ" dirty="0" smtClean="0">
                <a:latin typeface="+mj-lt"/>
              </a:rPr>
              <a:t> .... </a:t>
            </a:r>
            <a:r>
              <a:rPr lang="cs-CZ" dirty="0" err="1" smtClean="0">
                <a:latin typeface="+mj-lt"/>
              </a:rPr>
              <a:t>Sonntag</a:t>
            </a:r>
            <a:r>
              <a:rPr lang="cs-CZ" dirty="0" smtClean="0">
                <a:latin typeface="+mj-lt"/>
              </a:rPr>
              <a:t>, .... </a:t>
            </a:r>
            <a:r>
              <a:rPr lang="cs-CZ" dirty="0" err="1" smtClean="0">
                <a:latin typeface="+mj-lt"/>
              </a:rPr>
              <a:t>Nacht</a:t>
            </a:r>
            <a:r>
              <a:rPr lang="cs-CZ" dirty="0" smtClean="0">
                <a:latin typeface="+mj-lt"/>
              </a:rPr>
              <a:t>. </a:t>
            </a:r>
          </a:p>
          <a:p>
            <a:pPr marL="514350" indent="-514350">
              <a:buFont typeface="+mj-lt"/>
              <a:buAutoNum type="arabicParenR"/>
            </a:pPr>
            <a:endParaRPr lang="cs-CZ" dirty="0">
              <a:latin typeface="+mj-lt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a)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im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-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im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       b)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am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-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am</a:t>
            </a:r>
            <a:endParaRPr lang="cs-CZ" dirty="0" smtClean="0">
              <a:solidFill>
                <a:schemeClr val="accent1">
                  <a:lumMod val="75000"/>
                </a:schemeClr>
              </a:solidFill>
              <a:latin typeface="+mj-lt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            c)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im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-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am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  </a:t>
            </a:r>
          </a:p>
          <a:p>
            <a:pPr>
              <a:buNone/>
            </a:pPr>
            <a:r>
              <a:rPr lang="cs-CZ" dirty="0" smtClean="0">
                <a:latin typeface="+mj-lt"/>
              </a:rPr>
              <a:t>a) </a:t>
            </a:r>
            <a:r>
              <a:rPr lang="cs-CZ" dirty="0" err="1" smtClean="0">
                <a:latin typeface="+mj-lt"/>
              </a:rPr>
              <a:t>im</a:t>
            </a:r>
            <a:r>
              <a:rPr lang="cs-CZ" dirty="0" smtClean="0">
                <a:latin typeface="+mj-lt"/>
              </a:rPr>
              <a:t> - um      b) </a:t>
            </a:r>
            <a:r>
              <a:rPr lang="cs-CZ" dirty="0" err="1" smtClean="0">
                <a:latin typeface="+mj-lt"/>
              </a:rPr>
              <a:t>am</a:t>
            </a:r>
            <a:r>
              <a:rPr lang="cs-CZ" dirty="0" smtClean="0">
                <a:latin typeface="+mj-lt"/>
              </a:rPr>
              <a:t> - um   </a:t>
            </a:r>
          </a:p>
          <a:p>
            <a:pPr>
              <a:buNone/>
            </a:pPr>
            <a:r>
              <a:rPr lang="cs-CZ" dirty="0" smtClean="0">
                <a:latin typeface="+mj-lt"/>
              </a:rPr>
              <a:t>             c) um - </a:t>
            </a:r>
            <a:r>
              <a:rPr lang="cs-CZ" dirty="0" err="1" smtClean="0">
                <a:latin typeface="+mj-lt"/>
              </a:rPr>
              <a:t>um</a:t>
            </a:r>
            <a:r>
              <a:rPr lang="cs-CZ" dirty="0" smtClean="0">
                <a:latin typeface="+mj-lt"/>
              </a:rPr>
              <a:t>   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a)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am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- um     b)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im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– um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            c) in der - um    </a:t>
            </a:r>
          </a:p>
          <a:p>
            <a:pPr>
              <a:buNone/>
            </a:pPr>
            <a:r>
              <a:rPr lang="cs-CZ" dirty="0" smtClean="0">
                <a:latin typeface="+mj-lt"/>
              </a:rPr>
              <a:t>a) </a:t>
            </a:r>
            <a:r>
              <a:rPr lang="cs-CZ" dirty="0" err="1" smtClean="0">
                <a:latin typeface="+mj-lt"/>
              </a:rPr>
              <a:t>am</a:t>
            </a:r>
            <a:r>
              <a:rPr lang="cs-CZ" dirty="0" smtClean="0">
                <a:latin typeface="+mj-lt"/>
              </a:rPr>
              <a:t> – </a:t>
            </a:r>
            <a:r>
              <a:rPr lang="cs-CZ" dirty="0" err="1" smtClean="0">
                <a:latin typeface="+mj-lt"/>
              </a:rPr>
              <a:t>am</a:t>
            </a:r>
            <a:r>
              <a:rPr lang="cs-CZ" dirty="0" smtClean="0">
                <a:latin typeface="+mj-lt"/>
              </a:rPr>
              <a:t>     b) </a:t>
            </a:r>
            <a:r>
              <a:rPr lang="cs-CZ" dirty="0" err="1" smtClean="0">
                <a:latin typeface="+mj-lt"/>
              </a:rPr>
              <a:t>am</a:t>
            </a:r>
            <a:r>
              <a:rPr lang="cs-CZ" dirty="0" smtClean="0">
                <a:latin typeface="+mj-lt"/>
              </a:rPr>
              <a:t> - </a:t>
            </a:r>
            <a:r>
              <a:rPr lang="cs-CZ" dirty="0" err="1" smtClean="0">
                <a:latin typeface="+mj-lt"/>
              </a:rPr>
              <a:t>im</a:t>
            </a:r>
            <a:endParaRPr lang="cs-CZ" dirty="0" smtClean="0">
              <a:latin typeface="+mj-lt"/>
            </a:endParaRPr>
          </a:p>
          <a:p>
            <a:pPr>
              <a:buNone/>
            </a:pPr>
            <a:r>
              <a:rPr lang="cs-CZ" dirty="0" smtClean="0">
                <a:latin typeface="+mj-lt"/>
              </a:rPr>
              <a:t>              c) </a:t>
            </a:r>
            <a:r>
              <a:rPr lang="cs-CZ" dirty="0" err="1" smtClean="0">
                <a:latin typeface="+mj-lt"/>
              </a:rPr>
              <a:t>am</a:t>
            </a:r>
            <a:r>
              <a:rPr lang="cs-CZ" dirty="0" smtClean="0">
                <a:latin typeface="+mj-lt"/>
              </a:rPr>
              <a:t> – in der  </a:t>
            </a:r>
            <a:endParaRPr lang="cs-CZ" dirty="0">
              <a:latin typeface="+mj-lt"/>
            </a:endParaRPr>
          </a:p>
        </p:txBody>
      </p:sp>
      <p:pic>
        <p:nvPicPr>
          <p:cNvPr id="1026" name="Picture 2" descr="C:\Users\standard\AppData\Local\Microsoft\Windows\Temporary Internet Files\Content.IE5\UO45GX0D\MC90040426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3" y="5301208"/>
            <a:ext cx="1008112" cy="929761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.... Sommer, .... Juni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bin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ich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in Paris.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>
                <a:latin typeface="+mj-lt"/>
              </a:rPr>
              <a:t>Die Party </a:t>
            </a:r>
            <a:r>
              <a:rPr lang="cs-CZ" dirty="0" err="1" smtClean="0">
                <a:latin typeface="+mj-lt"/>
              </a:rPr>
              <a:t>ist</a:t>
            </a:r>
            <a:r>
              <a:rPr lang="cs-CZ" dirty="0" smtClean="0">
                <a:latin typeface="+mj-lt"/>
              </a:rPr>
              <a:t> .... </a:t>
            </a:r>
            <a:r>
              <a:rPr lang="cs-CZ" dirty="0" err="1" smtClean="0">
                <a:latin typeface="+mj-lt"/>
              </a:rPr>
              <a:t>Sonntag</a:t>
            </a:r>
            <a:r>
              <a:rPr lang="cs-CZ" dirty="0" smtClean="0">
                <a:latin typeface="+mj-lt"/>
              </a:rPr>
              <a:t>, .... 20:00.  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Ich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rufe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...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Wochenedne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, .... 16:30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an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>
                <a:latin typeface="+mj-lt"/>
              </a:rPr>
              <a:t>Er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kommt</a:t>
            </a:r>
            <a:r>
              <a:rPr lang="cs-CZ" dirty="0" smtClean="0">
                <a:latin typeface="+mj-lt"/>
              </a:rPr>
              <a:t> .... </a:t>
            </a:r>
            <a:r>
              <a:rPr lang="cs-CZ" dirty="0" err="1" smtClean="0">
                <a:latin typeface="+mj-lt"/>
              </a:rPr>
              <a:t>Sonntag</a:t>
            </a:r>
            <a:r>
              <a:rPr lang="cs-CZ" dirty="0" smtClean="0">
                <a:latin typeface="+mj-lt"/>
              </a:rPr>
              <a:t>, .... </a:t>
            </a:r>
            <a:r>
              <a:rPr lang="cs-CZ" dirty="0" err="1" smtClean="0">
                <a:latin typeface="+mj-lt"/>
              </a:rPr>
              <a:t>Nacht</a:t>
            </a:r>
            <a:r>
              <a:rPr lang="cs-CZ" dirty="0" smtClean="0">
                <a:latin typeface="+mj-lt"/>
              </a:rPr>
              <a:t>. </a:t>
            </a:r>
          </a:p>
          <a:p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4716016" y="1988840"/>
            <a:ext cx="1368152" cy="360040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6516216" y="2924944"/>
            <a:ext cx="1512168" cy="432048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4716016" y="3861048"/>
            <a:ext cx="1512168" cy="432048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5724128" y="5301208"/>
            <a:ext cx="1944216" cy="432048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a)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im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-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im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       b)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am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-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am</a:t>
            </a:r>
            <a:endParaRPr lang="cs-CZ" dirty="0" smtClean="0">
              <a:solidFill>
                <a:schemeClr val="accent1">
                  <a:lumMod val="75000"/>
                </a:schemeClr>
              </a:solidFill>
              <a:latin typeface="+mj-lt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            c)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im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-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am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  </a:t>
            </a:r>
          </a:p>
          <a:p>
            <a:pPr>
              <a:buNone/>
            </a:pPr>
            <a:r>
              <a:rPr lang="cs-CZ" dirty="0" smtClean="0">
                <a:latin typeface="+mj-lt"/>
              </a:rPr>
              <a:t>a) </a:t>
            </a:r>
            <a:r>
              <a:rPr lang="cs-CZ" dirty="0" err="1" smtClean="0">
                <a:latin typeface="+mj-lt"/>
              </a:rPr>
              <a:t>im</a:t>
            </a:r>
            <a:r>
              <a:rPr lang="cs-CZ" dirty="0" smtClean="0">
                <a:latin typeface="+mj-lt"/>
              </a:rPr>
              <a:t> - um      b) </a:t>
            </a:r>
            <a:r>
              <a:rPr lang="cs-CZ" dirty="0" err="1" smtClean="0">
                <a:latin typeface="+mj-lt"/>
              </a:rPr>
              <a:t>am</a:t>
            </a:r>
            <a:r>
              <a:rPr lang="cs-CZ" dirty="0" smtClean="0">
                <a:latin typeface="+mj-lt"/>
              </a:rPr>
              <a:t> - um   </a:t>
            </a:r>
          </a:p>
          <a:p>
            <a:pPr>
              <a:buNone/>
            </a:pPr>
            <a:r>
              <a:rPr lang="cs-CZ" dirty="0" smtClean="0">
                <a:latin typeface="+mj-lt"/>
              </a:rPr>
              <a:t>             c) um - </a:t>
            </a:r>
            <a:r>
              <a:rPr lang="cs-CZ" dirty="0" err="1" smtClean="0">
                <a:latin typeface="+mj-lt"/>
              </a:rPr>
              <a:t>um</a:t>
            </a:r>
            <a:r>
              <a:rPr lang="cs-CZ" dirty="0" smtClean="0">
                <a:latin typeface="+mj-lt"/>
              </a:rPr>
              <a:t>   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a)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am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- um     b)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im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– um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            c) in der - um    </a:t>
            </a:r>
          </a:p>
          <a:p>
            <a:pPr>
              <a:buNone/>
            </a:pPr>
            <a:r>
              <a:rPr lang="cs-CZ" dirty="0" smtClean="0">
                <a:latin typeface="+mj-lt"/>
              </a:rPr>
              <a:t>a) </a:t>
            </a:r>
            <a:r>
              <a:rPr lang="cs-CZ" dirty="0" err="1" smtClean="0">
                <a:latin typeface="+mj-lt"/>
              </a:rPr>
              <a:t>am</a:t>
            </a:r>
            <a:r>
              <a:rPr lang="cs-CZ" dirty="0" smtClean="0">
                <a:latin typeface="+mj-lt"/>
              </a:rPr>
              <a:t> – </a:t>
            </a:r>
            <a:r>
              <a:rPr lang="cs-CZ" dirty="0" err="1" smtClean="0">
                <a:latin typeface="+mj-lt"/>
              </a:rPr>
              <a:t>am</a:t>
            </a:r>
            <a:r>
              <a:rPr lang="cs-CZ" dirty="0" smtClean="0">
                <a:latin typeface="+mj-lt"/>
              </a:rPr>
              <a:t>     b) </a:t>
            </a:r>
            <a:r>
              <a:rPr lang="cs-CZ" dirty="0" err="1" smtClean="0">
                <a:latin typeface="+mj-lt"/>
              </a:rPr>
              <a:t>am</a:t>
            </a:r>
            <a:r>
              <a:rPr lang="cs-CZ" dirty="0" smtClean="0">
                <a:latin typeface="+mj-lt"/>
              </a:rPr>
              <a:t> - </a:t>
            </a:r>
            <a:r>
              <a:rPr lang="cs-CZ" dirty="0" err="1" smtClean="0">
                <a:latin typeface="+mj-lt"/>
              </a:rPr>
              <a:t>im</a:t>
            </a:r>
            <a:endParaRPr lang="cs-CZ" dirty="0" smtClean="0">
              <a:latin typeface="+mj-lt"/>
            </a:endParaRPr>
          </a:p>
          <a:p>
            <a:pPr>
              <a:buNone/>
            </a:pPr>
            <a:r>
              <a:rPr lang="cs-CZ" dirty="0" smtClean="0">
                <a:latin typeface="+mj-lt"/>
              </a:rPr>
              <a:t>              c) </a:t>
            </a:r>
            <a:r>
              <a:rPr lang="cs-CZ" dirty="0" err="1" smtClean="0">
                <a:latin typeface="+mj-lt"/>
              </a:rPr>
              <a:t>am</a:t>
            </a:r>
            <a:r>
              <a:rPr lang="cs-CZ" dirty="0" smtClean="0">
                <a:latin typeface="+mj-lt"/>
              </a:rPr>
              <a:t> – in der  </a:t>
            </a:r>
          </a:p>
          <a:p>
            <a:endParaRPr lang="cs-CZ" dirty="0"/>
          </a:p>
        </p:txBody>
      </p:sp>
      <p:pic>
        <p:nvPicPr>
          <p:cNvPr id="12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3779912" y="5373216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>
    <p:wipe dir="d"/>
    <p:sndAc>
      <p:stSnd>
        <p:snd r:embed="rId3" name="wind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/>
              <a:t>Kdo jsem? Řekněte o sobě tři věty. Spolužáci hádají vaše jméno:</a:t>
            </a:r>
            <a:endParaRPr lang="cs-CZ" sz="40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935160"/>
          <a:ext cx="8229600" cy="41581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78496"/>
                <a:gridCol w="1658770"/>
                <a:gridCol w="1730778"/>
                <a:gridCol w="1730778"/>
                <a:gridCol w="1730778"/>
              </a:tblGrid>
              <a:tr h="529800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TOM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TINA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JULIA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ALEX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90708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Abend</a:t>
                      </a:r>
                      <a:endParaRPr lang="cs-CZ" sz="2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0708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Wochen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+mj-lt"/>
                        </a:rPr>
                        <a:t>-</a:t>
                      </a:r>
                      <a:r>
                        <a:rPr lang="cs-CZ" sz="2400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ende</a:t>
                      </a:r>
                      <a:endParaRPr lang="cs-CZ" sz="24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0708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Freitag</a:t>
                      </a:r>
                      <a:endParaRPr lang="cs-CZ" sz="2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0708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Mai</a:t>
                      </a:r>
                      <a:endParaRPr lang="cs-CZ" sz="2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7" name="Picture 2" descr="C:\Users\standard\AppData\Local\Microsoft\Windows\Temporary Internet Files\Content.IE5\DRMUE0QZ\MC90021341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3501008"/>
            <a:ext cx="792088" cy="653153"/>
          </a:xfrm>
          <a:prstGeom prst="rect">
            <a:avLst/>
          </a:prstGeom>
          <a:noFill/>
        </p:spPr>
      </p:pic>
      <p:pic>
        <p:nvPicPr>
          <p:cNvPr id="8" name="Picture 2" descr="C:\Users\standard\AppData\Local\Microsoft\Windows\Temporary Internet Files\Content.IE5\DRMUE0QZ\MC90021341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3429000"/>
            <a:ext cx="873251" cy="720080"/>
          </a:xfrm>
          <a:prstGeom prst="rect">
            <a:avLst/>
          </a:prstGeom>
          <a:noFill/>
        </p:spPr>
      </p:pic>
      <p:pic>
        <p:nvPicPr>
          <p:cNvPr id="9" name="Picture 3" descr="C:\Users\standard\AppData\Local\Microsoft\Windows\Temporary Internet Files\Content.IE5\E0TBDRL3\MC90028197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4365104"/>
            <a:ext cx="864096" cy="721759"/>
          </a:xfrm>
          <a:prstGeom prst="rect">
            <a:avLst/>
          </a:prstGeom>
          <a:noFill/>
        </p:spPr>
      </p:pic>
      <p:pic>
        <p:nvPicPr>
          <p:cNvPr id="10" name="Picture 3" descr="C:\Users\standard\AppData\Local\Microsoft\Windows\Temporary Internet Files\Content.IE5\E0TBDRL3\MC90028197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2564904"/>
            <a:ext cx="862086" cy="720080"/>
          </a:xfrm>
          <a:prstGeom prst="rect">
            <a:avLst/>
          </a:prstGeom>
          <a:noFill/>
        </p:spPr>
      </p:pic>
      <p:pic>
        <p:nvPicPr>
          <p:cNvPr id="11" name="Picture 4" descr="C:\Users\standard\AppData\Local\Microsoft\Windows\Temporary Internet Files\Content.IE5\9FCNO4G4\MC90039746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1920" y="2564904"/>
            <a:ext cx="864096" cy="735585"/>
          </a:xfrm>
          <a:prstGeom prst="rect">
            <a:avLst/>
          </a:prstGeom>
          <a:noFill/>
        </p:spPr>
      </p:pic>
      <p:pic>
        <p:nvPicPr>
          <p:cNvPr id="12" name="Picture 4" descr="C:\Users\standard\AppData\Local\Microsoft\Windows\Temporary Internet Files\Content.IE5\9FCNO4G4\MC90039746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23728" y="2564904"/>
            <a:ext cx="864096" cy="735585"/>
          </a:xfrm>
          <a:prstGeom prst="rect">
            <a:avLst/>
          </a:prstGeom>
          <a:noFill/>
        </p:spPr>
      </p:pic>
      <p:pic>
        <p:nvPicPr>
          <p:cNvPr id="13" name="Picture 6" descr="C:\Users\standard\AppData\Local\Microsoft\Windows\Temporary Internet Files\Content.IE5\UO45GX0D\MC900229913[1].wmf"/>
          <p:cNvPicPr>
            <a:picLocks noChangeAspect="1" noChangeArrowheads="1"/>
          </p:cNvPicPr>
          <p:nvPr/>
        </p:nvPicPr>
        <p:blipFill>
          <a:blip r:embed="rId6" cstate="print"/>
          <a:srcRect b="20000"/>
          <a:stretch>
            <a:fillRect/>
          </a:stretch>
        </p:blipFill>
        <p:spPr bwMode="auto">
          <a:xfrm>
            <a:off x="5724128" y="4365104"/>
            <a:ext cx="742964" cy="792088"/>
          </a:xfrm>
          <a:prstGeom prst="rect">
            <a:avLst/>
          </a:prstGeom>
          <a:noFill/>
        </p:spPr>
      </p:pic>
      <p:pic>
        <p:nvPicPr>
          <p:cNvPr id="14" name="Picture 6" descr="C:\Users\standard\AppData\Local\Microsoft\Windows\Temporary Internet Files\Content.IE5\UO45GX0D\MC900229913[1].wmf"/>
          <p:cNvPicPr>
            <a:picLocks noChangeAspect="1" noChangeArrowheads="1"/>
          </p:cNvPicPr>
          <p:nvPr/>
        </p:nvPicPr>
        <p:blipFill>
          <a:blip r:embed="rId6" cstate="print"/>
          <a:srcRect b="20000"/>
          <a:stretch>
            <a:fillRect/>
          </a:stretch>
        </p:blipFill>
        <p:spPr bwMode="auto">
          <a:xfrm>
            <a:off x="7524328" y="4365104"/>
            <a:ext cx="742964" cy="792088"/>
          </a:xfrm>
          <a:prstGeom prst="rect">
            <a:avLst/>
          </a:prstGeom>
          <a:noFill/>
        </p:spPr>
      </p:pic>
      <p:pic>
        <p:nvPicPr>
          <p:cNvPr id="15" name="Picture 8" descr="C:\Users\standard\AppData\Local\Microsoft\Windows\Temporary Internet Files\Content.IE5\E3MN2VRV\MM900356720[1].gif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95936" y="3429000"/>
            <a:ext cx="792088" cy="792088"/>
          </a:xfrm>
          <a:prstGeom prst="rect">
            <a:avLst/>
          </a:prstGeom>
          <a:noFill/>
        </p:spPr>
      </p:pic>
      <p:pic>
        <p:nvPicPr>
          <p:cNvPr id="16" name="Picture 8" descr="C:\Users\standard\AppData\Local\Microsoft\Windows\Temporary Internet Files\Content.IE5\E3MN2VRV\MM900356720[1].gif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868144" y="3429000"/>
            <a:ext cx="792088" cy="792088"/>
          </a:xfrm>
          <a:prstGeom prst="rect">
            <a:avLst/>
          </a:prstGeom>
          <a:noFill/>
        </p:spPr>
      </p:pic>
      <p:pic>
        <p:nvPicPr>
          <p:cNvPr id="2050" name="Picture 2" descr="C:\Users\standard\AppData\Local\Microsoft\Windows\Temporary Internet Files\Content.IE5\B7C7GSGO\MC90023344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524328" y="2564904"/>
            <a:ext cx="580804" cy="720080"/>
          </a:xfrm>
          <a:prstGeom prst="rect">
            <a:avLst/>
          </a:prstGeom>
          <a:noFill/>
        </p:spPr>
      </p:pic>
      <p:pic>
        <p:nvPicPr>
          <p:cNvPr id="18" name="Picture 2" descr="C:\Users\standard\AppData\Local\Microsoft\Windows\Temporary Internet Files\Content.IE5\B7C7GSGO\MC90023344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995936" y="4365104"/>
            <a:ext cx="580804" cy="720080"/>
          </a:xfrm>
          <a:prstGeom prst="rect">
            <a:avLst/>
          </a:prstGeom>
          <a:noFill/>
        </p:spPr>
      </p:pic>
      <p:pic>
        <p:nvPicPr>
          <p:cNvPr id="19" name="Picture 5" descr="C:\Users\standard\AppData\Local\Microsoft\Windows\Temporary Internet Files\Content.IE5\B7C7GSGO\MC90021297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979712" y="5373216"/>
            <a:ext cx="1296144" cy="512049"/>
          </a:xfrm>
          <a:prstGeom prst="rect">
            <a:avLst/>
          </a:prstGeom>
          <a:noFill/>
        </p:spPr>
      </p:pic>
      <p:pic>
        <p:nvPicPr>
          <p:cNvPr id="20" name="Picture 5" descr="C:\Users\standard\AppData\Local\Microsoft\Windows\Temporary Internet Files\Content.IE5\B7C7GSGO\MC90021297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508104" y="5373216"/>
            <a:ext cx="1296144" cy="512049"/>
          </a:xfrm>
          <a:prstGeom prst="rect">
            <a:avLst/>
          </a:prstGeom>
          <a:noFill/>
        </p:spPr>
      </p:pic>
      <p:pic>
        <p:nvPicPr>
          <p:cNvPr id="2051" name="Picture 3" descr="C:\Users\standard\AppData\Local\Microsoft\Windows\Temporary Internet Files\Content.IE5\E3MN2VRV\MC900358873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923928" y="5229200"/>
            <a:ext cx="648072" cy="737523"/>
          </a:xfrm>
          <a:prstGeom prst="rect">
            <a:avLst/>
          </a:prstGeom>
          <a:noFill/>
        </p:spPr>
      </p:pic>
      <p:pic>
        <p:nvPicPr>
          <p:cNvPr id="22" name="Picture 3" descr="C:\Users\standard\AppData\Local\Microsoft\Windows\Temporary Internet Files\Content.IE5\E3MN2VRV\MC900358873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452320" y="5229200"/>
            <a:ext cx="648072" cy="737523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Možné 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+mj-lt"/>
              </a:rPr>
              <a:t>TOM - </a:t>
            </a:r>
            <a:r>
              <a:rPr lang="cs-CZ" dirty="0" err="1" smtClean="0">
                <a:latin typeface="+mj-lt"/>
              </a:rPr>
              <a:t>Am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Abend</a:t>
            </a:r>
            <a:r>
              <a:rPr lang="cs-CZ" dirty="0" smtClean="0">
                <a:latin typeface="+mj-lt"/>
              </a:rPr>
              <a:t> male </a:t>
            </a:r>
            <a:r>
              <a:rPr lang="cs-CZ" dirty="0" err="1" smtClean="0">
                <a:latin typeface="+mj-lt"/>
              </a:rPr>
              <a:t>ich</a:t>
            </a:r>
            <a:r>
              <a:rPr lang="cs-CZ" dirty="0" smtClean="0">
                <a:latin typeface="+mj-lt"/>
              </a:rPr>
              <a:t>. </a:t>
            </a:r>
            <a:r>
              <a:rPr lang="cs-CZ" dirty="0" err="1" smtClean="0">
                <a:latin typeface="+mj-lt"/>
              </a:rPr>
              <a:t>Am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Wochenende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spiele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ich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Fu</a:t>
            </a:r>
            <a:r>
              <a:rPr lang="cs-CZ" dirty="0" err="1" smtClean="0">
                <a:latin typeface="Calibri"/>
              </a:rPr>
              <a:t>ßball</a:t>
            </a:r>
            <a:r>
              <a:rPr lang="cs-CZ" dirty="0" smtClean="0">
                <a:latin typeface="Calibri"/>
              </a:rPr>
              <a:t>. </a:t>
            </a:r>
            <a:r>
              <a:rPr lang="cs-CZ" dirty="0" err="1" smtClean="0">
                <a:latin typeface="Calibri"/>
              </a:rPr>
              <a:t>Am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Freitag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singe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ich</a:t>
            </a:r>
            <a:r>
              <a:rPr lang="cs-CZ" dirty="0" smtClean="0">
                <a:latin typeface="Calibri"/>
              </a:rPr>
              <a:t>. </a:t>
            </a:r>
            <a:r>
              <a:rPr lang="cs-CZ" dirty="0" err="1" smtClean="0">
                <a:latin typeface="+mj-lt"/>
              </a:rPr>
              <a:t>Im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Mai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schwimme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ich</a:t>
            </a:r>
            <a:r>
              <a:rPr lang="cs-CZ" dirty="0" smtClean="0">
                <a:latin typeface="+mj-lt"/>
              </a:rPr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+mj-lt"/>
              </a:rPr>
              <a:t>TINA - </a:t>
            </a:r>
            <a:r>
              <a:rPr lang="cs-CZ" dirty="0" err="1" smtClean="0">
                <a:latin typeface="+mj-lt"/>
              </a:rPr>
              <a:t>Am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abend</a:t>
            </a:r>
            <a:r>
              <a:rPr lang="cs-CZ" dirty="0" smtClean="0">
                <a:latin typeface="+mj-lt"/>
              </a:rPr>
              <a:t> male </a:t>
            </a:r>
            <a:r>
              <a:rPr lang="cs-CZ" dirty="0" err="1" smtClean="0">
                <a:latin typeface="+mj-lt"/>
              </a:rPr>
              <a:t>ich</a:t>
            </a:r>
            <a:r>
              <a:rPr lang="cs-CZ" dirty="0" smtClean="0">
                <a:latin typeface="+mj-lt"/>
              </a:rPr>
              <a:t>. </a:t>
            </a:r>
            <a:r>
              <a:rPr lang="cs-CZ" dirty="0" err="1" smtClean="0">
                <a:latin typeface="+mj-lt"/>
              </a:rPr>
              <a:t>Am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Wochenende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koche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ich</a:t>
            </a:r>
            <a:r>
              <a:rPr lang="cs-CZ" dirty="0" smtClean="0">
                <a:latin typeface="+mj-lt"/>
              </a:rPr>
              <a:t>. </a:t>
            </a:r>
            <a:r>
              <a:rPr lang="cs-CZ" dirty="0" err="1" smtClean="0">
                <a:latin typeface="+mj-lt"/>
              </a:rPr>
              <a:t>Am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Freitag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tanze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ich</a:t>
            </a:r>
            <a:r>
              <a:rPr lang="cs-CZ" dirty="0" smtClean="0">
                <a:latin typeface="+mj-lt"/>
              </a:rPr>
              <a:t>. </a:t>
            </a:r>
            <a:r>
              <a:rPr lang="cs-CZ" dirty="0" err="1" smtClean="0">
                <a:latin typeface="+mj-lt"/>
              </a:rPr>
              <a:t>Im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Mai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spiele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ich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Tennis</a:t>
            </a:r>
            <a:r>
              <a:rPr lang="cs-CZ" dirty="0" smtClean="0">
                <a:latin typeface="+mj-lt"/>
              </a:rPr>
              <a:t>.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+mj-lt"/>
              </a:rPr>
              <a:t>JULIA - </a:t>
            </a:r>
            <a:r>
              <a:rPr lang="cs-CZ" dirty="0" err="1" smtClean="0">
                <a:latin typeface="+mj-lt"/>
              </a:rPr>
              <a:t>Am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Abend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singe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ich</a:t>
            </a:r>
            <a:r>
              <a:rPr lang="cs-CZ" dirty="0" smtClean="0">
                <a:latin typeface="+mj-lt"/>
              </a:rPr>
              <a:t>. </a:t>
            </a:r>
            <a:r>
              <a:rPr lang="cs-CZ" dirty="0" err="1" smtClean="0">
                <a:latin typeface="+mj-lt"/>
              </a:rPr>
              <a:t>Am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Wochenende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koche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ich</a:t>
            </a:r>
            <a:r>
              <a:rPr lang="cs-CZ" dirty="0" smtClean="0">
                <a:latin typeface="+mj-lt"/>
              </a:rPr>
              <a:t>. </a:t>
            </a:r>
            <a:r>
              <a:rPr lang="cs-CZ" dirty="0" err="1" smtClean="0">
                <a:latin typeface="+mj-lt"/>
              </a:rPr>
              <a:t>Am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Freitag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lerne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ich</a:t>
            </a:r>
            <a:r>
              <a:rPr lang="cs-CZ" dirty="0" smtClean="0">
                <a:latin typeface="+mj-lt"/>
              </a:rPr>
              <a:t>. </a:t>
            </a:r>
            <a:r>
              <a:rPr lang="cs-CZ" dirty="0" err="1" smtClean="0">
                <a:latin typeface="+mj-lt"/>
              </a:rPr>
              <a:t>Im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Mai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schwimme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ich</a:t>
            </a:r>
            <a:r>
              <a:rPr lang="cs-CZ" dirty="0" smtClean="0">
                <a:latin typeface="+mj-lt"/>
              </a:rPr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+mj-lt"/>
              </a:rPr>
              <a:t>ALEX - </a:t>
            </a:r>
            <a:r>
              <a:rPr lang="cs-CZ" dirty="0" err="1" smtClean="0">
                <a:latin typeface="+mj-lt"/>
              </a:rPr>
              <a:t>Am</a:t>
            </a:r>
            <a:r>
              <a:rPr lang="cs-CZ" dirty="0" smtClean="0">
                <a:latin typeface="+mj-lt"/>
              </a:rPr>
              <a:t>  </a:t>
            </a:r>
            <a:r>
              <a:rPr lang="cs-CZ" dirty="0" err="1" smtClean="0">
                <a:latin typeface="+mj-lt"/>
              </a:rPr>
              <a:t>Abend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tanze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ich</a:t>
            </a:r>
            <a:r>
              <a:rPr lang="cs-CZ" dirty="0" smtClean="0">
                <a:latin typeface="+mj-lt"/>
              </a:rPr>
              <a:t>. </a:t>
            </a:r>
            <a:r>
              <a:rPr lang="cs-CZ" dirty="0" err="1" smtClean="0">
                <a:latin typeface="+mj-lt"/>
              </a:rPr>
              <a:t>Am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Wochenende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spiele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ich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/>
              <a:t>Fu</a:t>
            </a:r>
            <a:r>
              <a:rPr lang="cs-CZ" dirty="0" err="1" smtClean="0">
                <a:latin typeface="Calibri"/>
              </a:rPr>
              <a:t>ßball</a:t>
            </a:r>
            <a:r>
              <a:rPr lang="cs-CZ" dirty="0" smtClean="0">
                <a:latin typeface="Calibri"/>
              </a:rPr>
              <a:t>. </a:t>
            </a:r>
            <a:r>
              <a:rPr lang="cs-CZ" dirty="0" err="1" smtClean="0">
                <a:latin typeface="Calibri"/>
              </a:rPr>
              <a:t>Am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Freitag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lerne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ich</a:t>
            </a:r>
            <a:r>
              <a:rPr lang="cs-CZ" dirty="0" smtClean="0">
                <a:latin typeface="Calibri"/>
              </a:rPr>
              <a:t>. </a:t>
            </a:r>
            <a:r>
              <a:rPr lang="cs-CZ" dirty="0" err="1" smtClean="0">
                <a:latin typeface="Calibri"/>
              </a:rPr>
              <a:t>Im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Mai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spiele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ich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Tennis</a:t>
            </a:r>
            <a:r>
              <a:rPr lang="cs-CZ" dirty="0" smtClean="0">
                <a:latin typeface="Calibri"/>
              </a:rPr>
              <a:t>.</a:t>
            </a:r>
            <a:r>
              <a:rPr lang="cs-CZ" dirty="0" smtClean="0">
                <a:latin typeface="+mj-lt"/>
              </a:rPr>
              <a:t>  </a:t>
            </a:r>
          </a:p>
          <a:p>
            <a:pPr>
              <a:buFont typeface="Wingdings" pitchFamily="2" charset="2"/>
              <a:buChar char="§"/>
            </a:pPr>
            <a:endParaRPr lang="cs-CZ" dirty="0">
              <a:latin typeface="+mj-lt"/>
            </a:endParaRPr>
          </a:p>
        </p:txBody>
      </p:sp>
      <p:pic>
        <p:nvPicPr>
          <p:cNvPr id="4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7524328" y="5517232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>
    <p:wipe dir="d"/>
    <p:sndAc>
      <p:stSnd>
        <p:snd r:embed="rId3" name="wind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 </a:t>
            </a:r>
          </a:p>
          <a:p>
            <a:r>
              <a:rPr lang="cs-CZ" dirty="0" smtClean="0">
                <a:latin typeface="+mj-lt"/>
              </a:rPr>
              <a:t>Obrázky byly použity ze serveru společnosti Microsoft </a:t>
            </a:r>
          </a:p>
          <a:p>
            <a:r>
              <a:rPr lang="cs-CZ" dirty="0" smtClean="0">
                <a:latin typeface="+mj-lt"/>
              </a:rPr>
              <a:t>http://office.</a:t>
            </a:r>
            <a:r>
              <a:rPr lang="cs-CZ" dirty="0" err="1" smtClean="0">
                <a:latin typeface="+mj-lt"/>
              </a:rPr>
              <a:t>microsoft.com</a:t>
            </a:r>
            <a:r>
              <a:rPr lang="cs-CZ" dirty="0" smtClean="0">
                <a:latin typeface="+mj-lt"/>
              </a:rPr>
              <a:t>/</a:t>
            </a:r>
            <a:r>
              <a:rPr lang="cs-CZ" dirty="0" err="1" smtClean="0">
                <a:latin typeface="+mj-lt"/>
              </a:rPr>
              <a:t>cs</a:t>
            </a:r>
            <a:r>
              <a:rPr lang="cs-CZ" dirty="0" smtClean="0">
                <a:latin typeface="+mj-lt"/>
              </a:rPr>
              <a:t>-</a:t>
            </a:r>
            <a:r>
              <a:rPr lang="cs-CZ" dirty="0" err="1" smtClean="0">
                <a:latin typeface="+mj-lt"/>
              </a:rPr>
              <a:t>cz</a:t>
            </a:r>
            <a:r>
              <a:rPr lang="cs-CZ" dirty="0" smtClean="0">
                <a:latin typeface="+mj-lt"/>
              </a:rPr>
              <a:t>/</a:t>
            </a:r>
            <a:r>
              <a:rPr lang="cs-CZ" dirty="0" err="1" smtClean="0">
                <a:latin typeface="+mj-lt"/>
              </a:rPr>
              <a:t>images</a:t>
            </a:r>
            <a:r>
              <a:rPr lang="cs-CZ" dirty="0" smtClean="0">
                <a:latin typeface="+mj-lt"/>
              </a:rPr>
              <a:t>/?CTT=97</a:t>
            </a:r>
          </a:p>
          <a:p>
            <a:r>
              <a:rPr lang="cs-CZ" dirty="0" smtClean="0">
                <a:latin typeface="+mj-lt"/>
              </a:rPr>
              <a:t>Bezplatné kliparty, fotografie, ilustrace, animace a zvuky pro produkty </a:t>
            </a:r>
            <a:r>
              <a:rPr lang="cs-CZ" i="1" dirty="0" smtClean="0">
                <a:latin typeface="+mj-lt"/>
              </a:rPr>
              <a:t>Microsoft </a:t>
            </a:r>
            <a:r>
              <a:rPr lang="cs-CZ" dirty="0" smtClean="0">
                <a:latin typeface="+mj-lt"/>
              </a:rPr>
              <a:t>Office.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d"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307</TotalTime>
  <Words>821</Words>
  <Application>Microsoft Office PowerPoint</Application>
  <PresentationFormat>Předvádění na obrazovce (4:3)</PresentationFormat>
  <Paragraphs>127</Paragraphs>
  <Slides>13</Slides>
  <Notes>0</Notes>
  <HiddenSlides>0</HiddenSlides>
  <MMClips>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 </vt:lpstr>
      <vt:lpstr>Metodické pokyny</vt:lpstr>
      <vt:lpstr>Předložka v, ve v časových údajích</vt:lpstr>
      <vt:lpstr>Výjimky</vt:lpstr>
      <vt:lpstr>Procvičování - doplňte předložku:</vt:lpstr>
      <vt:lpstr>Řešení</vt:lpstr>
      <vt:lpstr>Tvořte otázky - ptejte se spolužáků, kdy provádí určitou činnost:</vt:lpstr>
      <vt:lpstr>Možné řešení</vt:lpstr>
      <vt:lpstr>Vyberte správnou variantu:</vt:lpstr>
      <vt:lpstr>Řešení:</vt:lpstr>
      <vt:lpstr>Kdo jsem? Řekněte o sobě tři věty. Spolužáci hádají vaše jméno:</vt:lpstr>
      <vt:lpstr>Možné řešení: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standard</dc:creator>
  <cp:lastModifiedBy>standard</cp:lastModifiedBy>
  <cp:revision>35</cp:revision>
  <dcterms:created xsi:type="dcterms:W3CDTF">2013-07-17T11:39:15Z</dcterms:created>
  <dcterms:modified xsi:type="dcterms:W3CDTF">2013-10-24T15:48:06Z</dcterms:modified>
</cp:coreProperties>
</file>