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  <p:sldId id="256" r:id="rId3"/>
    <p:sldId id="258" r:id="rId4"/>
    <p:sldId id="259" r:id="rId5"/>
    <p:sldId id="260" r:id="rId6"/>
    <p:sldId id="261" r:id="rId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0" d="100"/>
          <a:sy n="70" d="100"/>
        </p:scale>
        <p:origin x="-1386" y="-6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Nadpis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2" name="Podnadpis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A0EA0EF-A470-41FB-BF75-01BAA45055F8}" type="datetimeFigureOut">
              <a:rPr lang="cs-CZ" smtClean="0"/>
              <a:t>16. 10. 2013</a:t>
            </a:fld>
            <a:endParaRPr lang="cs-CZ"/>
          </a:p>
        </p:txBody>
      </p:sp>
      <p:sp>
        <p:nvSpPr>
          <p:cNvPr id="20" name="Zástupný symbol pro zápatí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10" name="Zástupný symbol pro číslo snímku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493E395-6CD2-431E-ACE4-734EBCBD5B3D}" type="slidenum">
              <a:rPr lang="cs-CZ" smtClean="0"/>
              <a:t>‹#›</a:t>
            </a:fld>
            <a:endParaRPr lang="cs-CZ"/>
          </a:p>
        </p:txBody>
      </p:sp>
      <p:sp>
        <p:nvSpPr>
          <p:cNvPr id="8" name="Elipsa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Elipsa 8"/>
          <p:cNvSpPr/>
          <p:nvPr/>
        </p:nvSpPr>
        <p:spPr>
          <a:xfrm>
            <a:off x="1157176" y="1345016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A0EA0EF-A470-41FB-BF75-01BAA45055F8}" type="datetimeFigureOut">
              <a:rPr lang="cs-CZ" smtClean="0"/>
              <a:t>16. 10. 2013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493E395-6CD2-431E-ACE4-734EBCBD5B3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/>
          <p:nvPr/>
        </p:nvSpPr>
        <p:spPr>
          <a:xfrm>
            <a:off x="2282890" y="-54"/>
            <a:ext cx="68580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A0EA0EF-A470-41FB-BF75-01BAA45055F8}" type="datetimeFigureOut">
              <a:rPr lang="cs-CZ" smtClean="0"/>
              <a:t>16. 10. 2013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493E395-6CD2-431E-ACE4-734EBCBD5B3D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Obdélník 9"/>
          <p:cNvSpPr/>
          <p:nvPr/>
        </p:nvSpPr>
        <p:spPr bwMode="invGray">
          <a:xfrm>
            <a:off x="2286000" y="0"/>
            <a:ext cx="762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Elipsa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Elipsa 8"/>
          <p:cNvSpPr/>
          <p:nvPr/>
        </p:nvSpPr>
        <p:spPr>
          <a:xfrm>
            <a:off x="2408064" y="2745870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A0EA0EF-A470-41FB-BF75-01BAA45055F8}" type="datetimeFigureOut">
              <a:rPr lang="cs-CZ" smtClean="0"/>
              <a:t>16. 10. 2013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493E395-6CD2-431E-ACE4-734EBCBD5B3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A0EA0EF-A470-41FB-BF75-01BAA45055F8}" type="datetimeFigureOut">
              <a:rPr lang="cs-CZ" smtClean="0"/>
              <a:t>16. 10. 2013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493E395-6CD2-431E-ACE4-734EBCBD5B3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 anchor="ctr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A0EA0EF-A470-41FB-BF75-01BAA45055F8}" type="datetimeFigureOut">
              <a:rPr lang="cs-CZ" smtClean="0"/>
              <a:t>16. 10. 2013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493E395-6CD2-431E-ACE4-734EBCBD5B3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/>
          <p:cNvSpPr/>
          <p:nvPr/>
        </p:nvSpPr>
        <p:spPr>
          <a:xfrm>
            <a:off x="1014984" y="0"/>
            <a:ext cx="8129016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A0EA0EF-A470-41FB-BF75-01BAA45055F8}" type="datetimeFigureOut">
              <a:rPr lang="cs-CZ" smtClean="0"/>
              <a:t>16. 10. 2013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493E395-6CD2-431E-ACE4-734EBCBD5B3D}" type="slidenum">
              <a:rPr lang="cs-CZ" smtClean="0"/>
              <a:t>‹#›</a:t>
            </a:fld>
            <a:endParaRPr lang="cs-CZ"/>
          </a:p>
        </p:txBody>
      </p:sp>
      <p:sp>
        <p:nvSpPr>
          <p:cNvPr id="6" name="Obdélník 5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A0EA0EF-A470-41FB-BF75-01BAA45055F8}" type="datetimeFigureOut">
              <a:rPr lang="cs-CZ" smtClean="0"/>
              <a:t>16. 10. 2013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493E395-6CD2-431E-ACE4-734EBCBD5B3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A0EA0EF-A470-41FB-BF75-01BAA45055F8}" type="datetimeFigureOut">
              <a:rPr lang="cs-CZ" smtClean="0"/>
              <a:t>16. 10. 2013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493E395-6CD2-431E-ACE4-734EBCBD5B3D}" type="slidenum">
              <a:rPr lang="cs-CZ" smtClean="0"/>
              <a:t>‹#›</a:t>
            </a:fld>
            <a:endParaRPr lang="cs-CZ"/>
          </a:p>
        </p:txBody>
      </p:sp>
      <p:sp>
        <p:nvSpPr>
          <p:cNvPr id="8" name="Obdélník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>
            <a:extLst/>
          </a:lstStyle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9" name="Vývojový diagram: postup 8"/>
          <p:cNvSpPr/>
          <p:nvPr/>
        </p:nvSpPr>
        <p:spPr>
          <a:xfrm rot="19468671">
            <a:off x="396725" y="954341"/>
            <a:ext cx="6858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Vývojový diagram: postup 9"/>
          <p:cNvSpPr/>
          <p:nvPr/>
        </p:nvSpPr>
        <p:spPr>
          <a:xfrm rot="2103354" flipH="1">
            <a:off x="5003667" y="936786"/>
            <a:ext cx="649224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A0EA0EF-A470-41FB-BF75-01BAA45055F8}" type="datetimeFigureOut">
              <a:rPr lang="cs-CZ" smtClean="0"/>
              <a:t>16. 10. 2013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493E395-6CD2-431E-ACE4-734EBCBD5B3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A0EA0EF-A470-41FB-BF75-01BAA45055F8}" type="datetimeFigureOut">
              <a:rPr lang="cs-CZ" smtClean="0"/>
              <a:t>16. 10. 2013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493E395-6CD2-431E-ACE4-734EBCBD5B3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Výseč 6"/>
          <p:cNvSpPr/>
          <p:nvPr/>
        </p:nvSpPr>
        <p:spPr>
          <a:xfrm>
            <a:off x="-815927" y="-815922"/>
            <a:ext cx="1638887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Elipsa 7"/>
          <p:cNvSpPr/>
          <p:nvPr/>
        </p:nvSpPr>
        <p:spPr>
          <a:xfrm>
            <a:off x="168816" y="21102"/>
            <a:ext cx="170219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Prstenec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>
          <a:xfrm>
            <a:off x="1012873" y="-54"/>
            <a:ext cx="8131127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Zástupný symbol pro nadpis 4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Zástupný symbol pro text 8"/>
          <p:cNvSpPr>
            <a:spLocks noGrp="1"/>
          </p:cNvSpPr>
          <p:nvPr>
            <p:ph type="body" idx="1"/>
          </p:nvPr>
        </p:nvSpPr>
        <p:spPr>
          <a:xfrm>
            <a:off x="1435608" y="1447800"/>
            <a:ext cx="7498080" cy="480060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24" name="Zástupný symbol pro datum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7A0EA0EF-A470-41FB-BF75-01BAA45055F8}" type="datetimeFigureOut">
              <a:rPr lang="cs-CZ" smtClean="0"/>
              <a:t>16. 10. 2013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endParaRPr lang="cs-CZ"/>
          </a:p>
        </p:txBody>
      </p:sp>
      <p:sp>
        <p:nvSpPr>
          <p:cNvPr id="22" name="Zástupný symbol pro číslo snímku 21"/>
          <p:cNvSpPr>
            <a:spLocks noGrp="1"/>
          </p:cNvSpPr>
          <p:nvPr>
            <p:ph type="sldNum" sz="quarter" idx="4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1493E395-6CD2-431E-ACE4-734EBCBD5B3D}" type="slidenum">
              <a:rPr lang="cs-CZ" smtClean="0"/>
              <a:t>‹#›</a:t>
            </a:fld>
            <a:endParaRPr lang="cs-CZ"/>
          </a:p>
        </p:txBody>
      </p:sp>
      <p:sp>
        <p:nvSpPr>
          <p:cNvPr id="15" name="Obdélník 14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Tabulk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26444692"/>
              </p:ext>
            </p:extLst>
          </p:nvPr>
        </p:nvGraphicFramePr>
        <p:xfrm>
          <a:off x="1862458" y="18256"/>
          <a:ext cx="5849620" cy="6757470"/>
        </p:xfrm>
        <a:graphic>
          <a:graphicData uri="http://schemas.openxmlformats.org/drawingml/2006/table">
            <a:tbl>
              <a:tblPr/>
              <a:tblGrid>
                <a:gridCol w="1689100"/>
                <a:gridCol w="4160520"/>
              </a:tblGrid>
              <a:tr h="976052">
                <a:tc gridSpan="2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 dirty="0">
                        <a:latin typeface="Arial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latin typeface="Arial"/>
                          <a:ea typeface="Calibri"/>
                          <a:cs typeface="Times New Roman"/>
                        </a:rPr>
                        <a:t>Základní škola Jablonec nad Nisou – </a:t>
                      </a:r>
                      <a:r>
                        <a:rPr lang="cs-CZ" sz="1100" dirty="0" err="1">
                          <a:latin typeface="Arial"/>
                          <a:ea typeface="Calibri"/>
                          <a:cs typeface="Times New Roman"/>
                        </a:rPr>
                        <a:t>Mšeno</a:t>
                      </a:r>
                      <a:r>
                        <a:rPr lang="cs-CZ" sz="1100" dirty="0">
                          <a:latin typeface="Arial"/>
                          <a:ea typeface="Calibri"/>
                          <a:cs typeface="Times New Roman"/>
                        </a:rPr>
                        <a:t>, Mozartova 24, příspěvková organizace</a:t>
                      </a:r>
                      <a:endParaRPr lang="cs-CZ" sz="11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b="1" dirty="0" smtClean="0">
                          <a:solidFill>
                            <a:schemeClr val="tx1"/>
                          </a:solidFill>
                          <a:latin typeface="Arial"/>
                          <a:ea typeface="Calibri"/>
                          <a:cs typeface="Times New Roman"/>
                        </a:rPr>
                        <a:t>VY_32_INOVACE_ZE7-04</a:t>
                      </a:r>
                      <a:endParaRPr lang="cs-CZ" sz="1100" dirty="0">
                        <a:solidFill>
                          <a:schemeClr val="tx1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6860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cs-CZ" sz="1200" b="1">
                          <a:latin typeface="Arial"/>
                          <a:ea typeface="Calibri"/>
                          <a:cs typeface="Times New Roman"/>
                        </a:rPr>
                        <a:t>Číslo projektu:</a:t>
                      </a:r>
                      <a:endParaRPr lang="cs-CZ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cs-CZ" sz="1200">
                          <a:latin typeface="Arial"/>
                          <a:ea typeface="Calibri"/>
                          <a:cs typeface="Times New Roman"/>
                        </a:rPr>
                        <a:t>CZ.1.07/1.4.00/21.3603</a:t>
                      </a:r>
                      <a:endParaRPr lang="cs-CZ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36860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cs-CZ" sz="1200" b="1">
                          <a:latin typeface="Arial"/>
                          <a:ea typeface="Calibri"/>
                          <a:cs typeface="Times New Roman"/>
                        </a:rPr>
                        <a:t>Autor:</a:t>
                      </a:r>
                      <a:endParaRPr lang="cs-CZ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cs-CZ" sz="1200">
                          <a:latin typeface="Arial"/>
                          <a:ea typeface="Calibri"/>
                          <a:cs typeface="Times New Roman"/>
                        </a:rPr>
                        <a:t>Mgr. Jana Málková</a:t>
                      </a:r>
                      <a:endParaRPr lang="cs-CZ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6860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cs-CZ" sz="1200" b="1">
                          <a:solidFill>
                            <a:schemeClr val="tx1"/>
                          </a:solidFill>
                          <a:latin typeface="Arial"/>
                          <a:ea typeface="Calibri"/>
                          <a:cs typeface="Times New Roman"/>
                        </a:rPr>
                        <a:t>Vytvořeno dne:</a:t>
                      </a:r>
                      <a:endParaRPr lang="cs-CZ" sz="1100">
                        <a:solidFill>
                          <a:schemeClr val="tx1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cs-CZ" sz="1200" dirty="0" smtClean="0">
                          <a:solidFill>
                            <a:schemeClr val="tx1"/>
                          </a:solidFill>
                          <a:latin typeface="Arial"/>
                          <a:ea typeface="Calibri"/>
                          <a:cs typeface="Times New Roman"/>
                        </a:rPr>
                        <a:t>4.</a:t>
                      </a:r>
                      <a:r>
                        <a:rPr lang="cs-CZ" sz="1200" baseline="0" dirty="0" smtClean="0">
                          <a:solidFill>
                            <a:schemeClr val="tx1"/>
                          </a:solidFill>
                          <a:latin typeface="Arial"/>
                          <a:ea typeface="Calibri"/>
                          <a:cs typeface="Times New Roman"/>
                        </a:rPr>
                        <a:t> 8. 2013</a:t>
                      </a:r>
                      <a:endParaRPr lang="cs-CZ" sz="1100" dirty="0">
                        <a:solidFill>
                          <a:schemeClr val="tx1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6860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cs-CZ" sz="1200" b="1">
                          <a:latin typeface="Arial"/>
                          <a:ea typeface="Calibri"/>
                          <a:cs typeface="Times New Roman"/>
                        </a:rPr>
                        <a:t>Vzdělávací oblast:</a:t>
                      </a:r>
                      <a:endParaRPr lang="cs-CZ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cs-CZ" sz="1200">
                          <a:latin typeface="Arial"/>
                          <a:ea typeface="Calibri"/>
                          <a:cs typeface="Times New Roman"/>
                        </a:rPr>
                        <a:t>Člověk a příroda</a:t>
                      </a:r>
                      <a:endParaRPr lang="cs-CZ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6860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cs-CZ" sz="1200" b="1">
                          <a:latin typeface="Arial"/>
                          <a:ea typeface="Calibri"/>
                          <a:cs typeface="Times New Roman"/>
                        </a:rPr>
                        <a:t>Vzdělávací obor:</a:t>
                      </a:r>
                      <a:endParaRPr lang="cs-CZ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cs-CZ" sz="1200">
                          <a:latin typeface="Arial"/>
                          <a:ea typeface="Calibri"/>
                          <a:cs typeface="Times New Roman"/>
                        </a:rPr>
                        <a:t>Zeměpis</a:t>
                      </a:r>
                      <a:endParaRPr lang="cs-CZ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6860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cs-CZ" sz="1200" b="1">
                          <a:solidFill>
                            <a:schemeClr val="tx1"/>
                          </a:solidFill>
                          <a:latin typeface="Arial"/>
                          <a:ea typeface="Calibri"/>
                          <a:cs typeface="Times New Roman"/>
                        </a:rPr>
                        <a:t>Ročník:</a:t>
                      </a:r>
                      <a:endParaRPr lang="cs-CZ" sz="1100">
                        <a:solidFill>
                          <a:schemeClr val="tx1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cs-CZ" sz="1200" dirty="0" smtClean="0">
                          <a:solidFill>
                            <a:schemeClr val="tx1"/>
                          </a:solidFill>
                          <a:latin typeface="Arial"/>
                          <a:ea typeface="Calibri"/>
                          <a:cs typeface="Times New Roman"/>
                        </a:rPr>
                        <a:t>7.</a:t>
                      </a:r>
                      <a:endParaRPr lang="cs-CZ" sz="1100" dirty="0">
                        <a:solidFill>
                          <a:schemeClr val="tx1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6860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cs-CZ" sz="1200" b="1">
                          <a:latin typeface="Arial"/>
                          <a:ea typeface="Calibri"/>
                          <a:cs typeface="Times New Roman"/>
                        </a:rPr>
                        <a:t>Tematický okruh:</a:t>
                      </a:r>
                      <a:endParaRPr lang="cs-CZ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cs-CZ" sz="1200" dirty="0" smtClean="0">
                          <a:solidFill>
                            <a:schemeClr val="tx1"/>
                          </a:solidFill>
                          <a:latin typeface="Arial"/>
                          <a:ea typeface="Calibri"/>
                          <a:cs typeface="Times New Roman"/>
                        </a:rPr>
                        <a:t>Amerika</a:t>
                      </a:r>
                      <a:endParaRPr lang="cs-CZ" sz="1100" dirty="0">
                        <a:solidFill>
                          <a:schemeClr val="tx1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6860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cs-CZ" sz="1200" b="1">
                          <a:latin typeface="Arial"/>
                          <a:ea typeface="Calibri"/>
                          <a:cs typeface="Times New Roman"/>
                        </a:rPr>
                        <a:t>Téma:</a:t>
                      </a:r>
                      <a:endParaRPr lang="cs-CZ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cs-CZ" sz="1200" dirty="0" smtClean="0">
                          <a:solidFill>
                            <a:schemeClr val="tx1"/>
                          </a:solidFill>
                          <a:latin typeface="Arial"/>
                          <a:ea typeface="Calibri"/>
                          <a:cs typeface="Times New Roman"/>
                        </a:rPr>
                        <a:t>Zálivy a moře Severní Ameriky</a:t>
                      </a:r>
                      <a:endParaRPr lang="cs-CZ" sz="1100" dirty="0">
                        <a:solidFill>
                          <a:schemeClr val="tx1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70280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cs-CZ" sz="1200" b="1">
                          <a:latin typeface="Arial"/>
                          <a:ea typeface="Calibri"/>
                          <a:cs typeface="Times New Roman"/>
                        </a:rPr>
                        <a:t>Anotace:</a:t>
                      </a:r>
                      <a:endParaRPr lang="cs-CZ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cs-CZ" sz="1200" dirty="0" smtClean="0">
                          <a:solidFill>
                            <a:schemeClr val="tx1"/>
                          </a:solidFill>
                          <a:latin typeface="Calibri"/>
                          <a:ea typeface="Calibri"/>
                          <a:cs typeface="Times New Roman"/>
                        </a:rPr>
                        <a:t>Aktivitu</a:t>
                      </a:r>
                      <a:r>
                        <a:rPr lang="cs-CZ" sz="1200" baseline="0" dirty="0" smtClean="0">
                          <a:solidFill>
                            <a:schemeClr val="tx1"/>
                          </a:solidFill>
                          <a:latin typeface="Calibri"/>
                          <a:ea typeface="Calibri"/>
                          <a:cs typeface="Times New Roman"/>
                        </a:rPr>
                        <a:t> využijeme na začátku hodiny věnované tematickému celku Amerika – zálivy a moře Severní Ameriky. Žáci se seznámí</a:t>
                      </a:r>
                      <a:br>
                        <a:rPr lang="cs-CZ" sz="1200" baseline="0" dirty="0" smtClean="0">
                          <a:solidFill>
                            <a:schemeClr val="tx1"/>
                          </a:solidFill>
                          <a:latin typeface="Calibri"/>
                          <a:ea typeface="Calibri"/>
                          <a:cs typeface="Times New Roman"/>
                        </a:rPr>
                      </a:br>
                      <a:r>
                        <a:rPr lang="cs-CZ" sz="1200" baseline="0" dirty="0" smtClean="0">
                          <a:solidFill>
                            <a:schemeClr val="tx1"/>
                          </a:solidFill>
                          <a:latin typeface="Calibri"/>
                          <a:ea typeface="Calibri"/>
                          <a:cs typeface="Times New Roman"/>
                        </a:rPr>
                        <a:t>se základními geografickými pojmy a doplní je do slepé mapy. Aktivita slouží k motivaci, zopakování již známých pojmů</a:t>
                      </a:r>
                      <a:br>
                        <a:rPr lang="cs-CZ" sz="1200" baseline="0" dirty="0" smtClean="0">
                          <a:solidFill>
                            <a:schemeClr val="tx1"/>
                          </a:solidFill>
                          <a:latin typeface="Calibri"/>
                          <a:ea typeface="Calibri"/>
                          <a:cs typeface="Times New Roman"/>
                        </a:rPr>
                      </a:br>
                      <a:r>
                        <a:rPr lang="cs-CZ" sz="1200" baseline="0" dirty="0" smtClean="0">
                          <a:solidFill>
                            <a:schemeClr val="tx1"/>
                          </a:solidFill>
                          <a:latin typeface="Calibri"/>
                          <a:ea typeface="Calibri"/>
                          <a:cs typeface="Times New Roman"/>
                        </a:rPr>
                        <a:t>a procvičení nových.</a:t>
                      </a:r>
                      <a:endParaRPr lang="cs-CZ" sz="1200" dirty="0">
                        <a:solidFill>
                          <a:schemeClr val="tx1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68600">
                <a:tc gridSpan="2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200" dirty="0"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1412458">
                <a:tc gridSpan="2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200" dirty="0">
                        <a:latin typeface="Arial"/>
                        <a:ea typeface="Calibri"/>
                        <a:cs typeface="Times New Roman"/>
                      </a:endParaRPr>
                    </a:p>
                    <a:p>
                      <a:pPr indent="9017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 dirty="0" smtClean="0">
                        <a:latin typeface="Arial"/>
                        <a:ea typeface="Calibri"/>
                        <a:cs typeface="Times New Roman"/>
                      </a:endParaRPr>
                    </a:p>
                    <a:p>
                      <a:pPr indent="9017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 dirty="0" smtClean="0">
                        <a:latin typeface="Arial"/>
                        <a:ea typeface="Calibri"/>
                        <a:cs typeface="Times New Roman"/>
                      </a:endParaRPr>
                    </a:p>
                    <a:p>
                      <a:pPr indent="9017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 dirty="0" smtClean="0">
                        <a:latin typeface="Arial"/>
                        <a:ea typeface="Calibri"/>
                        <a:cs typeface="Times New Roman"/>
                      </a:endParaRPr>
                    </a:p>
                    <a:p>
                      <a:pPr indent="9017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 smtClean="0">
                          <a:latin typeface="Arial"/>
                          <a:ea typeface="Calibri"/>
                          <a:cs typeface="Times New Roman"/>
                        </a:rPr>
                        <a:t>Materiály </a:t>
                      </a:r>
                      <a:r>
                        <a:rPr lang="cs-CZ" sz="1100" dirty="0">
                          <a:latin typeface="Arial"/>
                          <a:ea typeface="Calibri"/>
                          <a:cs typeface="Times New Roman"/>
                        </a:rPr>
                        <a:t>jsou určeny pro bezplatné použití pro potřeby výuky a vzdělání na všech typech škol a školských zařízení. Jakékoliv další využití podléhá autorským zákonům. Není-li uvedeno jinak, je zdrojem tohoto materiálu autor.</a:t>
                      </a:r>
                      <a:endParaRPr lang="cs-CZ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6" name="Obrázek 1" descr="logo eu.bmp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627784" y="5085184"/>
            <a:ext cx="4463740" cy="974287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115616" y="359898"/>
            <a:ext cx="7723584" cy="1472184"/>
          </a:xfrm>
        </p:spPr>
        <p:txBody>
          <a:bodyPr/>
          <a:lstStyle/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Zálivy a moře Severní Ameriky</a:t>
            </a:r>
            <a:endParaRPr lang="cs-CZ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403648" y="188640"/>
            <a:ext cx="7498080" cy="1143000"/>
          </a:xfrm>
        </p:spPr>
        <p:txBody>
          <a:bodyPr>
            <a:normAutofit fontScale="90000"/>
          </a:bodyPr>
          <a:lstStyle/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Zálivy a moře Severní Ameriky</a:t>
            </a:r>
            <a:endParaRPr lang="cs-CZ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259632" y="1268760"/>
            <a:ext cx="7674056" cy="4968552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cs-CZ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Břehy Severní Ameriky omývají dva nejvýznamnější oceány na</a:t>
            </a:r>
          </a:p>
          <a:p>
            <a:pPr>
              <a:buNone/>
            </a:pPr>
            <a:r>
              <a:rPr lang="cs-CZ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světě. Patří mezi ně </a:t>
            </a:r>
            <a:r>
              <a:rPr lang="cs-CZ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Tichý oceán</a:t>
            </a:r>
            <a:r>
              <a:rPr lang="cs-CZ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a </a:t>
            </a:r>
            <a:r>
              <a:rPr lang="cs-CZ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Atlantský oceán.</a:t>
            </a:r>
            <a:r>
              <a:rPr lang="cs-CZ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Dále u </a:t>
            </a:r>
          </a:p>
          <a:p>
            <a:pPr>
              <a:buNone/>
            </a:pPr>
            <a:r>
              <a:rPr lang="cs-CZ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břehů Severní Ameriky nalezneme další, podstatně menší, moře. </a:t>
            </a:r>
          </a:p>
          <a:p>
            <a:pPr>
              <a:buNone/>
            </a:pPr>
            <a:r>
              <a:rPr lang="cs-CZ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Na severu kontinentu se rozprostírá </a:t>
            </a:r>
            <a:r>
              <a:rPr lang="cs-CZ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Severní ledový oceán</a:t>
            </a:r>
            <a:r>
              <a:rPr lang="cs-CZ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</a:p>
          <a:p>
            <a:pPr>
              <a:buNone/>
            </a:pPr>
            <a:r>
              <a:rPr lang="cs-CZ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dále zde nalezneme </a:t>
            </a:r>
            <a:r>
              <a:rPr lang="cs-CZ" sz="20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Baufortovo</a:t>
            </a:r>
            <a:r>
              <a:rPr lang="cs-CZ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moře</a:t>
            </a:r>
            <a:r>
              <a:rPr lang="cs-CZ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cs-CZ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Beringovo moře </a:t>
            </a:r>
            <a:r>
              <a:rPr lang="cs-CZ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a </a:t>
            </a:r>
          </a:p>
          <a:p>
            <a:pPr>
              <a:buNone/>
            </a:pPr>
            <a:r>
              <a:rPr lang="cs-CZ" sz="20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Baffinovo</a:t>
            </a:r>
            <a:r>
              <a:rPr lang="cs-CZ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moře</a:t>
            </a:r>
            <a:r>
              <a:rPr lang="cs-CZ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. Na východě kontinentu se rozprostírá </a:t>
            </a:r>
          </a:p>
          <a:p>
            <a:pPr>
              <a:buNone/>
            </a:pPr>
            <a:r>
              <a:rPr lang="cs-CZ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Labradorské moře </a:t>
            </a:r>
            <a:r>
              <a:rPr lang="cs-CZ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a </a:t>
            </a:r>
            <a:r>
              <a:rPr lang="cs-CZ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Sargasové moře</a:t>
            </a:r>
            <a:r>
              <a:rPr lang="cs-CZ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. Dále zde nalezneme </a:t>
            </a:r>
          </a:p>
          <a:p>
            <a:pPr>
              <a:buNone/>
            </a:pPr>
            <a:r>
              <a:rPr lang="cs-CZ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mnohé zálivy.  Jeden z velmi známých zálivů je </a:t>
            </a:r>
            <a:r>
              <a:rPr lang="cs-CZ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Mexický záliv</a:t>
            </a:r>
            <a:r>
              <a:rPr lang="cs-CZ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</a:p>
          <a:p>
            <a:pPr>
              <a:buNone/>
            </a:pPr>
            <a:r>
              <a:rPr lang="cs-CZ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Ten je především známý pro těžbu ropy a svým </a:t>
            </a:r>
            <a:r>
              <a:rPr lang="cs-CZ" sz="2000" smtClean="0">
                <a:latin typeface="Arial" panose="020B0604020202020204" pitchFamily="34" charset="0"/>
                <a:cs typeface="Arial" panose="020B0604020202020204" pitchFamily="34" charset="0"/>
              </a:rPr>
              <a:t>znečištěním.</a:t>
            </a:r>
          </a:p>
          <a:p>
            <a:pPr>
              <a:buNone/>
            </a:pPr>
            <a:r>
              <a:rPr lang="cs-CZ" sz="2000" smtClean="0">
                <a:latin typeface="Arial" panose="020B0604020202020204" pitchFamily="34" charset="0"/>
                <a:cs typeface="Arial" panose="020B0604020202020204" pitchFamily="34" charset="0"/>
              </a:rPr>
              <a:t>Další </a:t>
            </a:r>
            <a:r>
              <a:rPr lang="cs-CZ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velmi známým zálivem je </a:t>
            </a:r>
            <a:r>
              <a:rPr lang="cs-CZ" sz="20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Hudsonův</a:t>
            </a:r>
            <a:r>
              <a:rPr lang="cs-CZ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záliv</a:t>
            </a:r>
            <a:r>
              <a:rPr lang="cs-CZ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. Ten leží na </a:t>
            </a:r>
          </a:p>
          <a:p>
            <a:pPr>
              <a:buNone/>
            </a:pPr>
            <a:r>
              <a:rPr lang="cs-CZ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severovýchodě Kanady a pojmenovaný je podle anglického </a:t>
            </a:r>
          </a:p>
          <a:p>
            <a:pPr>
              <a:buNone/>
            </a:pPr>
            <a:r>
              <a:rPr lang="cs-CZ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mořeplavce Henryho </a:t>
            </a:r>
            <a:r>
              <a:rPr lang="cs-CZ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Hudsona</a:t>
            </a:r>
            <a:r>
              <a:rPr lang="cs-CZ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. Také u pobřeží Severní Ameriky </a:t>
            </a:r>
          </a:p>
          <a:p>
            <a:pPr>
              <a:buNone/>
            </a:pPr>
            <a:r>
              <a:rPr lang="cs-CZ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najdeme </a:t>
            </a:r>
            <a:r>
              <a:rPr lang="cs-CZ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Aljašský záliv</a:t>
            </a:r>
            <a:r>
              <a:rPr lang="cs-CZ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a </a:t>
            </a:r>
            <a:r>
              <a:rPr lang="cs-CZ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Kalifornský záliv.</a:t>
            </a:r>
            <a:endParaRPr lang="cs-CZ" sz="20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403648" y="125760"/>
            <a:ext cx="7498080" cy="1143000"/>
          </a:xfrm>
        </p:spPr>
        <p:txBody>
          <a:bodyPr>
            <a:normAutofit fontScale="90000"/>
          </a:bodyPr>
          <a:lstStyle/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Zálivy a moře Severní Ameriky</a:t>
            </a:r>
            <a:endParaRPr lang="cs-CZ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1187624" y="1170423"/>
            <a:ext cx="763284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u="sng" dirty="0" smtClean="0">
                <a:latin typeface="Arial" panose="020B0604020202020204" pitchFamily="34" charset="0"/>
                <a:cs typeface="Arial" panose="020B0604020202020204" pitchFamily="34" charset="0"/>
              </a:rPr>
              <a:t>Přiřaď na slepou mapu Severní Ameriky následující moře, zálivy:</a:t>
            </a:r>
          </a:p>
        </p:txBody>
      </p:sp>
      <p:sp>
        <p:nvSpPr>
          <p:cNvPr id="5" name="TextovéPole 4"/>
          <p:cNvSpPr txBox="1"/>
          <p:nvPr/>
        </p:nvSpPr>
        <p:spPr>
          <a:xfrm>
            <a:off x="1187624" y="1700808"/>
            <a:ext cx="15481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Tichý 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oceán</a:t>
            </a:r>
            <a:endParaRPr lang="cs-CZ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1691680" y="2060848"/>
            <a:ext cx="20162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Atlantský </a:t>
            </a:r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oceán</a:t>
            </a:r>
          </a:p>
        </p:txBody>
      </p:sp>
      <p:sp>
        <p:nvSpPr>
          <p:cNvPr id="7" name="TextovéPole 6"/>
          <p:cNvSpPr txBox="1"/>
          <p:nvPr/>
        </p:nvSpPr>
        <p:spPr>
          <a:xfrm>
            <a:off x="1187624" y="2420888"/>
            <a:ext cx="18722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cs-CZ" dirty="0" err="1">
                <a:latin typeface="Arial" panose="020B0604020202020204" pitchFamily="34" charset="0"/>
                <a:cs typeface="Arial" panose="020B0604020202020204" pitchFamily="34" charset="0"/>
              </a:rPr>
              <a:t>Baufortovo</a:t>
            </a:r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moře</a:t>
            </a:r>
            <a:endParaRPr lang="cs-CZ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1619672" y="2852936"/>
            <a:ext cx="21602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Beringovo </a:t>
            </a:r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moře</a:t>
            </a:r>
          </a:p>
        </p:txBody>
      </p:sp>
      <p:sp>
        <p:nvSpPr>
          <p:cNvPr id="9" name="TextovéPole 8"/>
          <p:cNvSpPr txBox="1"/>
          <p:nvPr/>
        </p:nvSpPr>
        <p:spPr>
          <a:xfrm>
            <a:off x="1187624" y="3284984"/>
            <a:ext cx="18722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err="1">
                <a:latin typeface="Arial" panose="020B0604020202020204" pitchFamily="34" charset="0"/>
                <a:cs typeface="Arial" panose="020B0604020202020204" pitchFamily="34" charset="0"/>
              </a:rPr>
              <a:t>Baffinovo</a:t>
            </a:r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 moře</a:t>
            </a:r>
          </a:p>
        </p:txBody>
      </p:sp>
      <p:sp>
        <p:nvSpPr>
          <p:cNvPr id="10" name="TextovéPole 9"/>
          <p:cNvSpPr txBox="1"/>
          <p:nvPr/>
        </p:nvSpPr>
        <p:spPr>
          <a:xfrm>
            <a:off x="1691680" y="3717032"/>
            <a:ext cx="20882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Labradorské moře</a:t>
            </a:r>
          </a:p>
        </p:txBody>
      </p:sp>
      <p:sp>
        <p:nvSpPr>
          <p:cNvPr id="11" name="TextovéPole 10"/>
          <p:cNvSpPr txBox="1"/>
          <p:nvPr/>
        </p:nvSpPr>
        <p:spPr>
          <a:xfrm>
            <a:off x="1043608" y="4077072"/>
            <a:ext cx="19442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Sargasové moře</a:t>
            </a:r>
          </a:p>
        </p:txBody>
      </p:sp>
      <p:sp>
        <p:nvSpPr>
          <p:cNvPr id="12" name="TextovéPole 11"/>
          <p:cNvSpPr txBox="1"/>
          <p:nvPr/>
        </p:nvSpPr>
        <p:spPr>
          <a:xfrm>
            <a:off x="1907704" y="4509120"/>
            <a:ext cx="24482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Mexický záliv</a:t>
            </a:r>
          </a:p>
        </p:txBody>
      </p:sp>
      <p:sp>
        <p:nvSpPr>
          <p:cNvPr id="13" name="TextovéPole 12"/>
          <p:cNvSpPr txBox="1"/>
          <p:nvPr/>
        </p:nvSpPr>
        <p:spPr>
          <a:xfrm>
            <a:off x="1115616" y="5013176"/>
            <a:ext cx="1800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cs-CZ" dirty="0" err="1">
                <a:latin typeface="Arial" panose="020B0604020202020204" pitchFamily="34" charset="0"/>
                <a:cs typeface="Arial" panose="020B0604020202020204" pitchFamily="34" charset="0"/>
              </a:rPr>
              <a:t>Hudsonův</a:t>
            </a:r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záliv</a:t>
            </a:r>
            <a:endParaRPr lang="cs-CZ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4" name="TextovéPole 13"/>
          <p:cNvSpPr txBox="1"/>
          <p:nvPr/>
        </p:nvSpPr>
        <p:spPr>
          <a:xfrm>
            <a:off x="2051720" y="5445224"/>
            <a:ext cx="172819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Aljašský 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záliv</a:t>
            </a:r>
            <a:endParaRPr lang="cs-CZ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5" name="TextovéPole 14"/>
          <p:cNvSpPr txBox="1"/>
          <p:nvPr/>
        </p:nvSpPr>
        <p:spPr>
          <a:xfrm>
            <a:off x="1187624" y="5877272"/>
            <a:ext cx="19442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Kalifornský záliv</a:t>
            </a:r>
          </a:p>
        </p:txBody>
      </p:sp>
      <p:pic>
        <p:nvPicPr>
          <p:cNvPr id="16" name="Picture 2" descr="C:\Users\jana.malkova\AppData\Local\Microsoft\Windows\Temporary Internet Files\Content.IE5\2KEGA77K\MC900408280[2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1570533"/>
            <a:ext cx="4572000" cy="52874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Zálivy a moře Severní Ameriky</a:t>
            </a:r>
            <a:endParaRPr lang="cs-CZ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Obdélník 3"/>
          <p:cNvSpPr/>
          <p:nvPr/>
        </p:nvSpPr>
        <p:spPr>
          <a:xfrm>
            <a:off x="1259632" y="1268760"/>
            <a:ext cx="174919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u="sng" dirty="0" smtClean="0">
                <a:latin typeface="Arial" panose="020B0604020202020204" pitchFamily="34" charset="0"/>
                <a:cs typeface="Arial" panose="020B0604020202020204" pitchFamily="34" charset="0"/>
              </a:rPr>
              <a:t>Správné řešení</a:t>
            </a:r>
            <a:endParaRPr lang="cs-CZ" u="sng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5" name="Picture 2" descr="C:\Users\jana.malkova\AppData\Local\Microsoft\Windows\Temporary Internet Files\Content.IE5\2KEGA77K\MC900408280[2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1920" y="1268760"/>
            <a:ext cx="4608512" cy="53296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TextovéPole 11"/>
          <p:cNvSpPr txBox="1"/>
          <p:nvPr/>
        </p:nvSpPr>
        <p:spPr>
          <a:xfrm rot="5129356">
            <a:off x="3772790" y="4342826"/>
            <a:ext cx="17179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Tichý 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oceán</a:t>
            </a:r>
            <a:endParaRPr lang="cs-CZ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3" name="TextovéPole 12"/>
          <p:cNvSpPr txBox="1"/>
          <p:nvPr/>
        </p:nvSpPr>
        <p:spPr>
          <a:xfrm rot="5400000">
            <a:off x="7276946" y="4108430"/>
            <a:ext cx="20162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Atlantský </a:t>
            </a:r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oceán</a:t>
            </a:r>
          </a:p>
        </p:txBody>
      </p:sp>
      <p:sp>
        <p:nvSpPr>
          <p:cNvPr id="14" name="TextovéPole 13"/>
          <p:cNvSpPr txBox="1"/>
          <p:nvPr/>
        </p:nvSpPr>
        <p:spPr>
          <a:xfrm>
            <a:off x="4499992" y="1916832"/>
            <a:ext cx="18722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cs-CZ" dirty="0" err="1">
                <a:latin typeface="Arial" panose="020B0604020202020204" pitchFamily="34" charset="0"/>
                <a:cs typeface="Arial" panose="020B0604020202020204" pitchFamily="34" charset="0"/>
              </a:rPr>
              <a:t>Baufortovo</a:t>
            </a:r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moře</a:t>
            </a:r>
            <a:endParaRPr lang="cs-CZ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5" name="TextovéPole 14"/>
          <p:cNvSpPr txBox="1"/>
          <p:nvPr/>
        </p:nvSpPr>
        <p:spPr>
          <a:xfrm>
            <a:off x="2771800" y="2348880"/>
            <a:ext cx="19442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Beringovo </a:t>
            </a:r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moře</a:t>
            </a:r>
          </a:p>
        </p:txBody>
      </p:sp>
      <p:sp>
        <p:nvSpPr>
          <p:cNvPr id="16" name="TextovéPole 15"/>
          <p:cNvSpPr txBox="1"/>
          <p:nvPr/>
        </p:nvSpPr>
        <p:spPr>
          <a:xfrm rot="2565199">
            <a:off x="6277521" y="2075384"/>
            <a:ext cx="165618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err="1">
                <a:latin typeface="Arial" panose="020B0604020202020204" pitchFamily="34" charset="0"/>
                <a:cs typeface="Arial" panose="020B0604020202020204" pitchFamily="34" charset="0"/>
              </a:rPr>
              <a:t>Baffinovo</a:t>
            </a:r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 moře</a:t>
            </a:r>
          </a:p>
        </p:txBody>
      </p:sp>
      <p:sp>
        <p:nvSpPr>
          <p:cNvPr id="17" name="TextovéPole 16"/>
          <p:cNvSpPr txBox="1"/>
          <p:nvPr/>
        </p:nvSpPr>
        <p:spPr>
          <a:xfrm>
            <a:off x="7380312" y="2924944"/>
            <a:ext cx="20882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Labradorské moře</a:t>
            </a:r>
            <a:endParaRPr lang="cs-CZ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8" name="TextovéPole 17"/>
          <p:cNvSpPr txBox="1"/>
          <p:nvPr/>
        </p:nvSpPr>
        <p:spPr>
          <a:xfrm>
            <a:off x="5796135" y="5373216"/>
            <a:ext cx="182120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Mexický záliv</a:t>
            </a:r>
          </a:p>
        </p:txBody>
      </p:sp>
      <p:sp>
        <p:nvSpPr>
          <p:cNvPr id="19" name="TextovéPole 18"/>
          <p:cNvSpPr txBox="1"/>
          <p:nvPr/>
        </p:nvSpPr>
        <p:spPr>
          <a:xfrm>
            <a:off x="3635896" y="3140968"/>
            <a:ext cx="1800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Aljašský 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záliv</a:t>
            </a:r>
            <a:endParaRPr lang="cs-CZ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0" name="TextovéPole 19"/>
          <p:cNvSpPr txBox="1"/>
          <p:nvPr/>
        </p:nvSpPr>
        <p:spPr>
          <a:xfrm rot="3229837">
            <a:off x="4552590" y="5620722"/>
            <a:ext cx="222786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Kalifornský záliv</a:t>
            </a:r>
          </a:p>
        </p:txBody>
      </p:sp>
      <p:sp>
        <p:nvSpPr>
          <p:cNvPr id="21" name="Obdélník 20"/>
          <p:cNvSpPr/>
          <p:nvPr/>
        </p:nvSpPr>
        <p:spPr>
          <a:xfrm>
            <a:off x="5868144" y="3212976"/>
            <a:ext cx="174919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cs-CZ" dirty="0" err="1" smtClean="0">
                <a:latin typeface="Arial" panose="020B0604020202020204" pitchFamily="34" charset="0"/>
                <a:cs typeface="Arial" panose="020B0604020202020204" pitchFamily="34" charset="0"/>
              </a:rPr>
              <a:t>Hudsonův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 záliv</a:t>
            </a:r>
            <a:endParaRPr lang="cs-CZ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2" name="Obdélník 21"/>
          <p:cNvSpPr/>
          <p:nvPr/>
        </p:nvSpPr>
        <p:spPr>
          <a:xfrm>
            <a:off x="7236296" y="5013176"/>
            <a:ext cx="187743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Sargasové moře</a:t>
            </a:r>
            <a:endParaRPr lang="cs-CZ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331640" y="404664"/>
            <a:ext cx="7498080" cy="4800600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cs-CZ" sz="1800" dirty="0">
                <a:latin typeface="Arial" panose="020B0604020202020204" pitchFamily="34" charset="0"/>
                <a:cs typeface="Arial" panose="020B0604020202020204" pitchFamily="34" charset="0"/>
              </a:rPr>
              <a:t>Zdroj: </a:t>
            </a:r>
          </a:p>
          <a:p>
            <a:pPr>
              <a:buNone/>
            </a:pPr>
            <a:r>
              <a:rPr lang="cs-CZ" sz="1800">
                <a:latin typeface="Arial" panose="020B0604020202020204" pitchFamily="34" charset="0"/>
                <a:cs typeface="Arial" panose="020B0604020202020204" pitchFamily="34" charset="0"/>
              </a:rPr>
              <a:t>    </a:t>
            </a:r>
            <a:r>
              <a:rPr lang="cs-CZ" sz="1800" smtClean="0">
                <a:latin typeface="Arial" panose="020B0604020202020204" pitchFamily="34" charset="0"/>
                <a:cs typeface="Arial" panose="020B0604020202020204" pitchFamily="34" charset="0"/>
              </a:rPr>
              <a:t>V </a:t>
            </a:r>
            <a:r>
              <a:rPr lang="cs-CZ" sz="1800" dirty="0">
                <a:latin typeface="Arial" panose="020B0604020202020204" pitchFamily="34" charset="0"/>
                <a:cs typeface="Arial" panose="020B0604020202020204" pitchFamily="34" charset="0"/>
              </a:rPr>
              <a:t>materiálu byly použity prostředky z galerie Microsoft Office 2010, vlastní licence Základní škola Jablonec nad Nisou – Mšeno, Mozartova 24, příspěvková organizace</a:t>
            </a:r>
            <a:r>
              <a:rPr lang="cs-CZ" sz="18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cs-CZ" sz="1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lunovrat">
  <a:themeElements>
    <a:clrScheme name="Slunovrat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Slunovrat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Slunovrat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158</TotalTime>
  <Words>293</Words>
  <Application>Microsoft Office PowerPoint</Application>
  <PresentationFormat>Předvádění na obrazovce (4:3)</PresentationFormat>
  <Paragraphs>69</Paragraphs>
  <Slides>6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6</vt:i4>
      </vt:variant>
    </vt:vector>
  </HeadingPairs>
  <TitlesOfParts>
    <vt:vector size="7" baseType="lpstr">
      <vt:lpstr>Slunovrat</vt:lpstr>
      <vt:lpstr>Prezentace aplikace PowerPoint</vt:lpstr>
      <vt:lpstr>Zálivy a moře Severní Ameriky</vt:lpstr>
      <vt:lpstr>Zálivy a moře Severní Ameriky</vt:lpstr>
      <vt:lpstr>Zálivy a moře Severní Ameriky</vt:lpstr>
      <vt:lpstr>Zálivy a moře Severní Ameriky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Jana Málková</dc:creator>
  <cp:lastModifiedBy>Jana Málková</cp:lastModifiedBy>
  <cp:revision>47</cp:revision>
  <dcterms:created xsi:type="dcterms:W3CDTF">2013-09-19T15:26:42Z</dcterms:created>
  <dcterms:modified xsi:type="dcterms:W3CDTF">2013-10-16T09:01:51Z</dcterms:modified>
</cp:coreProperties>
</file>