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6" r:id="rId3"/>
    <p:sldId id="258" r:id="rId4"/>
    <p:sldId id="259" r:id="rId5"/>
    <p:sldId id="260" r:id="rId6"/>
    <p:sldId id="261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1386" y="-6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Nadpis 1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472184"/>
          </a:xfrm>
        </p:spPr>
        <p:txBody>
          <a:bodyPr anchor="b"/>
          <a:lstStyle>
            <a:lvl1pPr algn="l"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2" name="Podnadpis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2D863D1-4809-42B5-8B47-F2C220F26E1E}" type="datetimeFigureOut">
              <a:rPr lang="cs-CZ" smtClean="0"/>
              <a:t>1. 10. 2013</a:t>
            </a:fld>
            <a:endParaRPr lang="cs-CZ"/>
          </a:p>
        </p:txBody>
      </p:sp>
      <p:sp>
        <p:nvSpPr>
          <p:cNvPr id="20" name="Zástupný symbol pro zápatí 1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3DA3E53-ADA4-4506-AEE0-67204929E3E3}" type="slidenum">
              <a:rPr lang="cs-CZ" smtClean="0"/>
              <a:t>‹#›</a:t>
            </a:fld>
            <a:endParaRPr lang="cs-CZ"/>
          </a:p>
        </p:txBody>
      </p:sp>
      <p:sp>
        <p:nvSpPr>
          <p:cNvPr id="8" name="Elipsa 7"/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Elipsa 8"/>
          <p:cNvSpPr/>
          <p:nvPr/>
        </p:nvSpPr>
        <p:spPr>
          <a:xfrm>
            <a:off x="1157176" y="1345016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2D863D1-4809-42B5-8B47-F2C220F26E1E}" type="datetimeFigureOut">
              <a:rPr lang="cs-CZ" smtClean="0"/>
              <a:t>1. 10. 2013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3DA3E53-ADA4-4506-AEE0-67204929E3E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2282890" y="-54"/>
            <a:ext cx="68580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78392" y="2600325"/>
            <a:ext cx="6400800" cy="22860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578392" y="1066800"/>
            <a:ext cx="6400800" cy="1509712"/>
          </a:xfr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2D863D1-4809-42B5-8B47-F2C220F26E1E}" type="datetimeFigureOut">
              <a:rPr lang="cs-CZ" smtClean="0"/>
              <a:t>1. 10. 2013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3DA3E53-ADA4-4506-AEE0-67204929E3E3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 bwMode="invGray">
          <a:xfrm>
            <a:off x="2286000" y="0"/>
            <a:ext cx="762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Elipsa 7"/>
          <p:cNvSpPr/>
          <p:nvPr/>
        </p:nvSpPr>
        <p:spPr>
          <a:xfrm>
            <a:off x="2172321" y="2814656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Elipsa 8"/>
          <p:cNvSpPr/>
          <p:nvPr/>
        </p:nvSpPr>
        <p:spPr>
          <a:xfrm>
            <a:off x="2408064" y="2745870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3560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7608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2D863D1-4809-42B5-8B47-F2C220F26E1E}" type="datetimeFigureOut">
              <a:rPr lang="cs-CZ" smtClean="0"/>
              <a:t>1. 10. 2013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3DA3E53-ADA4-4506-AEE0-67204929E3E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60336"/>
            <a:ext cx="8229600" cy="1143000"/>
          </a:xfrm>
        </p:spPr>
        <p:txBody>
          <a:bodyPr anchor="ctr"/>
          <a:lstStyle>
            <a:lvl1pPr algn="ctr">
              <a:defRPr sz="4500" b="1" cap="none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6344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6344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2D863D1-4809-42B5-8B47-F2C220F26E1E}" type="datetimeFigureOut">
              <a:rPr lang="cs-CZ" smtClean="0"/>
              <a:t>1. 10. 2013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3DA3E53-ADA4-4506-AEE0-67204929E3E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 anchor="ctr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2D863D1-4809-42B5-8B47-F2C220F26E1E}" type="datetimeFigureOut">
              <a:rPr lang="cs-CZ" smtClean="0"/>
              <a:t>1. 10. 2013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3DA3E53-ADA4-4506-AEE0-67204929E3E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014984" y="0"/>
            <a:ext cx="8129016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2D863D1-4809-42B5-8B47-F2C220F26E1E}" type="datetimeFigureOut">
              <a:rPr lang="cs-CZ" smtClean="0"/>
              <a:t>1. 10. 2013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3DA3E53-ADA4-4506-AEE0-67204929E3E3}" type="slidenum">
              <a:rPr lang="cs-CZ" smtClean="0"/>
              <a:t>‹#›</a:t>
            </a:fld>
            <a:endParaRPr lang="cs-CZ"/>
          </a:p>
        </p:txBody>
      </p:sp>
      <p:sp>
        <p:nvSpPr>
          <p:cNvPr id="6" name="Obdélník 5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3810000" cy="1162050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06964"/>
            <a:ext cx="3810000" cy="698500"/>
          </a:xfr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8153400" cy="3992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2D863D1-4809-42B5-8B47-F2C220F26E1E}" type="datetimeFigureOut">
              <a:rPr lang="cs-CZ" smtClean="0"/>
              <a:t>1. 10. 2013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3DA3E53-ADA4-4506-AEE0-67204929E3E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886896" y="1066800"/>
            <a:ext cx="2743200" cy="1981200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2D863D1-4809-42B5-8B47-F2C220F26E1E}" type="datetimeFigureOut">
              <a:rPr lang="cs-CZ" smtClean="0"/>
              <a:t>1. 10. 2013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3DA3E53-ADA4-4506-AEE0-67204929E3E3}" type="slidenum">
              <a:rPr lang="cs-CZ" smtClean="0"/>
              <a:t>‹#›</a:t>
            </a:fld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762000" y="1066800"/>
            <a:ext cx="4572000" cy="4572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lIns="91440" tIns="274320" rtlCol="0" anchor="t">
            <a:normAutofit/>
          </a:bodyPr>
          <a:lstStyle>
            <a:extLst/>
          </a:lstStyle>
          <a:p>
            <a:pPr marL="0" indent="-283464" algn="l" rtl="0" eaLnBrk="1" latinLnBrk="0" hangingPunct="1">
              <a:lnSpc>
                <a:spcPts val="3000"/>
              </a:lnSpc>
              <a:spcBef>
                <a:spcPts val="600"/>
              </a:spcBef>
              <a:buClr>
                <a:schemeClr val="accent1"/>
              </a:buClr>
              <a:buSzPct val="80000"/>
              <a:buFont typeface="Wingdings 2"/>
              <a:buNone/>
            </a:pPr>
            <a:endParaRPr kumimoji="0" lang="en-US" sz="3200" kern="120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838200" y="1143003"/>
            <a:ext cx="4419600" cy="3514531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lIns="91440" tIns="274320" anchor="t"/>
          <a:lstStyle>
            <a:lvl1pPr indent="0">
              <a:buNone/>
              <a:defRPr sz="3200"/>
            </a:lvl1pPr>
            <a:extLst/>
          </a:lstStyle>
          <a:p>
            <a:pPr marL="0" algn="l" eaLnBrk="1" latinLnBrk="0" hangingPunct="1"/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9" name="Vývojový diagram: postup 8"/>
          <p:cNvSpPr/>
          <p:nvPr/>
        </p:nvSpPr>
        <p:spPr>
          <a:xfrm rot="19468671">
            <a:off x="396725" y="954341"/>
            <a:ext cx="685800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Vývojový diagram: postup 9"/>
          <p:cNvSpPr/>
          <p:nvPr/>
        </p:nvSpPr>
        <p:spPr>
          <a:xfrm rot="2103354" flipH="1">
            <a:off x="5003667" y="936786"/>
            <a:ext cx="649224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8200" y="4800600"/>
            <a:ext cx="4419600" cy="762000"/>
          </a:xfr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2D863D1-4809-42B5-8B47-F2C220F26E1E}" type="datetimeFigureOut">
              <a:rPr lang="cs-CZ" smtClean="0"/>
              <a:t>1. 10. 2013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3DA3E53-ADA4-4506-AEE0-67204929E3E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274639"/>
            <a:ext cx="18288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143000" y="274640"/>
            <a:ext cx="55626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2D863D1-4809-42B5-8B47-F2C220F26E1E}" type="datetimeFigureOut">
              <a:rPr lang="cs-CZ" smtClean="0"/>
              <a:t>1. 10. 2013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3DA3E53-ADA4-4506-AEE0-67204929E3E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ýseč 6"/>
          <p:cNvSpPr/>
          <p:nvPr/>
        </p:nvSpPr>
        <p:spPr>
          <a:xfrm>
            <a:off x="-815927" y="-815922"/>
            <a:ext cx="1638887" cy="1638887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Elipsa 7"/>
          <p:cNvSpPr/>
          <p:nvPr/>
        </p:nvSpPr>
        <p:spPr>
          <a:xfrm>
            <a:off x="168816" y="21102"/>
            <a:ext cx="1702191" cy="1702191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Prstenec 10"/>
          <p:cNvSpPr/>
          <p:nvPr/>
        </p:nvSpPr>
        <p:spPr>
          <a:xfrm rot="2315675">
            <a:off x="182881" y="1055077"/>
            <a:ext cx="1125717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1012873" y="-54"/>
            <a:ext cx="8131127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1143000"/>
          </a:xfrm>
          <a:prstGeom prst="rect">
            <a:avLst/>
          </a:prstGeom>
        </p:spPr>
        <p:txBody>
          <a:bodyPr anchor="ctr">
            <a:norm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1435608" y="1447800"/>
            <a:ext cx="7498080" cy="480060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3581400" y="6305550"/>
            <a:ext cx="2133600" cy="476250"/>
          </a:xfrm>
          <a:prstGeom prst="rect">
            <a:avLst/>
          </a:prstGeom>
        </p:spPr>
        <p:txBody>
          <a:bodyPr anchor="b"/>
          <a:lstStyle>
            <a:lvl1pPr algn="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</a:defRPr>
            </a:lvl1pPr>
            <a:extLst/>
          </a:lstStyle>
          <a:p>
            <a:fld id="{62D863D1-4809-42B5-8B47-F2C220F26E1E}" type="datetimeFigureOut">
              <a:rPr lang="cs-CZ" smtClean="0"/>
              <a:t>1. 10. 2013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 anchor="b"/>
          <a:lstStyle>
            <a:lvl1pPr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613648" y="6305550"/>
            <a:ext cx="457200" cy="476250"/>
          </a:xfrm>
          <a:prstGeom prst="rect">
            <a:avLst/>
          </a:prstGeom>
        </p:spPr>
        <p:txBody>
          <a:bodyPr anchor="b"/>
          <a:lstStyle>
            <a:lvl1pPr algn="ct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fld id="{33DA3E53-ADA4-4506-AEE0-67204929E3E3}" type="slidenum">
              <a:rPr lang="cs-CZ" smtClean="0"/>
              <a:t>‹#›</a:t>
            </a:fld>
            <a:endParaRPr lang="cs-CZ"/>
          </a:p>
        </p:txBody>
      </p:sp>
      <p:sp>
        <p:nvSpPr>
          <p:cNvPr id="15" name="Obdélník 14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300" kern="1200">
          <a:solidFill>
            <a:schemeClr val="tx2">
              <a:satMod val="130000"/>
            </a:schemeClr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83464" algn="l" rtl="0" eaLnBrk="1" latinLnBrk="0" hangingPunct="1">
        <a:lnSpc>
          <a:spcPct val="100000"/>
        </a:lnSpc>
        <a:spcBef>
          <a:spcPts val="600"/>
        </a:spcBef>
        <a:buClr>
          <a:schemeClr val="accent1"/>
        </a:buClr>
        <a:buSzPct val="80000"/>
        <a:buFont typeface="Wingdings 2"/>
        <a:buChar char="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37744" algn="l" rtl="0" eaLnBrk="1" latinLnBrk="0" hangingPunct="1">
        <a:lnSpc>
          <a:spcPct val="100000"/>
        </a:lnSpc>
        <a:spcBef>
          <a:spcPts val="550"/>
        </a:spcBef>
        <a:buClr>
          <a:schemeClr val="accent1"/>
        </a:buClr>
        <a:buFont typeface="Verdana"/>
        <a:buChar char="◦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86968" indent="-228600" algn="l" rtl="0" eaLnBrk="1" latinLnBrk="0" hangingPunct="1">
        <a:lnSpc>
          <a:spcPct val="100000"/>
        </a:lnSpc>
        <a:spcBef>
          <a:spcPct val="20000"/>
        </a:spcBef>
        <a:buClr>
          <a:schemeClr val="accent2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173736" algn="l" rtl="0" eaLnBrk="1" latinLnBrk="0" hangingPunct="1">
        <a:lnSpc>
          <a:spcPct val="100000"/>
        </a:lnSpc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182880" algn="l" rtl="0" eaLnBrk="1" latinLnBrk="0" hangingPunct="1">
        <a:lnSpc>
          <a:spcPct val="100000"/>
        </a:lnSpc>
        <a:spcBef>
          <a:spcPct val="20000"/>
        </a:spcBef>
        <a:buClr>
          <a:schemeClr val="accent4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207192863"/>
              </p:ext>
            </p:extLst>
          </p:nvPr>
        </p:nvGraphicFramePr>
        <p:xfrm>
          <a:off x="1907704" y="112849"/>
          <a:ext cx="5877138" cy="6648584"/>
        </p:xfrm>
        <a:graphic>
          <a:graphicData uri="http://schemas.openxmlformats.org/drawingml/2006/table">
            <a:tbl>
              <a:tblPr/>
              <a:tblGrid>
                <a:gridCol w="1697046"/>
                <a:gridCol w="4180092"/>
              </a:tblGrid>
              <a:tr h="957426">
                <a:tc gridSpan="2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latin typeface="Arial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latin typeface="Arial"/>
                          <a:ea typeface="Calibri"/>
                          <a:cs typeface="Times New Roman"/>
                        </a:rPr>
                        <a:t>Základní škola Jablonec nad Nisou – </a:t>
                      </a:r>
                      <a:r>
                        <a:rPr lang="cs-CZ" sz="1100" dirty="0" err="1">
                          <a:latin typeface="Arial"/>
                          <a:ea typeface="Calibri"/>
                          <a:cs typeface="Times New Roman"/>
                        </a:rPr>
                        <a:t>Mšeno</a:t>
                      </a:r>
                      <a:r>
                        <a:rPr lang="cs-CZ" sz="1100" dirty="0">
                          <a:latin typeface="Arial"/>
                          <a:ea typeface="Calibri"/>
                          <a:cs typeface="Times New Roman"/>
                        </a:rPr>
                        <a:t>, Mozartova 24, příspěvková organizace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dirty="0" smtClean="0">
                          <a:solidFill>
                            <a:schemeClr val="tx1"/>
                          </a:solidFill>
                          <a:latin typeface="Arial"/>
                          <a:ea typeface="Calibri"/>
                          <a:cs typeface="Times New Roman"/>
                        </a:rPr>
                        <a:t>VY_32_INOVACE_ZE7-05</a:t>
                      </a:r>
                      <a:endParaRPr lang="cs-CZ" sz="11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6156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b="1">
                          <a:latin typeface="Arial"/>
                          <a:ea typeface="Calibri"/>
                          <a:cs typeface="Times New Roman"/>
                        </a:rPr>
                        <a:t>Číslo projektu: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>
                          <a:latin typeface="Arial"/>
                          <a:ea typeface="Calibri"/>
                          <a:cs typeface="Times New Roman"/>
                        </a:rPr>
                        <a:t>CZ.1.07/1.4.00/21.3603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</a:tr>
              <a:tr h="36156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b="1">
                          <a:latin typeface="Arial"/>
                          <a:ea typeface="Calibri"/>
                          <a:cs typeface="Times New Roman"/>
                        </a:rPr>
                        <a:t>Autor: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>
                          <a:latin typeface="Arial"/>
                          <a:ea typeface="Calibri"/>
                          <a:cs typeface="Times New Roman"/>
                        </a:rPr>
                        <a:t>Mgr. Jana Málková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6156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b="1">
                          <a:solidFill>
                            <a:schemeClr val="tx1"/>
                          </a:solidFill>
                          <a:latin typeface="Arial"/>
                          <a:ea typeface="Calibri"/>
                          <a:cs typeface="Times New Roman"/>
                        </a:rPr>
                        <a:t>Vytvořeno dne:</a:t>
                      </a:r>
                      <a:endParaRPr lang="cs-CZ" sz="110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latin typeface="Arial"/>
                          <a:ea typeface="Calibri"/>
                          <a:cs typeface="Times New Roman"/>
                        </a:rPr>
                        <a:t>5.</a:t>
                      </a:r>
                      <a:r>
                        <a:rPr lang="cs-CZ" sz="1200" baseline="0" dirty="0" smtClean="0">
                          <a:solidFill>
                            <a:schemeClr val="tx1"/>
                          </a:solidFill>
                          <a:latin typeface="Arial"/>
                          <a:ea typeface="Calibri"/>
                          <a:cs typeface="Times New Roman"/>
                        </a:rPr>
                        <a:t> 8. 2013</a:t>
                      </a:r>
                      <a:endParaRPr lang="cs-CZ" sz="11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6156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b="1">
                          <a:latin typeface="Arial"/>
                          <a:ea typeface="Calibri"/>
                          <a:cs typeface="Times New Roman"/>
                        </a:rPr>
                        <a:t>Vzdělávací oblast: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>
                          <a:latin typeface="Arial"/>
                          <a:ea typeface="Calibri"/>
                          <a:cs typeface="Times New Roman"/>
                        </a:rPr>
                        <a:t>Člověk a příroda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6156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b="1">
                          <a:latin typeface="Arial"/>
                          <a:ea typeface="Calibri"/>
                          <a:cs typeface="Times New Roman"/>
                        </a:rPr>
                        <a:t>Vzdělávací obor: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>
                          <a:latin typeface="Arial"/>
                          <a:ea typeface="Calibri"/>
                          <a:cs typeface="Times New Roman"/>
                        </a:rPr>
                        <a:t>Zeměpis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6156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b="1">
                          <a:latin typeface="Arial"/>
                          <a:ea typeface="Calibri"/>
                          <a:cs typeface="Times New Roman"/>
                        </a:rPr>
                        <a:t>Ročník: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latin typeface="Arial"/>
                          <a:ea typeface="Calibri"/>
                          <a:cs typeface="Times New Roman"/>
                        </a:rPr>
                        <a:t>7.</a:t>
                      </a:r>
                      <a:endParaRPr lang="cs-CZ" sz="11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6156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b="1">
                          <a:latin typeface="Arial"/>
                          <a:ea typeface="Calibri"/>
                          <a:cs typeface="Times New Roman"/>
                        </a:rPr>
                        <a:t>Tematický okruh: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latin typeface="Arial"/>
                          <a:ea typeface="Calibri"/>
                          <a:cs typeface="Times New Roman"/>
                        </a:rPr>
                        <a:t>Amerika</a:t>
                      </a:r>
                      <a:endParaRPr lang="cs-CZ" sz="11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6156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b="1">
                          <a:latin typeface="Arial"/>
                          <a:ea typeface="Calibri"/>
                          <a:cs typeface="Times New Roman"/>
                        </a:rPr>
                        <a:t>Téma: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latin typeface="Arial"/>
                          <a:ea typeface="Calibri"/>
                          <a:cs typeface="Times New Roman"/>
                        </a:rPr>
                        <a:t>Řeky Severní</a:t>
                      </a:r>
                      <a:r>
                        <a:rPr lang="cs-CZ" sz="1200" baseline="0" dirty="0" smtClean="0">
                          <a:solidFill>
                            <a:schemeClr val="tx1"/>
                          </a:solidFill>
                          <a:latin typeface="Arial"/>
                          <a:ea typeface="Calibri"/>
                          <a:cs typeface="Times New Roman"/>
                        </a:rPr>
                        <a:t> Ameriky</a:t>
                      </a:r>
                      <a:endParaRPr lang="cs-CZ" sz="11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103149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b="1">
                          <a:latin typeface="Arial"/>
                          <a:ea typeface="Calibri"/>
                          <a:cs typeface="Times New Roman"/>
                        </a:rPr>
                        <a:t>Anotace: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Aktivitu</a:t>
                      </a:r>
                      <a:r>
                        <a:rPr lang="cs-CZ" sz="1200" baseline="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 využijeme na začátku hodiny věnované tematickému celku Amerika – řeky Severní Ameriky. Žáci se seznámí</a:t>
                      </a:r>
                      <a:br>
                        <a:rPr lang="cs-CZ" sz="1200" baseline="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</a:br>
                      <a:r>
                        <a:rPr lang="cs-CZ" sz="1200" baseline="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se základními geografickými pojmy a doplní je do slepé mapy. Aktivita slouží k motivaci, zopakování již známých pojmů</a:t>
                      </a:r>
                      <a:br>
                        <a:rPr lang="cs-CZ" sz="1200" baseline="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</a:br>
                      <a:r>
                        <a:rPr lang="cs-CZ" sz="1200" baseline="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a procvičení nových.</a:t>
                      </a:r>
                      <a:endParaRPr lang="cs-CZ" sz="12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1566">
                <a:tc gridSpan="2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200" dirty="0">
                        <a:latin typeface="Arial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1385504">
                <a:tc gridSpan="2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200" dirty="0">
                        <a:latin typeface="Arial"/>
                        <a:ea typeface="Calibri"/>
                        <a:cs typeface="Times New Roman"/>
                      </a:endParaRPr>
                    </a:p>
                    <a:p>
                      <a:pPr indent="90170"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 smtClean="0">
                        <a:latin typeface="Arial"/>
                        <a:ea typeface="Calibri"/>
                        <a:cs typeface="Times New Roman"/>
                      </a:endParaRPr>
                    </a:p>
                    <a:p>
                      <a:pPr indent="90170"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 smtClean="0">
                        <a:latin typeface="Arial"/>
                        <a:ea typeface="Calibri"/>
                        <a:cs typeface="Times New Roman"/>
                      </a:endParaRPr>
                    </a:p>
                    <a:p>
                      <a:pPr indent="90170"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 smtClean="0">
                        <a:latin typeface="Arial"/>
                        <a:ea typeface="Calibri"/>
                        <a:cs typeface="Times New Roman"/>
                      </a:endParaRPr>
                    </a:p>
                    <a:p>
                      <a:pPr indent="90170"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latin typeface="Arial"/>
                          <a:ea typeface="Calibri"/>
                          <a:cs typeface="Times New Roman"/>
                        </a:rPr>
                        <a:t>Materiály </a:t>
                      </a:r>
                      <a:r>
                        <a:rPr lang="cs-CZ" sz="1100" dirty="0">
                          <a:latin typeface="Arial"/>
                          <a:ea typeface="Calibri"/>
                          <a:cs typeface="Times New Roman"/>
                        </a:rPr>
                        <a:t>jsou určeny pro bezplatné použití pro potřeby výuky a vzdělání na všech typech škol a školských zařízení. Jakékoliv další využití podléhá autorským zákonům. Není-li uvedeno jinak, je zdrojem tohoto materiálu autor.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6" name="Obrázek 1" descr="logo eu.bmp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78391" y="5157192"/>
            <a:ext cx="4608512" cy="1005886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Řeky Severní Ameriky</a:t>
            </a:r>
            <a:endParaRPr lang="cs-CZ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Řeky Severní Ameriky</a:t>
            </a:r>
            <a:endParaRPr lang="cs-CZ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115616" y="1556792"/>
            <a:ext cx="7818072" cy="4824536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000" b="1" dirty="0" smtClean="0">
                <a:latin typeface="Arial" panose="020B0604020202020204" pitchFamily="34" charset="0"/>
                <a:cs typeface="Arial" panose="020B0604020202020204" pitchFamily="34" charset="0"/>
              </a:rPr>
              <a:t>Mississippi</a:t>
            </a:r>
            <a:r>
              <a:rPr lang="cs-CZ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je největší řekou v Severní Americe. (včetně </a:t>
            </a:r>
          </a:p>
          <a:p>
            <a:pPr>
              <a:buNone/>
            </a:pPr>
            <a:r>
              <a:rPr lang="cs-CZ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Missouri  a má 3. nejdelší říční systém světa). Pramení </a:t>
            </a:r>
          </a:p>
          <a:p>
            <a:pPr>
              <a:buNone/>
            </a:pPr>
            <a:r>
              <a:rPr lang="cs-CZ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západně od Velkých jezer.  </a:t>
            </a:r>
            <a:r>
              <a:rPr lang="cs-CZ" sz="2000" b="1" dirty="0" smtClean="0">
                <a:latin typeface="Arial" panose="020B0604020202020204" pitchFamily="34" charset="0"/>
                <a:cs typeface="Arial" panose="020B0604020202020204" pitchFamily="34" charset="0"/>
              </a:rPr>
              <a:t>Missouri </a:t>
            </a:r>
            <a:r>
              <a:rPr lang="cs-CZ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je řeka, která</a:t>
            </a:r>
            <a:r>
              <a:rPr lang="cs-CZ" sz="2000" b="1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má délku </a:t>
            </a:r>
          </a:p>
          <a:p>
            <a:pPr>
              <a:buNone/>
            </a:pPr>
            <a:r>
              <a:rPr lang="cs-CZ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4 370km. Spolu s Mississippi vytváří 3. největší povodí na </a:t>
            </a:r>
          </a:p>
          <a:p>
            <a:pPr>
              <a:buNone/>
            </a:pPr>
            <a:r>
              <a:rPr lang="cs-CZ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světě.  Pramení na východních svazích Skalnatých hor. </a:t>
            </a:r>
          </a:p>
          <a:p>
            <a:pPr>
              <a:buNone/>
            </a:pPr>
            <a:r>
              <a:rPr lang="cs-CZ" sz="2000" b="1" dirty="0" smtClean="0">
                <a:latin typeface="Arial" panose="020B0604020202020204" pitchFamily="34" charset="0"/>
                <a:cs typeface="Arial" panose="020B0604020202020204" pitchFamily="34" charset="0"/>
              </a:rPr>
              <a:t>Colorado</a:t>
            </a:r>
            <a:r>
              <a:rPr lang="cs-CZ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je  převážně horská řeka na JZ USA. </a:t>
            </a:r>
            <a:r>
              <a:rPr lang="cs-CZ" sz="2000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Yukon</a:t>
            </a:r>
            <a:r>
              <a:rPr lang="cs-CZ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>
              <a:buNone/>
            </a:pPr>
            <a:r>
              <a:rPr lang="cs-CZ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pramení ve Skalnatých horách a ústí do Beringova moře. </a:t>
            </a:r>
          </a:p>
          <a:p>
            <a:pPr>
              <a:buNone/>
            </a:pPr>
            <a:r>
              <a:rPr lang="cs-CZ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Řeka </a:t>
            </a:r>
            <a:r>
              <a:rPr lang="cs-CZ" sz="2000" b="1" dirty="0" smtClean="0">
                <a:latin typeface="Arial" panose="020B0604020202020204" pitchFamily="34" charset="0"/>
                <a:cs typeface="Arial" panose="020B0604020202020204" pitchFamily="34" charset="0"/>
              </a:rPr>
              <a:t>sv. Vavřince</a:t>
            </a:r>
            <a:r>
              <a:rPr lang="cs-CZ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vytéká z jezera Ontario a vytéká do zálivu </a:t>
            </a:r>
          </a:p>
          <a:p>
            <a:pPr>
              <a:buNone/>
            </a:pPr>
            <a:r>
              <a:rPr lang="cs-CZ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sv.  Vavřince a Atlantského oceánu. Do Mexického zálivu </a:t>
            </a:r>
          </a:p>
          <a:p>
            <a:pPr>
              <a:buNone/>
            </a:pPr>
            <a:r>
              <a:rPr lang="cs-CZ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odvádí  vodu řeka </a:t>
            </a:r>
            <a:r>
              <a:rPr lang="cs-CZ" sz="2000" b="1" dirty="0" smtClean="0">
                <a:latin typeface="Arial" panose="020B0604020202020204" pitchFamily="34" charset="0"/>
                <a:cs typeface="Arial" panose="020B0604020202020204" pitchFamily="34" charset="0"/>
              </a:rPr>
              <a:t>Rio Grande</a:t>
            </a:r>
            <a:r>
              <a:rPr lang="cs-CZ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. Do Beaufortova moře na </a:t>
            </a:r>
          </a:p>
          <a:p>
            <a:pPr>
              <a:buNone/>
            </a:pPr>
            <a:r>
              <a:rPr lang="cs-CZ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severu se vlévá řeka </a:t>
            </a:r>
            <a:r>
              <a:rPr lang="cs-CZ" sz="2000" b="1" dirty="0" smtClean="0">
                <a:latin typeface="Arial" panose="020B0604020202020204" pitchFamily="34" charset="0"/>
                <a:cs typeface="Arial" panose="020B0604020202020204" pitchFamily="34" charset="0"/>
              </a:rPr>
              <a:t>Mackenzie</a:t>
            </a:r>
            <a:r>
              <a:rPr lang="cs-CZ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Řeky Severní Ameriky</a:t>
            </a:r>
            <a:endParaRPr lang="cs-CZ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1424192" y="1268760"/>
            <a:ext cx="5976664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u="sng" dirty="0" smtClean="0">
                <a:latin typeface="Arial" panose="020B0604020202020204" pitchFamily="34" charset="0"/>
                <a:cs typeface="Arial" panose="020B0604020202020204" pitchFamily="34" charset="0"/>
              </a:rPr>
              <a:t>Přiřaď na slepou mapu Severní Ameriky následující řeky:</a:t>
            </a:r>
            <a:endParaRPr lang="cs-CZ" u="sng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Picture 2" descr="C:\Users\jana.malkova\AppData\Local\Microsoft\Windows\Temporary Internet Files\Content.IE5\2KEGA77K\MC900408280[2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84647" y="1700808"/>
            <a:ext cx="4459353" cy="51571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1403648" y="1916832"/>
            <a:ext cx="14401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Mississippi</a:t>
            </a:r>
            <a:endParaRPr lang="cs-CZ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403648" y="2492896"/>
            <a:ext cx="11521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Missouri</a:t>
            </a:r>
            <a:endParaRPr lang="cs-CZ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1403648" y="2996952"/>
            <a:ext cx="11521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Colorado</a:t>
            </a:r>
            <a:endParaRPr lang="cs-CZ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1403648" y="3501008"/>
            <a:ext cx="8640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>
                <a:latin typeface="Arial" panose="020B0604020202020204" pitchFamily="34" charset="0"/>
                <a:cs typeface="Arial" panose="020B0604020202020204" pitchFamily="34" charset="0"/>
              </a:rPr>
              <a:t>Yukon</a:t>
            </a:r>
            <a:endParaRPr lang="cs-CZ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1403648" y="4005064"/>
            <a:ext cx="20162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dirty="0">
                <a:latin typeface="Arial" panose="020B0604020202020204" pitchFamily="34" charset="0"/>
                <a:cs typeface="Arial" panose="020B0604020202020204" pitchFamily="34" charset="0"/>
              </a:rPr>
              <a:t>Řeka sv. </a:t>
            </a:r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Vavřince</a:t>
            </a:r>
            <a:endParaRPr lang="cs-CZ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1403648" y="4509120"/>
            <a:ext cx="14401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dirty="0">
                <a:latin typeface="Arial" panose="020B0604020202020204" pitchFamily="34" charset="0"/>
                <a:cs typeface="Arial" panose="020B0604020202020204" pitchFamily="34" charset="0"/>
              </a:rPr>
              <a:t>Rio </a:t>
            </a:r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Grande</a:t>
            </a:r>
            <a:endParaRPr lang="cs-CZ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1403648" y="5085184"/>
            <a:ext cx="12961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Mackenzie</a:t>
            </a:r>
            <a:endParaRPr lang="cs-CZ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Řeky Severní Ameriky</a:t>
            </a:r>
            <a:endParaRPr lang="cs-CZ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" name="Picture 2" descr="C:\Users\jana.malkova\AppData\Local\Microsoft\Windows\Temporary Internet Files\Content.IE5\2KEGA77K\MC900408280[2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67944" y="1412776"/>
            <a:ext cx="4459353" cy="51571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Obdélník 4"/>
          <p:cNvSpPr/>
          <p:nvPr/>
        </p:nvSpPr>
        <p:spPr>
          <a:xfrm>
            <a:off x="1475656" y="1340768"/>
            <a:ext cx="1749197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u="sng" dirty="0" smtClean="0">
                <a:latin typeface="Arial" panose="020B0604020202020204" pitchFamily="34" charset="0"/>
                <a:cs typeface="Arial" panose="020B0604020202020204" pitchFamily="34" charset="0"/>
              </a:rPr>
              <a:t>Správné řešení</a:t>
            </a:r>
            <a:endParaRPr lang="cs-CZ" u="sng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156176" y="4725144"/>
            <a:ext cx="15841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Mississippi</a:t>
            </a:r>
            <a:endParaRPr lang="cs-CZ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868144" y="4365104"/>
            <a:ext cx="11521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Missouri</a:t>
            </a:r>
            <a:endParaRPr lang="cs-CZ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5145492" y="4549770"/>
            <a:ext cx="11521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Colorado</a:t>
            </a:r>
            <a:endParaRPr lang="cs-CZ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4644008" y="2564904"/>
            <a:ext cx="8640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>
                <a:latin typeface="Arial" panose="020B0604020202020204" pitchFamily="34" charset="0"/>
                <a:cs typeface="Arial" panose="020B0604020202020204" pitchFamily="34" charset="0"/>
              </a:rPr>
              <a:t>Yukon</a:t>
            </a:r>
            <a:endParaRPr lang="cs-CZ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6948264" y="4365104"/>
            <a:ext cx="21957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dirty="0">
                <a:latin typeface="Arial" panose="020B0604020202020204" pitchFamily="34" charset="0"/>
                <a:cs typeface="Arial" panose="020B0604020202020204" pitchFamily="34" charset="0"/>
              </a:rPr>
              <a:t>Řeka sv. </a:t>
            </a:r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Vavřince</a:t>
            </a:r>
            <a:endParaRPr lang="cs-CZ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5436096" y="5445224"/>
            <a:ext cx="14401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dirty="0">
                <a:latin typeface="Arial" panose="020B0604020202020204" pitchFamily="34" charset="0"/>
                <a:cs typeface="Arial" panose="020B0604020202020204" pitchFamily="34" charset="0"/>
              </a:rPr>
              <a:t>Rio </a:t>
            </a:r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Grande</a:t>
            </a:r>
            <a:endParaRPr lang="cs-CZ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5292080" y="2708920"/>
            <a:ext cx="12961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Mackenzie</a:t>
            </a:r>
            <a:endParaRPr lang="cs-CZ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31640" y="476672"/>
            <a:ext cx="7498080" cy="4800600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1800" dirty="0">
                <a:latin typeface="Arial" panose="020B0604020202020204" pitchFamily="34" charset="0"/>
                <a:cs typeface="Arial" panose="020B0604020202020204" pitchFamily="34" charset="0"/>
              </a:rPr>
              <a:t>Zdroj: </a:t>
            </a:r>
          </a:p>
          <a:p>
            <a:pPr>
              <a:buNone/>
            </a:pPr>
            <a:r>
              <a:rPr lang="cs-CZ" sz="1800" dirty="0">
                <a:latin typeface="Arial" panose="020B0604020202020204" pitchFamily="34" charset="0"/>
                <a:cs typeface="Arial" panose="020B0604020202020204" pitchFamily="34" charset="0"/>
              </a:rPr>
              <a:t>  </a:t>
            </a:r>
            <a:r>
              <a:rPr lang="cs-CZ" sz="1800" dirty="0" smtClean="0">
                <a:latin typeface="Arial" panose="020B0604020202020204" pitchFamily="34" charset="0"/>
                <a:cs typeface="Arial" panose="020B0604020202020204" pitchFamily="34" charset="0"/>
              </a:rPr>
              <a:t>   </a:t>
            </a:r>
            <a:r>
              <a:rPr lang="cs-CZ" sz="1800" dirty="0">
                <a:latin typeface="Arial" panose="020B0604020202020204" pitchFamily="34" charset="0"/>
                <a:cs typeface="Arial" panose="020B0604020202020204" pitchFamily="34" charset="0"/>
              </a:rPr>
              <a:t>V materiálu byly použity prostředky z galerie Microsoft Office 2010, vlastní licence Základní škola Jablonec nad Nisou – Mšeno, Mozartova 24, příspěvková organizace.</a:t>
            </a:r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unovrat">
  <a:themeElements>
    <a:clrScheme name="Slunovrat">
      <a:dk1>
        <a:sysClr val="windowText" lastClr="000000"/>
      </a:dk1>
      <a:lt1>
        <a:sysClr val="window" lastClr="FFFFFF"/>
      </a:lt1>
      <a:dk2>
        <a:srgbClr val="4F271C"/>
      </a:dk2>
      <a:lt2>
        <a:srgbClr val="E7DEC9"/>
      </a:lt2>
      <a:accent1>
        <a:srgbClr val="3891A7"/>
      </a:accent1>
      <a:accent2>
        <a:srgbClr val="FEB80A"/>
      </a:accent2>
      <a:accent3>
        <a:srgbClr val="C32D2E"/>
      </a:accent3>
      <a:accent4>
        <a:srgbClr val="84AA33"/>
      </a:accent4>
      <a:accent5>
        <a:srgbClr val="964305"/>
      </a:accent5>
      <a:accent6>
        <a:srgbClr val="475A8D"/>
      </a:accent6>
      <a:hlink>
        <a:srgbClr val="8DC765"/>
      </a:hlink>
      <a:folHlink>
        <a:srgbClr val="AA8A14"/>
      </a:folHlink>
    </a:clrScheme>
    <a:fontScheme name="Slunovrat">
      <a:maj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HY엽서L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Slunovrat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Solstice</Template>
  <TotalTime>25</TotalTime>
  <Words>297</Words>
  <Application>Microsoft Office PowerPoint</Application>
  <PresentationFormat>Předvádění na obrazovce (4:3)</PresentationFormat>
  <Paragraphs>59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Slunovrat</vt:lpstr>
      <vt:lpstr>Prezentace aplikace PowerPoint</vt:lpstr>
      <vt:lpstr>Řeky Severní Ameriky</vt:lpstr>
      <vt:lpstr>Řeky Severní Ameriky</vt:lpstr>
      <vt:lpstr>Řeky Severní Ameriky</vt:lpstr>
      <vt:lpstr>Řeky Severní Ameriky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Jana Málková</dc:creator>
  <cp:lastModifiedBy>Jana Málková</cp:lastModifiedBy>
  <cp:revision>35</cp:revision>
  <dcterms:created xsi:type="dcterms:W3CDTF">2013-09-19T17:00:21Z</dcterms:created>
  <dcterms:modified xsi:type="dcterms:W3CDTF">2013-10-01T05:27:42Z</dcterms:modified>
</cp:coreProperties>
</file>