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0" r:id="rId3"/>
    <p:sldId id="257" r:id="rId4"/>
    <p:sldId id="258" r:id="rId5"/>
    <p:sldId id="259" r:id="rId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14" name="Nadpis 13"/>
          <p:cNvSpPr>
            <a:spLocks noGrp="1"/>
          </p:cNvSpPr>
          <p:nvPr>
            <p:ph type="ctrTitle"/>
          </p:nvPr>
        </p:nvSpPr>
        <p:spPr>
          <a:xfrm>
            <a:off x="1432560" y="359898"/>
            <a:ext cx="7406640" cy="1472184"/>
          </a:xfrm>
        </p:spPr>
        <p:txBody>
          <a:bodyPr anchor="b"/>
          <a:lstStyle>
            <a:lvl1pPr algn="l">
              <a:defRPr/>
            </a:lvl1pPr>
            <a:extLst/>
          </a:lstStyle>
          <a:p>
            <a:r>
              <a:rPr kumimoji="0" lang="cs-CZ" smtClean="0"/>
              <a:t>Klepnutím lze upravit styl předlohy nadpisů.</a:t>
            </a:r>
            <a:endParaRPr kumimoji="0" lang="en-US"/>
          </a:p>
        </p:txBody>
      </p:sp>
      <p:sp>
        <p:nvSpPr>
          <p:cNvPr id="22" name="Podnadpis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Klepnutím lze upravit styl předlohy podnadpisů.</a:t>
            </a:r>
            <a:endParaRPr kumimoji="0" lang="en-US"/>
          </a:p>
        </p:txBody>
      </p:sp>
      <p:sp>
        <p:nvSpPr>
          <p:cNvPr id="7" name="Zástupný symbol pro datum 6"/>
          <p:cNvSpPr>
            <a:spLocks noGrp="1"/>
          </p:cNvSpPr>
          <p:nvPr>
            <p:ph type="dt" sz="half" idx="10"/>
          </p:nvPr>
        </p:nvSpPr>
        <p:spPr/>
        <p:txBody>
          <a:bodyPr/>
          <a:lstStyle>
            <a:extLst/>
          </a:lstStyle>
          <a:p>
            <a:fld id="{71B62369-7F72-4D4C-95A3-F4457B415D20}" type="datetimeFigureOut">
              <a:rPr lang="cs-CZ" smtClean="0"/>
              <a:t>9. 10. 2013</a:t>
            </a:fld>
            <a:endParaRPr lang="cs-CZ"/>
          </a:p>
        </p:txBody>
      </p:sp>
      <p:sp>
        <p:nvSpPr>
          <p:cNvPr id="20" name="Zástupný symbol pro zápatí 19"/>
          <p:cNvSpPr>
            <a:spLocks noGrp="1"/>
          </p:cNvSpPr>
          <p:nvPr>
            <p:ph type="ftr" sz="quarter" idx="11"/>
          </p:nvPr>
        </p:nvSpPr>
        <p:spPr/>
        <p:txBody>
          <a:bodyPr/>
          <a:lstStyle>
            <a:extLst/>
          </a:lstStyle>
          <a:p>
            <a:endParaRPr lang="cs-CZ"/>
          </a:p>
        </p:txBody>
      </p:sp>
      <p:sp>
        <p:nvSpPr>
          <p:cNvPr id="10" name="Zástupný symbol pro číslo snímku 9"/>
          <p:cNvSpPr>
            <a:spLocks noGrp="1"/>
          </p:cNvSpPr>
          <p:nvPr>
            <p:ph type="sldNum" sz="quarter" idx="12"/>
          </p:nvPr>
        </p:nvSpPr>
        <p:spPr/>
        <p:txBody>
          <a:bodyPr/>
          <a:lstStyle>
            <a:extLst/>
          </a:lstStyle>
          <a:p>
            <a:fld id="{5A8D0B85-1E46-4E92-BEBE-05B00E0E3153}" type="slidenum">
              <a:rPr lang="cs-CZ" smtClean="0"/>
              <a:t>‹#›</a:t>
            </a:fld>
            <a:endParaRPr lang="cs-CZ"/>
          </a:p>
        </p:txBody>
      </p:sp>
      <p:sp>
        <p:nvSpPr>
          <p:cNvPr id="8" name="Elipsa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Elipsa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idx="1"/>
          </p:nvPr>
        </p:nvSpPr>
        <p:spPr/>
        <p:txBody>
          <a:bodyPr/>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71B62369-7F72-4D4C-95A3-F4457B415D20}" type="datetimeFigureOut">
              <a:rPr lang="cs-CZ" smtClean="0"/>
              <a:t>9. 10. 2013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5A8D0B85-1E46-4E92-BEBE-05B00E0E3153}"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7" name="Obdélník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Nadpis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p:txBody>
          <a:bodyPr/>
          <a:lstStyle>
            <a:extLst/>
          </a:lstStyle>
          <a:p>
            <a:fld id="{71B62369-7F72-4D4C-95A3-F4457B415D20}" type="datetimeFigureOut">
              <a:rPr lang="cs-CZ" smtClean="0"/>
              <a:t>9. 10. 2013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5A8D0B85-1E46-4E92-BEBE-05B00E0E3153}" type="slidenum">
              <a:rPr lang="cs-CZ" smtClean="0"/>
              <a:t>‹#›</a:t>
            </a:fld>
            <a:endParaRPr lang="cs-CZ"/>
          </a:p>
        </p:txBody>
      </p:sp>
      <p:sp>
        <p:nvSpPr>
          <p:cNvPr id="10" name="Obdélník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Elipsa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Elipsa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320"/>
            <a:ext cx="7498080" cy="1143000"/>
          </a:xfrm>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71B62369-7F72-4D4C-95A3-F4457B415D20}" type="datetimeFigureOut">
              <a:rPr lang="cs-CZ" smtClean="0"/>
              <a:t>9. 10. 2013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5A8D0B85-1E46-4E92-BEBE-05B00E0E3153}"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71B62369-7F72-4D4C-95A3-F4457B415D20}" type="datetimeFigureOut">
              <a:rPr lang="cs-CZ" smtClean="0"/>
              <a:t>9. 10. 2013</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5A8D0B85-1E46-4E92-BEBE-05B00E0E3153}"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320"/>
            <a:ext cx="7498080" cy="1143000"/>
          </a:xfrm>
        </p:spPr>
        <p:txBody>
          <a:bodyPr anchor="ctr"/>
          <a:lstStyle>
            <a:extLst/>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extLst/>
          </a:lstStyle>
          <a:p>
            <a:fld id="{71B62369-7F72-4D4C-95A3-F4457B415D20}" type="datetimeFigureOut">
              <a:rPr lang="cs-CZ" smtClean="0"/>
              <a:t>9. 10. 2013</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5A8D0B85-1E46-4E92-BEBE-05B00E0E3153}"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5" name="Obdélník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Zástupný symbol pro datum 1"/>
          <p:cNvSpPr>
            <a:spLocks noGrp="1"/>
          </p:cNvSpPr>
          <p:nvPr>
            <p:ph type="dt" sz="half" idx="10"/>
          </p:nvPr>
        </p:nvSpPr>
        <p:spPr/>
        <p:txBody>
          <a:bodyPr/>
          <a:lstStyle>
            <a:extLst/>
          </a:lstStyle>
          <a:p>
            <a:fld id="{71B62369-7F72-4D4C-95A3-F4457B415D20}" type="datetimeFigureOut">
              <a:rPr lang="cs-CZ" smtClean="0"/>
              <a:t>9. 10. 2013</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5A8D0B85-1E46-4E92-BEBE-05B00E0E3153}" type="slidenum">
              <a:rPr lang="cs-CZ" smtClean="0"/>
              <a:t>‹#›</a:t>
            </a:fld>
            <a:endParaRPr lang="cs-CZ"/>
          </a:p>
        </p:txBody>
      </p:sp>
      <p:sp>
        <p:nvSpPr>
          <p:cNvPr id="6" name="Obdélník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71B62369-7F72-4D4C-95A3-F4457B415D20}" type="datetimeFigureOut">
              <a:rPr lang="cs-CZ" smtClean="0"/>
              <a:t>9. 10. 2013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5A8D0B85-1E46-4E92-BEBE-05B00E0E3153}"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cs-CZ" smtClean="0"/>
              <a:t>Klepnutím lze upravit styl předlohy nadpisů.</a:t>
            </a:r>
            <a:endParaRPr kumimoji="0" lang="en-US"/>
          </a:p>
        </p:txBody>
      </p:sp>
      <p:sp>
        <p:nvSpPr>
          <p:cNvPr id="5" name="Zástupný symbol pro datum 4"/>
          <p:cNvSpPr>
            <a:spLocks noGrp="1"/>
          </p:cNvSpPr>
          <p:nvPr>
            <p:ph type="dt" sz="half" idx="10"/>
          </p:nvPr>
        </p:nvSpPr>
        <p:spPr/>
        <p:txBody>
          <a:bodyPr/>
          <a:lstStyle>
            <a:extLst/>
          </a:lstStyle>
          <a:p>
            <a:fld id="{71B62369-7F72-4D4C-95A3-F4457B415D20}" type="datetimeFigureOut">
              <a:rPr lang="cs-CZ" smtClean="0"/>
              <a:t>9. 10. 2013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5A8D0B85-1E46-4E92-BEBE-05B00E0E3153}" type="slidenum">
              <a:rPr lang="cs-CZ" smtClean="0"/>
              <a:t>‹#›</a:t>
            </a:fld>
            <a:endParaRPr lang="cs-CZ"/>
          </a:p>
        </p:txBody>
      </p:sp>
      <p:sp>
        <p:nvSpPr>
          <p:cNvPr id="8" name="Obdélník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Zástupný symbol pro obrázek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cs-CZ" smtClean="0"/>
              <a:t>Klepnutím na ikonu přidáte obrázek.</a:t>
            </a:r>
            <a:endParaRPr kumimoji="0" lang="en-US" dirty="0"/>
          </a:p>
        </p:txBody>
      </p:sp>
      <p:sp>
        <p:nvSpPr>
          <p:cNvPr id="9" name="Vývojový diagram: postup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Vývojový diagram: postup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Zástupný symbol pro text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cs-CZ" smtClean="0"/>
              <a:t>Klepnutím lze upravit styly předlohy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71B62369-7F72-4D4C-95A3-F4457B415D20}" type="datetimeFigureOut">
              <a:rPr lang="cs-CZ" smtClean="0"/>
              <a:t>9. 10. 2013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5A8D0B85-1E46-4E92-BEBE-05B00E0E3153}"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274639"/>
            <a:ext cx="1828800" cy="5851525"/>
          </a:xfrm>
        </p:spPr>
        <p:txBody>
          <a:bodyPr vert="eaVert"/>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1143000" y="274640"/>
            <a:ext cx="5562600" cy="5851525"/>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71B62369-7F72-4D4C-95A3-F4457B415D20}" type="datetimeFigureOut">
              <a:rPr lang="cs-CZ" smtClean="0"/>
              <a:t>9. 10. 2013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5A8D0B85-1E46-4E92-BEBE-05B00E0E3153}"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Výseč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Elipsa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Prstenec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Obdélník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Zástupný symbol pro nadpis 4"/>
          <p:cNvSpPr>
            <a:spLocks noGrp="1"/>
          </p:cNvSpPr>
          <p:nvPr>
            <p:ph type="title"/>
          </p:nvPr>
        </p:nvSpPr>
        <p:spPr>
          <a:xfrm>
            <a:off x="1435608" y="274638"/>
            <a:ext cx="7498080" cy="1143000"/>
          </a:xfrm>
          <a:prstGeom prst="rect">
            <a:avLst/>
          </a:prstGeom>
        </p:spPr>
        <p:txBody>
          <a:bodyPr anchor="ctr">
            <a:normAutofit/>
          </a:bodyPr>
          <a:lstStyle>
            <a:extLst/>
          </a:lstStyle>
          <a:p>
            <a:r>
              <a:rPr kumimoji="0" lang="cs-CZ" smtClean="0"/>
              <a:t>Klepnutím lze upravit styl předlohy nadpisů.</a:t>
            </a:r>
            <a:endParaRPr kumimoji="0" lang="en-US"/>
          </a:p>
        </p:txBody>
      </p:sp>
      <p:sp>
        <p:nvSpPr>
          <p:cNvPr id="9" name="Zástupný symbol pro text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24" name="Zástupný symbol pro datum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71B62369-7F72-4D4C-95A3-F4457B415D20}" type="datetimeFigureOut">
              <a:rPr lang="cs-CZ" smtClean="0"/>
              <a:t>9. 10. 2013</a:t>
            </a:fld>
            <a:endParaRPr lang="cs-CZ"/>
          </a:p>
        </p:txBody>
      </p:sp>
      <p:sp>
        <p:nvSpPr>
          <p:cNvPr id="10" name="Zástupný symbol pro zápatí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cs-CZ"/>
          </a:p>
        </p:txBody>
      </p:sp>
      <p:sp>
        <p:nvSpPr>
          <p:cNvPr id="22" name="Zástupný symbol pro číslo snímku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5A8D0B85-1E46-4E92-BEBE-05B00E0E3153}" type="slidenum">
              <a:rPr lang="cs-CZ" smtClean="0"/>
              <a:t>‹#›</a:t>
            </a:fld>
            <a:endParaRPr lang="cs-CZ"/>
          </a:p>
        </p:txBody>
      </p:sp>
      <p:sp>
        <p:nvSpPr>
          <p:cNvPr id="15" name="Obdélník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ulka 3"/>
          <p:cNvGraphicFramePr>
            <a:graphicFrameLocks noGrp="1"/>
          </p:cNvGraphicFramePr>
          <p:nvPr>
            <p:extLst>
              <p:ext uri="{D42A27DB-BD31-4B8C-83A1-F6EECF244321}">
                <p14:modId xmlns:p14="http://schemas.microsoft.com/office/powerpoint/2010/main" val="4126904269"/>
              </p:ext>
            </p:extLst>
          </p:nvPr>
        </p:nvGraphicFramePr>
        <p:xfrm>
          <a:off x="1835696" y="112849"/>
          <a:ext cx="5849620" cy="6658804"/>
        </p:xfrm>
        <a:graphic>
          <a:graphicData uri="http://schemas.openxmlformats.org/drawingml/2006/table">
            <a:tbl>
              <a:tblPr/>
              <a:tblGrid>
                <a:gridCol w="1689100"/>
                <a:gridCol w="4160520"/>
              </a:tblGrid>
              <a:tr h="959175">
                <a:tc gridSpan="2">
                  <a:txBody>
                    <a:bodyPr/>
                    <a:lstStyle/>
                    <a:p>
                      <a:pPr>
                        <a:lnSpc>
                          <a:spcPct val="115000"/>
                        </a:lnSpc>
                        <a:spcAft>
                          <a:spcPts val="0"/>
                        </a:spcAft>
                      </a:pPr>
                      <a:endParaRPr lang="cs-CZ" sz="1100" dirty="0">
                        <a:latin typeface="Arial"/>
                        <a:ea typeface="Calibri"/>
                        <a:cs typeface="Times New Roman"/>
                      </a:endParaRPr>
                    </a:p>
                    <a:p>
                      <a:pPr algn="ctr">
                        <a:lnSpc>
                          <a:spcPct val="115000"/>
                        </a:lnSpc>
                        <a:spcAft>
                          <a:spcPts val="0"/>
                        </a:spcAft>
                      </a:pPr>
                      <a:r>
                        <a:rPr lang="cs-CZ" sz="1100" dirty="0">
                          <a:latin typeface="Arial"/>
                          <a:ea typeface="Calibri"/>
                          <a:cs typeface="Times New Roman"/>
                        </a:rPr>
                        <a:t>Základní škola Jablonec nad Nisou – </a:t>
                      </a:r>
                      <a:r>
                        <a:rPr lang="cs-CZ" sz="1100" dirty="0" err="1">
                          <a:latin typeface="Arial"/>
                          <a:ea typeface="Calibri"/>
                          <a:cs typeface="Times New Roman"/>
                        </a:rPr>
                        <a:t>Mšeno</a:t>
                      </a:r>
                      <a:r>
                        <a:rPr lang="cs-CZ" sz="1100" dirty="0">
                          <a:latin typeface="Arial"/>
                          <a:ea typeface="Calibri"/>
                          <a:cs typeface="Times New Roman"/>
                        </a:rPr>
                        <a:t>, Mozartova 24, příspěvková organizace</a:t>
                      </a:r>
                      <a:endParaRPr lang="cs-CZ" sz="1100" dirty="0">
                        <a:latin typeface="Calibri"/>
                        <a:ea typeface="Calibri"/>
                        <a:cs typeface="Times New Roman"/>
                      </a:endParaRPr>
                    </a:p>
                    <a:p>
                      <a:pPr algn="ctr">
                        <a:lnSpc>
                          <a:spcPct val="115000"/>
                        </a:lnSpc>
                        <a:spcAft>
                          <a:spcPts val="0"/>
                        </a:spcAft>
                      </a:pPr>
                      <a:r>
                        <a:rPr lang="cs-CZ" sz="1800" b="1" dirty="0" smtClean="0">
                          <a:solidFill>
                            <a:schemeClr val="tx1"/>
                          </a:solidFill>
                          <a:latin typeface="Arial"/>
                          <a:ea typeface="Calibri"/>
                          <a:cs typeface="Times New Roman"/>
                        </a:rPr>
                        <a:t>VY_32_INOVACE_ZE7-09</a:t>
                      </a:r>
                      <a:endParaRPr lang="cs-CZ" sz="1100"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cs-CZ"/>
                    </a:p>
                  </a:txBody>
                  <a:tcPr/>
                </a:tc>
              </a:tr>
              <a:tr h="362226">
                <a:tc>
                  <a:txBody>
                    <a:bodyPr/>
                    <a:lstStyle/>
                    <a:p>
                      <a:pPr>
                        <a:lnSpc>
                          <a:spcPct val="115000"/>
                        </a:lnSpc>
                        <a:spcBef>
                          <a:spcPts val="600"/>
                        </a:spcBef>
                        <a:spcAft>
                          <a:spcPts val="600"/>
                        </a:spcAft>
                      </a:pPr>
                      <a:r>
                        <a:rPr lang="cs-CZ" sz="1200" b="1">
                          <a:latin typeface="Arial"/>
                          <a:ea typeface="Calibri"/>
                          <a:cs typeface="Times New Roman"/>
                        </a:rPr>
                        <a:t>Číslo projektu:</a:t>
                      </a:r>
                      <a:endParaRPr lang="cs-CZ"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a:txBody>
                    <a:bodyPr/>
                    <a:lstStyle/>
                    <a:p>
                      <a:pPr>
                        <a:lnSpc>
                          <a:spcPct val="115000"/>
                        </a:lnSpc>
                        <a:spcBef>
                          <a:spcPts val="600"/>
                        </a:spcBef>
                        <a:spcAft>
                          <a:spcPts val="600"/>
                        </a:spcAft>
                      </a:pPr>
                      <a:r>
                        <a:rPr lang="cs-CZ" sz="1200">
                          <a:latin typeface="Arial"/>
                          <a:ea typeface="Calibri"/>
                          <a:cs typeface="Times New Roman"/>
                        </a:rPr>
                        <a:t>CZ.1.07/1.4.00/21.3603</a:t>
                      </a:r>
                      <a:endParaRPr lang="cs-CZ" sz="1100">
                        <a:latin typeface="Calibri"/>
                        <a:ea typeface="Calibri"/>
                        <a:cs typeface="Times New Roman"/>
                      </a:endParaRPr>
                    </a:p>
                  </a:txBody>
                  <a:tcPr marL="68580" marR="68580" marT="0" marB="0">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r>
              <a:tr h="362226">
                <a:tc>
                  <a:txBody>
                    <a:bodyPr/>
                    <a:lstStyle/>
                    <a:p>
                      <a:pPr>
                        <a:lnSpc>
                          <a:spcPct val="115000"/>
                        </a:lnSpc>
                        <a:spcBef>
                          <a:spcPts val="600"/>
                        </a:spcBef>
                        <a:spcAft>
                          <a:spcPts val="600"/>
                        </a:spcAft>
                      </a:pPr>
                      <a:r>
                        <a:rPr lang="cs-CZ" sz="1200" b="1">
                          <a:latin typeface="Arial"/>
                          <a:ea typeface="Calibri"/>
                          <a:cs typeface="Times New Roman"/>
                        </a:rPr>
                        <a:t>Autor:</a:t>
                      </a:r>
                      <a:endParaRPr lang="cs-CZ"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a:noFill/>
                    </a:lnT>
                    <a:lnB>
                      <a:noFill/>
                    </a:lnB>
                  </a:tcPr>
                </a:tc>
                <a:tc>
                  <a:txBody>
                    <a:bodyPr/>
                    <a:lstStyle/>
                    <a:p>
                      <a:pPr>
                        <a:lnSpc>
                          <a:spcPct val="115000"/>
                        </a:lnSpc>
                        <a:spcBef>
                          <a:spcPts val="600"/>
                        </a:spcBef>
                        <a:spcAft>
                          <a:spcPts val="600"/>
                        </a:spcAft>
                      </a:pPr>
                      <a:r>
                        <a:rPr lang="cs-CZ" sz="1200" dirty="0">
                          <a:latin typeface="Arial"/>
                          <a:ea typeface="Calibri"/>
                          <a:cs typeface="Times New Roman"/>
                        </a:rPr>
                        <a:t>Mgr. Jana Málková</a:t>
                      </a:r>
                      <a:endParaRPr lang="cs-CZ" sz="1100" dirty="0">
                        <a:latin typeface="Calibri"/>
                        <a:ea typeface="Calibri"/>
                        <a:cs typeface="Times New Roman"/>
                      </a:endParaRPr>
                    </a:p>
                  </a:txBody>
                  <a:tcPr marL="68580" marR="68580" marT="0" marB="0">
                    <a:lnL>
                      <a:noFill/>
                    </a:lnL>
                    <a:lnR w="12700" cap="flat" cmpd="sng" algn="ctr">
                      <a:solidFill>
                        <a:srgbClr val="000000"/>
                      </a:solidFill>
                      <a:prstDash val="solid"/>
                      <a:round/>
                      <a:headEnd type="none" w="med" len="med"/>
                      <a:tailEnd type="none" w="med" len="med"/>
                    </a:lnR>
                    <a:lnT>
                      <a:noFill/>
                    </a:lnT>
                    <a:lnB>
                      <a:noFill/>
                    </a:lnB>
                  </a:tcPr>
                </a:tc>
              </a:tr>
              <a:tr h="362226">
                <a:tc>
                  <a:txBody>
                    <a:bodyPr/>
                    <a:lstStyle/>
                    <a:p>
                      <a:pPr>
                        <a:lnSpc>
                          <a:spcPct val="115000"/>
                        </a:lnSpc>
                        <a:spcBef>
                          <a:spcPts val="600"/>
                        </a:spcBef>
                        <a:spcAft>
                          <a:spcPts val="600"/>
                        </a:spcAft>
                      </a:pPr>
                      <a:r>
                        <a:rPr lang="cs-CZ" sz="1200" b="1">
                          <a:latin typeface="Arial"/>
                          <a:ea typeface="Calibri"/>
                          <a:cs typeface="Times New Roman"/>
                        </a:rPr>
                        <a:t>Vytvořeno dne:</a:t>
                      </a:r>
                      <a:endParaRPr lang="cs-CZ"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a:noFill/>
                    </a:lnT>
                    <a:lnB>
                      <a:noFill/>
                    </a:lnB>
                  </a:tcPr>
                </a:tc>
                <a:tc>
                  <a:txBody>
                    <a:bodyPr/>
                    <a:lstStyle/>
                    <a:p>
                      <a:pPr>
                        <a:lnSpc>
                          <a:spcPct val="115000"/>
                        </a:lnSpc>
                        <a:spcBef>
                          <a:spcPts val="600"/>
                        </a:spcBef>
                        <a:spcAft>
                          <a:spcPts val="600"/>
                        </a:spcAft>
                      </a:pPr>
                      <a:r>
                        <a:rPr lang="cs-CZ" sz="1200" dirty="0" smtClean="0">
                          <a:solidFill>
                            <a:schemeClr val="tx1"/>
                          </a:solidFill>
                          <a:latin typeface="Arial"/>
                          <a:ea typeface="Calibri"/>
                          <a:cs typeface="Times New Roman"/>
                        </a:rPr>
                        <a:t>6. 8. 2013</a:t>
                      </a:r>
                      <a:endParaRPr lang="cs-CZ" sz="1100" dirty="0">
                        <a:solidFill>
                          <a:schemeClr val="tx1"/>
                        </a:solidFill>
                        <a:latin typeface="Calibri"/>
                        <a:ea typeface="Calibri"/>
                        <a:cs typeface="Times New Roman"/>
                      </a:endParaRPr>
                    </a:p>
                  </a:txBody>
                  <a:tcPr marL="68580" marR="68580" marT="0" marB="0">
                    <a:lnL>
                      <a:noFill/>
                    </a:lnL>
                    <a:lnR w="12700" cap="flat" cmpd="sng" algn="ctr">
                      <a:solidFill>
                        <a:srgbClr val="000000"/>
                      </a:solidFill>
                      <a:prstDash val="solid"/>
                      <a:round/>
                      <a:headEnd type="none" w="med" len="med"/>
                      <a:tailEnd type="none" w="med" len="med"/>
                    </a:lnR>
                    <a:lnT>
                      <a:noFill/>
                    </a:lnT>
                    <a:lnB>
                      <a:noFill/>
                    </a:lnB>
                  </a:tcPr>
                </a:tc>
              </a:tr>
              <a:tr h="362226">
                <a:tc>
                  <a:txBody>
                    <a:bodyPr/>
                    <a:lstStyle/>
                    <a:p>
                      <a:pPr>
                        <a:lnSpc>
                          <a:spcPct val="115000"/>
                        </a:lnSpc>
                        <a:spcBef>
                          <a:spcPts val="600"/>
                        </a:spcBef>
                        <a:spcAft>
                          <a:spcPts val="600"/>
                        </a:spcAft>
                      </a:pPr>
                      <a:r>
                        <a:rPr lang="cs-CZ" sz="1200" b="1">
                          <a:latin typeface="Arial"/>
                          <a:ea typeface="Calibri"/>
                          <a:cs typeface="Times New Roman"/>
                        </a:rPr>
                        <a:t>Vzdělávací oblast:</a:t>
                      </a:r>
                      <a:endParaRPr lang="cs-CZ"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a:noFill/>
                    </a:lnT>
                    <a:lnB>
                      <a:noFill/>
                    </a:lnB>
                  </a:tcPr>
                </a:tc>
                <a:tc>
                  <a:txBody>
                    <a:bodyPr/>
                    <a:lstStyle/>
                    <a:p>
                      <a:pPr>
                        <a:lnSpc>
                          <a:spcPct val="115000"/>
                        </a:lnSpc>
                        <a:spcBef>
                          <a:spcPts val="600"/>
                        </a:spcBef>
                        <a:spcAft>
                          <a:spcPts val="600"/>
                        </a:spcAft>
                      </a:pPr>
                      <a:r>
                        <a:rPr lang="cs-CZ" sz="1200">
                          <a:latin typeface="Arial"/>
                          <a:ea typeface="Calibri"/>
                          <a:cs typeface="Times New Roman"/>
                        </a:rPr>
                        <a:t>Člověk a příroda</a:t>
                      </a:r>
                      <a:endParaRPr lang="cs-CZ" sz="1100">
                        <a:latin typeface="Calibri"/>
                        <a:ea typeface="Calibri"/>
                        <a:cs typeface="Times New Roman"/>
                      </a:endParaRPr>
                    </a:p>
                  </a:txBody>
                  <a:tcPr marL="68580" marR="68580" marT="0" marB="0">
                    <a:lnL>
                      <a:noFill/>
                    </a:lnL>
                    <a:lnR w="12700" cap="flat" cmpd="sng" algn="ctr">
                      <a:solidFill>
                        <a:srgbClr val="000000"/>
                      </a:solidFill>
                      <a:prstDash val="solid"/>
                      <a:round/>
                      <a:headEnd type="none" w="med" len="med"/>
                      <a:tailEnd type="none" w="med" len="med"/>
                    </a:lnR>
                    <a:lnT>
                      <a:noFill/>
                    </a:lnT>
                    <a:lnB>
                      <a:noFill/>
                    </a:lnB>
                  </a:tcPr>
                </a:tc>
              </a:tr>
              <a:tr h="362226">
                <a:tc>
                  <a:txBody>
                    <a:bodyPr/>
                    <a:lstStyle/>
                    <a:p>
                      <a:pPr>
                        <a:lnSpc>
                          <a:spcPct val="115000"/>
                        </a:lnSpc>
                        <a:spcBef>
                          <a:spcPts val="600"/>
                        </a:spcBef>
                        <a:spcAft>
                          <a:spcPts val="600"/>
                        </a:spcAft>
                      </a:pPr>
                      <a:r>
                        <a:rPr lang="cs-CZ" sz="1200" b="1">
                          <a:latin typeface="Arial"/>
                          <a:ea typeface="Calibri"/>
                          <a:cs typeface="Times New Roman"/>
                        </a:rPr>
                        <a:t>Vzdělávací obor:</a:t>
                      </a:r>
                      <a:endParaRPr lang="cs-CZ"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a:noFill/>
                    </a:lnT>
                    <a:lnB>
                      <a:noFill/>
                    </a:lnB>
                  </a:tcPr>
                </a:tc>
                <a:tc>
                  <a:txBody>
                    <a:bodyPr/>
                    <a:lstStyle/>
                    <a:p>
                      <a:pPr>
                        <a:lnSpc>
                          <a:spcPct val="115000"/>
                        </a:lnSpc>
                        <a:spcBef>
                          <a:spcPts val="600"/>
                        </a:spcBef>
                        <a:spcAft>
                          <a:spcPts val="600"/>
                        </a:spcAft>
                      </a:pPr>
                      <a:r>
                        <a:rPr lang="cs-CZ" sz="1200">
                          <a:latin typeface="Arial"/>
                          <a:ea typeface="Calibri"/>
                          <a:cs typeface="Times New Roman"/>
                        </a:rPr>
                        <a:t>Zeměpis</a:t>
                      </a:r>
                      <a:endParaRPr lang="cs-CZ" sz="1100">
                        <a:latin typeface="Calibri"/>
                        <a:ea typeface="Calibri"/>
                        <a:cs typeface="Times New Roman"/>
                      </a:endParaRPr>
                    </a:p>
                  </a:txBody>
                  <a:tcPr marL="68580" marR="68580" marT="0" marB="0">
                    <a:lnL>
                      <a:noFill/>
                    </a:lnL>
                    <a:lnR w="12700" cap="flat" cmpd="sng" algn="ctr">
                      <a:solidFill>
                        <a:srgbClr val="000000"/>
                      </a:solidFill>
                      <a:prstDash val="solid"/>
                      <a:round/>
                      <a:headEnd type="none" w="med" len="med"/>
                      <a:tailEnd type="none" w="med" len="med"/>
                    </a:lnR>
                    <a:lnT>
                      <a:noFill/>
                    </a:lnT>
                    <a:lnB>
                      <a:noFill/>
                    </a:lnB>
                  </a:tcPr>
                </a:tc>
              </a:tr>
              <a:tr h="362226">
                <a:tc>
                  <a:txBody>
                    <a:bodyPr/>
                    <a:lstStyle/>
                    <a:p>
                      <a:pPr>
                        <a:lnSpc>
                          <a:spcPct val="115000"/>
                        </a:lnSpc>
                        <a:spcBef>
                          <a:spcPts val="600"/>
                        </a:spcBef>
                        <a:spcAft>
                          <a:spcPts val="600"/>
                        </a:spcAft>
                      </a:pPr>
                      <a:r>
                        <a:rPr lang="cs-CZ" sz="1200" b="1">
                          <a:latin typeface="Arial"/>
                          <a:ea typeface="Calibri"/>
                          <a:cs typeface="Times New Roman"/>
                        </a:rPr>
                        <a:t>Ročník:</a:t>
                      </a:r>
                      <a:endParaRPr lang="cs-CZ"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a:noFill/>
                    </a:lnT>
                    <a:lnB>
                      <a:noFill/>
                    </a:lnB>
                  </a:tcPr>
                </a:tc>
                <a:tc>
                  <a:txBody>
                    <a:bodyPr/>
                    <a:lstStyle/>
                    <a:p>
                      <a:pPr>
                        <a:lnSpc>
                          <a:spcPct val="115000"/>
                        </a:lnSpc>
                        <a:spcBef>
                          <a:spcPts val="600"/>
                        </a:spcBef>
                        <a:spcAft>
                          <a:spcPts val="600"/>
                        </a:spcAft>
                      </a:pPr>
                      <a:r>
                        <a:rPr lang="cs-CZ" sz="1200" dirty="0">
                          <a:solidFill>
                            <a:schemeClr val="tx1"/>
                          </a:solidFill>
                          <a:latin typeface="Arial"/>
                          <a:ea typeface="Calibri"/>
                          <a:cs typeface="Times New Roman"/>
                        </a:rPr>
                        <a:t>7</a:t>
                      </a:r>
                      <a:r>
                        <a:rPr lang="cs-CZ" sz="1200" dirty="0" smtClean="0">
                          <a:solidFill>
                            <a:schemeClr val="tx1"/>
                          </a:solidFill>
                          <a:latin typeface="Arial"/>
                          <a:ea typeface="Calibri"/>
                          <a:cs typeface="Times New Roman"/>
                        </a:rPr>
                        <a:t>.</a:t>
                      </a:r>
                      <a:endParaRPr lang="cs-CZ" sz="1100" dirty="0">
                        <a:solidFill>
                          <a:schemeClr val="tx1"/>
                        </a:solidFill>
                        <a:latin typeface="Calibri"/>
                        <a:ea typeface="Calibri"/>
                        <a:cs typeface="Times New Roman"/>
                      </a:endParaRPr>
                    </a:p>
                  </a:txBody>
                  <a:tcPr marL="68580" marR="68580" marT="0" marB="0">
                    <a:lnL>
                      <a:noFill/>
                    </a:lnL>
                    <a:lnR w="12700" cap="flat" cmpd="sng" algn="ctr">
                      <a:solidFill>
                        <a:srgbClr val="000000"/>
                      </a:solidFill>
                      <a:prstDash val="solid"/>
                      <a:round/>
                      <a:headEnd type="none" w="med" len="med"/>
                      <a:tailEnd type="none" w="med" len="med"/>
                    </a:lnR>
                    <a:lnT>
                      <a:noFill/>
                    </a:lnT>
                    <a:lnB>
                      <a:noFill/>
                    </a:lnB>
                  </a:tcPr>
                </a:tc>
              </a:tr>
              <a:tr h="362226">
                <a:tc>
                  <a:txBody>
                    <a:bodyPr/>
                    <a:lstStyle/>
                    <a:p>
                      <a:pPr>
                        <a:lnSpc>
                          <a:spcPct val="115000"/>
                        </a:lnSpc>
                        <a:spcBef>
                          <a:spcPts val="600"/>
                        </a:spcBef>
                        <a:spcAft>
                          <a:spcPts val="600"/>
                        </a:spcAft>
                      </a:pPr>
                      <a:r>
                        <a:rPr lang="cs-CZ" sz="1200" b="1">
                          <a:latin typeface="Arial"/>
                          <a:ea typeface="Calibri"/>
                          <a:cs typeface="Times New Roman"/>
                        </a:rPr>
                        <a:t>Tematický okruh:</a:t>
                      </a:r>
                      <a:endParaRPr lang="cs-CZ"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a:noFill/>
                    </a:lnT>
                    <a:lnB>
                      <a:noFill/>
                    </a:lnB>
                  </a:tcPr>
                </a:tc>
                <a:tc>
                  <a:txBody>
                    <a:bodyPr/>
                    <a:lstStyle/>
                    <a:p>
                      <a:pPr>
                        <a:lnSpc>
                          <a:spcPct val="115000"/>
                        </a:lnSpc>
                        <a:spcBef>
                          <a:spcPts val="600"/>
                        </a:spcBef>
                        <a:spcAft>
                          <a:spcPts val="600"/>
                        </a:spcAft>
                      </a:pPr>
                      <a:r>
                        <a:rPr lang="cs-CZ" sz="1200" dirty="0" smtClean="0">
                          <a:solidFill>
                            <a:schemeClr val="tx1"/>
                          </a:solidFill>
                          <a:latin typeface="Arial"/>
                          <a:ea typeface="Calibri"/>
                          <a:cs typeface="Times New Roman"/>
                        </a:rPr>
                        <a:t>Amerika</a:t>
                      </a:r>
                      <a:endParaRPr lang="cs-CZ" sz="1100" dirty="0">
                        <a:solidFill>
                          <a:schemeClr val="tx1"/>
                        </a:solidFill>
                        <a:latin typeface="Calibri"/>
                        <a:ea typeface="Calibri"/>
                        <a:cs typeface="Times New Roman"/>
                      </a:endParaRPr>
                    </a:p>
                  </a:txBody>
                  <a:tcPr marL="68580" marR="68580" marT="0" marB="0">
                    <a:lnL>
                      <a:noFill/>
                    </a:lnL>
                    <a:lnR w="12700" cap="flat" cmpd="sng" algn="ctr">
                      <a:solidFill>
                        <a:srgbClr val="000000"/>
                      </a:solidFill>
                      <a:prstDash val="solid"/>
                      <a:round/>
                      <a:headEnd type="none" w="med" len="med"/>
                      <a:tailEnd type="none" w="med" len="med"/>
                    </a:lnR>
                    <a:lnT>
                      <a:noFill/>
                    </a:lnT>
                    <a:lnB>
                      <a:noFill/>
                    </a:lnB>
                  </a:tcPr>
                </a:tc>
              </a:tr>
              <a:tr h="362226">
                <a:tc>
                  <a:txBody>
                    <a:bodyPr/>
                    <a:lstStyle/>
                    <a:p>
                      <a:pPr>
                        <a:lnSpc>
                          <a:spcPct val="115000"/>
                        </a:lnSpc>
                        <a:spcBef>
                          <a:spcPts val="600"/>
                        </a:spcBef>
                        <a:spcAft>
                          <a:spcPts val="600"/>
                        </a:spcAft>
                      </a:pPr>
                      <a:r>
                        <a:rPr lang="cs-CZ" sz="1200" b="1">
                          <a:latin typeface="Arial"/>
                          <a:ea typeface="Calibri"/>
                          <a:cs typeface="Times New Roman"/>
                        </a:rPr>
                        <a:t>Téma:</a:t>
                      </a:r>
                      <a:endParaRPr lang="cs-CZ"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a:noFill/>
                    </a:lnT>
                    <a:lnB>
                      <a:noFill/>
                    </a:lnB>
                  </a:tcPr>
                </a:tc>
                <a:tc>
                  <a:txBody>
                    <a:bodyPr/>
                    <a:lstStyle/>
                    <a:p>
                      <a:pPr>
                        <a:lnSpc>
                          <a:spcPct val="115000"/>
                        </a:lnSpc>
                        <a:spcBef>
                          <a:spcPts val="600"/>
                        </a:spcBef>
                        <a:spcAft>
                          <a:spcPts val="600"/>
                        </a:spcAft>
                      </a:pPr>
                      <a:r>
                        <a:rPr lang="cs-CZ" sz="1200" dirty="0" smtClean="0">
                          <a:solidFill>
                            <a:schemeClr val="tx1"/>
                          </a:solidFill>
                          <a:latin typeface="Arial"/>
                          <a:ea typeface="Calibri"/>
                          <a:cs typeface="Times New Roman"/>
                        </a:rPr>
                        <a:t>Doprava</a:t>
                      </a:r>
                      <a:r>
                        <a:rPr lang="cs-CZ" sz="1200" baseline="0" dirty="0" smtClean="0">
                          <a:solidFill>
                            <a:schemeClr val="tx1"/>
                          </a:solidFill>
                          <a:latin typeface="Arial"/>
                          <a:ea typeface="Calibri"/>
                          <a:cs typeface="Times New Roman"/>
                        </a:rPr>
                        <a:t> USA</a:t>
                      </a:r>
                      <a:endParaRPr lang="cs-CZ" sz="1100" dirty="0">
                        <a:solidFill>
                          <a:schemeClr val="tx1"/>
                        </a:solidFill>
                        <a:latin typeface="Calibri"/>
                        <a:ea typeface="Calibri"/>
                        <a:cs typeface="Times New Roman"/>
                      </a:endParaRPr>
                    </a:p>
                  </a:txBody>
                  <a:tcPr marL="68580" marR="68580" marT="0" marB="0">
                    <a:lnL>
                      <a:noFill/>
                    </a:lnL>
                    <a:lnR w="12700" cap="flat" cmpd="sng" algn="ctr">
                      <a:solidFill>
                        <a:srgbClr val="000000"/>
                      </a:solidFill>
                      <a:prstDash val="solid"/>
                      <a:round/>
                      <a:headEnd type="none" w="med" len="med"/>
                      <a:tailEnd type="none" w="med" len="med"/>
                    </a:lnR>
                    <a:lnT>
                      <a:noFill/>
                    </a:lnT>
                    <a:lnB>
                      <a:noFill/>
                    </a:lnB>
                  </a:tcPr>
                </a:tc>
              </a:tr>
              <a:tr h="1021271">
                <a:tc>
                  <a:txBody>
                    <a:bodyPr/>
                    <a:lstStyle/>
                    <a:p>
                      <a:pPr>
                        <a:lnSpc>
                          <a:spcPct val="115000"/>
                        </a:lnSpc>
                        <a:spcBef>
                          <a:spcPts val="600"/>
                        </a:spcBef>
                        <a:spcAft>
                          <a:spcPts val="600"/>
                        </a:spcAft>
                      </a:pPr>
                      <a:r>
                        <a:rPr lang="cs-CZ" sz="1200" b="1">
                          <a:latin typeface="Arial"/>
                          <a:ea typeface="Calibri"/>
                          <a:cs typeface="Times New Roman"/>
                        </a:rPr>
                        <a:t>Anotace:</a:t>
                      </a:r>
                      <a:endParaRPr lang="cs-CZ"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a:txBody>
                    <a:bodyPr/>
                    <a:lstStyle/>
                    <a:p>
                      <a:pPr algn="just">
                        <a:lnSpc>
                          <a:spcPct val="115000"/>
                        </a:lnSpc>
                        <a:spcBef>
                          <a:spcPts val="600"/>
                        </a:spcBef>
                        <a:spcAft>
                          <a:spcPts val="600"/>
                        </a:spcAft>
                      </a:pPr>
                      <a:r>
                        <a:rPr lang="cs-CZ" sz="1200" dirty="0" smtClean="0">
                          <a:solidFill>
                            <a:schemeClr val="tx1"/>
                          </a:solidFill>
                          <a:latin typeface="Calibri"/>
                          <a:ea typeface="Calibri"/>
                          <a:cs typeface="Times New Roman"/>
                        </a:rPr>
                        <a:t>Aktivitu</a:t>
                      </a:r>
                      <a:r>
                        <a:rPr lang="cs-CZ" sz="1200" baseline="0" dirty="0" smtClean="0">
                          <a:solidFill>
                            <a:schemeClr val="tx1"/>
                          </a:solidFill>
                          <a:latin typeface="Calibri"/>
                          <a:ea typeface="Calibri"/>
                          <a:cs typeface="Times New Roman"/>
                        </a:rPr>
                        <a:t> využijeme na začátku hodiny věnované tematickému celku Amerika – doprava USA. Žáci se seznámí</a:t>
                      </a:r>
                      <a:br>
                        <a:rPr lang="cs-CZ" sz="1200" baseline="0" dirty="0" smtClean="0">
                          <a:solidFill>
                            <a:schemeClr val="tx1"/>
                          </a:solidFill>
                          <a:latin typeface="Calibri"/>
                          <a:ea typeface="Calibri"/>
                          <a:cs typeface="Times New Roman"/>
                        </a:rPr>
                      </a:br>
                      <a:r>
                        <a:rPr lang="cs-CZ" sz="1200" baseline="0" dirty="0" smtClean="0">
                          <a:solidFill>
                            <a:schemeClr val="tx1"/>
                          </a:solidFill>
                          <a:latin typeface="Calibri"/>
                          <a:ea typeface="Calibri"/>
                          <a:cs typeface="Times New Roman"/>
                        </a:rPr>
                        <a:t>se základními geografickými pojmy a doplní je do textu. Aktivita slouží k motivaci, zopakování již známých pojmů a procvičení nových.</a:t>
                      </a:r>
                      <a:endParaRPr lang="cs-CZ" sz="1200" dirty="0">
                        <a:solidFill>
                          <a:schemeClr val="tx1"/>
                        </a:solidFill>
                        <a:latin typeface="Calibri"/>
                        <a:ea typeface="Calibri"/>
                        <a:cs typeface="Times New Roman"/>
                      </a:endParaRPr>
                    </a:p>
                  </a:txBody>
                  <a:tcPr marL="68580" marR="68580" marT="0" marB="0">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r>
              <a:tr h="362226">
                <a:tc gridSpan="2">
                  <a:txBody>
                    <a:bodyPr/>
                    <a:lstStyle/>
                    <a:p>
                      <a:pPr>
                        <a:lnSpc>
                          <a:spcPct val="115000"/>
                        </a:lnSpc>
                        <a:spcAft>
                          <a:spcPts val="0"/>
                        </a:spcAft>
                      </a:pPr>
                      <a:endParaRPr lang="cs-CZ" sz="1200" dirty="0">
                        <a:latin typeface="Arial"/>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hMerge="1">
                  <a:txBody>
                    <a:bodyPr/>
                    <a:lstStyle/>
                    <a:p>
                      <a:endParaRPr lang="cs-CZ"/>
                    </a:p>
                  </a:txBody>
                  <a:tcPr/>
                </a:tc>
              </a:tr>
              <a:tr h="1388035">
                <a:tc gridSpan="2">
                  <a:txBody>
                    <a:bodyPr/>
                    <a:lstStyle/>
                    <a:p>
                      <a:pPr>
                        <a:lnSpc>
                          <a:spcPct val="115000"/>
                        </a:lnSpc>
                        <a:spcAft>
                          <a:spcPts val="0"/>
                        </a:spcAft>
                      </a:pPr>
                      <a:endParaRPr lang="cs-CZ" sz="1200" dirty="0">
                        <a:latin typeface="Arial"/>
                        <a:ea typeface="Calibri"/>
                        <a:cs typeface="Times New Roman"/>
                      </a:endParaRPr>
                    </a:p>
                    <a:p>
                      <a:pPr indent="90170" algn="ctr">
                        <a:lnSpc>
                          <a:spcPct val="115000"/>
                        </a:lnSpc>
                        <a:spcAft>
                          <a:spcPts val="0"/>
                        </a:spcAft>
                      </a:pPr>
                      <a:endParaRPr lang="cs-CZ" sz="1100" dirty="0" smtClean="0">
                        <a:latin typeface="Arial"/>
                        <a:ea typeface="Calibri"/>
                        <a:cs typeface="Times New Roman"/>
                      </a:endParaRPr>
                    </a:p>
                    <a:p>
                      <a:pPr indent="90170" algn="ctr">
                        <a:lnSpc>
                          <a:spcPct val="115000"/>
                        </a:lnSpc>
                        <a:spcAft>
                          <a:spcPts val="0"/>
                        </a:spcAft>
                      </a:pPr>
                      <a:endParaRPr lang="cs-CZ" sz="1100" dirty="0" smtClean="0">
                        <a:latin typeface="Arial"/>
                        <a:ea typeface="Calibri"/>
                        <a:cs typeface="Times New Roman"/>
                      </a:endParaRPr>
                    </a:p>
                    <a:p>
                      <a:pPr indent="90170" algn="ctr">
                        <a:lnSpc>
                          <a:spcPct val="115000"/>
                        </a:lnSpc>
                        <a:spcAft>
                          <a:spcPts val="0"/>
                        </a:spcAft>
                      </a:pPr>
                      <a:endParaRPr lang="cs-CZ" sz="1100" dirty="0" smtClean="0">
                        <a:latin typeface="Arial"/>
                        <a:ea typeface="Calibri"/>
                        <a:cs typeface="Times New Roman"/>
                      </a:endParaRPr>
                    </a:p>
                    <a:p>
                      <a:pPr indent="90170" algn="ctr">
                        <a:lnSpc>
                          <a:spcPct val="115000"/>
                        </a:lnSpc>
                        <a:spcAft>
                          <a:spcPts val="0"/>
                        </a:spcAft>
                      </a:pPr>
                      <a:r>
                        <a:rPr lang="cs-CZ" sz="1100" dirty="0" smtClean="0">
                          <a:latin typeface="Arial"/>
                          <a:ea typeface="Calibri"/>
                          <a:cs typeface="Times New Roman"/>
                        </a:rPr>
                        <a:t>Materiály </a:t>
                      </a:r>
                      <a:r>
                        <a:rPr lang="cs-CZ" sz="1100" dirty="0">
                          <a:latin typeface="Arial"/>
                          <a:ea typeface="Calibri"/>
                          <a:cs typeface="Times New Roman"/>
                        </a:rPr>
                        <a:t>jsou určeny pro bezplatné použití pro potřeby výuky a vzdělání na všech typech škol a školských zařízení. Jakékoliv další využití podléhá autorským zákonům. Není-li uvedeno jinak, je zdrojem tohoto materiálu autor.</a:t>
                      </a:r>
                      <a:endParaRPr lang="cs-CZ"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endParaRPr lang="cs-CZ"/>
                    </a:p>
                  </a:txBody>
                  <a:tcPr/>
                </a:tc>
              </a:tr>
            </a:tbl>
          </a:graphicData>
        </a:graphic>
      </p:graphicFrame>
      <p:pic>
        <p:nvPicPr>
          <p:cNvPr id="5" name="Obrázek 1" descr="logo eu.bmp"/>
          <p:cNvPicPr>
            <a:picLocks noChangeAspect="1" noChangeArrowheads="1"/>
          </p:cNvPicPr>
          <p:nvPr/>
        </p:nvPicPr>
        <p:blipFill>
          <a:blip r:embed="rId2" cstate="print"/>
          <a:srcRect/>
          <a:stretch>
            <a:fillRect/>
          </a:stretch>
        </p:blipFill>
        <p:spPr bwMode="auto">
          <a:xfrm>
            <a:off x="2771800" y="5157191"/>
            <a:ext cx="4374160" cy="954735"/>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p:cNvSpPr>
            <a:spLocks noGrp="1"/>
          </p:cNvSpPr>
          <p:nvPr>
            <p:ph type="title"/>
          </p:nvPr>
        </p:nvSpPr>
        <p:spPr>
          <a:xfrm>
            <a:off x="1403648" y="1124744"/>
            <a:ext cx="7498080" cy="1143000"/>
          </a:xfrm>
        </p:spPr>
        <p:txBody>
          <a:bodyPr/>
          <a:lstStyle/>
          <a:p>
            <a:r>
              <a:rPr lang="cs-CZ" b="1" dirty="0" smtClean="0">
                <a:latin typeface="Arial" pitchFamily="34" charset="0"/>
                <a:cs typeface="Arial" pitchFamily="34" charset="0"/>
              </a:rPr>
              <a:t>Doprava USA</a:t>
            </a:r>
            <a:endParaRPr lang="cs-CZ" dirty="0">
              <a:latin typeface="Arial" pitchFamily="34" charset="0"/>
              <a:cs typeface="Arial" pitchFamily="34" charset="0"/>
            </a:endParaRPr>
          </a:p>
        </p:txBody>
      </p:sp>
    </p:spTree>
    <p:extLst>
      <p:ext uri="{BB962C8B-B14F-4D97-AF65-F5344CB8AC3E}">
        <p14:creationId xmlns:p14="http://schemas.microsoft.com/office/powerpoint/2010/main" val="1468053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latin typeface="Arial" pitchFamily="34" charset="0"/>
                <a:cs typeface="Arial" pitchFamily="34" charset="0"/>
              </a:rPr>
              <a:t>Doprava USA</a:t>
            </a:r>
            <a:endParaRPr lang="cs-CZ" dirty="0">
              <a:latin typeface="Arial" pitchFamily="34" charset="0"/>
              <a:cs typeface="Arial" pitchFamily="34" charset="0"/>
            </a:endParaRPr>
          </a:p>
        </p:txBody>
      </p:sp>
      <p:sp>
        <p:nvSpPr>
          <p:cNvPr id="3" name="Zástupný symbol pro obsah 2"/>
          <p:cNvSpPr>
            <a:spLocks noGrp="1"/>
          </p:cNvSpPr>
          <p:nvPr>
            <p:ph idx="1"/>
          </p:nvPr>
        </p:nvSpPr>
        <p:spPr>
          <a:xfrm>
            <a:off x="1259632" y="1601416"/>
            <a:ext cx="7674056" cy="4851920"/>
          </a:xfrm>
        </p:spPr>
        <p:txBody>
          <a:bodyPr>
            <a:normAutofit fontScale="62500" lnSpcReduction="20000"/>
          </a:bodyPr>
          <a:lstStyle/>
          <a:p>
            <a:r>
              <a:rPr lang="cs-CZ" dirty="0" smtClean="0">
                <a:latin typeface="Arial" pitchFamily="34" charset="0"/>
                <a:cs typeface="Arial" pitchFamily="34" charset="0"/>
              </a:rPr>
              <a:t>V mnoha centrech měst se nacházejí vysoké mrakodrapy. Tyto budovy ovšem neslouží k bydlení, ale jako administrativní budovy – hotely, kanceláře, úřady. Hlavní město USA je Washington. Ten je pojmenován po prvním americkém prezidentovi – </a:t>
            </a:r>
            <a:r>
              <a:rPr lang="cs-CZ" dirty="0" err="1" smtClean="0">
                <a:latin typeface="Arial" pitchFamily="34" charset="0"/>
                <a:cs typeface="Arial" pitchFamily="34" charset="0"/>
              </a:rPr>
              <a:t>George</a:t>
            </a:r>
            <a:r>
              <a:rPr lang="cs-CZ" dirty="0" smtClean="0">
                <a:latin typeface="Arial" pitchFamily="34" charset="0"/>
                <a:cs typeface="Arial" pitchFamily="34" charset="0"/>
              </a:rPr>
              <a:t> Washington. Washington je sídlem prezidenta USA a také vlády. Největším městem USA je New York – ten je současně nejvýznamnějším finančním centrem. Také zde najdeme jednu z nejznámějších ulic – </a:t>
            </a:r>
            <a:r>
              <a:rPr lang="cs-CZ" dirty="0" err="1" smtClean="0">
                <a:latin typeface="Arial" pitchFamily="34" charset="0"/>
                <a:cs typeface="Arial" pitchFamily="34" charset="0"/>
              </a:rPr>
              <a:t>Wall</a:t>
            </a:r>
            <a:r>
              <a:rPr lang="cs-CZ" dirty="0" smtClean="0">
                <a:latin typeface="Arial" pitchFamily="34" charset="0"/>
                <a:cs typeface="Arial" pitchFamily="34" charset="0"/>
              </a:rPr>
              <a:t> </a:t>
            </a:r>
            <a:r>
              <a:rPr lang="cs-CZ" dirty="0" err="1" smtClean="0">
                <a:latin typeface="Arial" pitchFamily="34" charset="0"/>
                <a:cs typeface="Arial" pitchFamily="34" charset="0"/>
              </a:rPr>
              <a:t>street</a:t>
            </a:r>
            <a:r>
              <a:rPr lang="cs-CZ" dirty="0" smtClean="0">
                <a:latin typeface="Arial" pitchFamily="34" charset="0"/>
                <a:cs typeface="Arial" pitchFamily="34" charset="0"/>
              </a:rPr>
              <a:t>. </a:t>
            </a:r>
          </a:p>
          <a:p>
            <a:r>
              <a:rPr lang="cs-CZ" dirty="0" smtClean="0">
                <a:latin typeface="Arial" pitchFamily="34" charset="0"/>
                <a:cs typeface="Arial" pitchFamily="34" charset="0"/>
              </a:rPr>
              <a:t>Doprava je v Americe velmi vyspělá. Největší význam v USA má silniční doprava, protože téměř každý Američan vlastní osobní automobil. Dále další významnou dopravou je také železniční. Nejhustější síť se nachází na severovýchodě USA. Důležitou roli také hraje letecká doprava – národní i mezinárodní linky a též vodní doprava. U vodní dopravy jsou využívány jak řeky, tak i velká jezera. Mezi vodní dopravu se řadí říční i námořní. Mezi důležité přístavy USA řadíme: Houston, New York, Los </a:t>
            </a:r>
            <a:r>
              <a:rPr lang="cs-CZ" dirty="0" err="1" smtClean="0">
                <a:latin typeface="Arial" pitchFamily="34" charset="0"/>
                <a:cs typeface="Arial" pitchFamily="34" charset="0"/>
              </a:rPr>
              <a:t>Angelos</a:t>
            </a:r>
            <a:r>
              <a:rPr lang="cs-CZ" dirty="0" smtClean="0">
                <a:latin typeface="Arial" pitchFamily="34" charset="0"/>
                <a:cs typeface="Arial" pitchFamily="34" charset="0"/>
              </a:rPr>
              <a:t>, New Orleans.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187624" y="0"/>
            <a:ext cx="7498080" cy="1143000"/>
          </a:xfrm>
        </p:spPr>
        <p:txBody>
          <a:bodyPr/>
          <a:lstStyle/>
          <a:p>
            <a:r>
              <a:rPr lang="cs-CZ" b="1" dirty="0" smtClean="0">
                <a:latin typeface="Arial" pitchFamily="34" charset="0"/>
                <a:cs typeface="Arial" pitchFamily="34" charset="0"/>
              </a:rPr>
              <a:t>Doprava USA</a:t>
            </a:r>
            <a:endParaRPr lang="cs-CZ" dirty="0"/>
          </a:p>
        </p:txBody>
      </p:sp>
      <p:sp>
        <p:nvSpPr>
          <p:cNvPr id="3" name="Zástupný symbol pro obsah 2"/>
          <p:cNvSpPr>
            <a:spLocks noGrp="1"/>
          </p:cNvSpPr>
          <p:nvPr>
            <p:ph idx="1"/>
          </p:nvPr>
        </p:nvSpPr>
        <p:spPr>
          <a:xfrm>
            <a:off x="1187624" y="1628800"/>
            <a:ext cx="7642096" cy="4800600"/>
          </a:xfrm>
        </p:spPr>
        <p:txBody>
          <a:bodyPr>
            <a:normAutofit fontScale="62500" lnSpcReduction="20000"/>
          </a:bodyPr>
          <a:lstStyle/>
          <a:p>
            <a:r>
              <a:rPr lang="cs-CZ" dirty="0" smtClean="0">
                <a:latin typeface="Arial" pitchFamily="34" charset="0"/>
                <a:cs typeface="Arial" pitchFamily="34" charset="0"/>
              </a:rPr>
              <a:t>V mnoha centrech měst se nacházejí vysoké ………….. Tyto budovy ovšem neslouží k bydlení, ale jako ………………….. budovy – hotely, kanceláře, úřady. Hlavní město USA je …………………... Ten je pojmenován po prvním americkém prezidentovi – ……………………. Washington je sídlem prezidenta USA a také vlády. Největším městem USA je New York – ten je současně nejvýznamnějším finančním centrem. Také zde najdeme jednu z nejznámějších ulic – …………….. </a:t>
            </a:r>
          </a:p>
          <a:p>
            <a:r>
              <a:rPr lang="cs-CZ" dirty="0" smtClean="0">
                <a:latin typeface="Arial" pitchFamily="34" charset="0"/>
                <a:cs typeface="Arial" pitchFamily="34" charset="0"/>
              </a:rPr>
              <a:t>Doprava je v Americe velmi ……………. Největší význam v USA má …………..doprava, protože téměř každý Američan vlastní osobní automobil. Dále další významnou dopravou je také ………………. Nejhustější síť se nachází na severovýchodě USA. Důležitou roli také hraje …………… doprava – národní i mezinárodní linky a též vodní doprava. U vodní dopravy jsou využívány jak ……….., tak i …………..……. Mezi vodní dopravu se řadí říční i námořní. Mezi důležité přístavy USA řadíme: Houston, New York, Los </a:t>
            </a:r>
            <a:r>
              <a:rPr lang="cs-CZ" dirty="0" err="1" smtClean="0">
                <a:latin typeface="Arial" pitchFamily="34" charset="0"/>
                <a:cs typeface="Arial" pitchFamily="34" charset="0"/>
              </a:rPr>
              <a:t>Angelos</a:t>
            </a:r>
            <a:r>
              <a:rPr lang="cs-CZ" dirty="0" smtClean="0">
                <a:latin typeface="Arial" pitchFamily="34" charset="0"/>
                <a:cs typeface="Arial" pitchFamily="34" charset="0"/>
              </a:rPr>
              <a:t>, New Orleans.</a:t>
            </a:r>
          </a:p>
          <a:p>
            <a:endParaRPr lang="cs-CZ" dirty="0"/>
          </a:p>
        </p:txBody>
      </p:sp>
      <p:sp>
        <p:nvSpPr>
          <p:cNvPr id="5" name="Obdélník 4"/>
          <p:cNvSpPr/>
          <p:nvPr/>
        </p:nvSpPr>
        <p:spPr>
          <a:xfrm>
            <a:off x="1259632" y="980728"/>
            <a:ext cx="6840760" cy="400110"/>
          </a:xfrm>
          <a:prstGeom prst="rect">
            <a:avLst/>
          </a:prstGeom>
        </p:spPr>
        <p:txBody>
          <a:bodyPr wrap="square">
            <a:spAutoFit/>
          </a:bodyPr>
          <a:lstStyle/>
          <a:p>
            <a:r>
              <a:rPr lang="cs-CZ" sz="2000" u="sng" dirty="0" smtClean="0">
                <a:latin typeface="Arial" pitchFamily="34" charset="0"/>
                <a:cs typeface="Arial" pitchFamily="34" charset="0"/>
              </a:rPr>
              <a:t>Doplň chybějící slova do textu:</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187624" y="1556792"/>
            <a:ext cx="7746064" cy="4752528"/>
          </a:xfrm>
        </p:spPr>
        <p:txBody>
          <a:bodyPr>
            <a:normAutofit fontScale="62500" lnSpcReduction="20000"/>
          </a:bodyPr>
          <a:lstStyle/>
          <a:p>
            <a:r>
              <a:rPr lang="cs-CZ" dirty="0" smtClean="0">
                <a:latin typeface="Arial" pitchFamily="34" charset="0"/>
                <a:cs typeface="Arial" pitchFamily="34" charset="0"/>
              </a:rPr>
              <a:t>V mnoha centrech měst se nacházejí vysoké </a:t>
            </a:r>
            <a:r>
              <a:rPr lang="cs-CZ" dirty="0" smtClean="0">
                <a:solidFill>
                  <a:srgbClr val="FF0000"/>
                </a:solidFill>
                <a:latin typeface="Arial" pitchFamily="34" charset="0"/>
                <a:cs typeface="Arial" pitchFamily="34" charset="0"/>
              </a:rPr>
              <a:t>mrakodrapy</a:t>
            </a:r>
            <a:r>
              <a:rPr lang="cs-CZ" dirty="0" smtClean="0">
                <a:latin typeface="Arial" pitchFamily="34" charset="0"/>
                <a:cs typeface="Arial" pitchFamily="34" charset="0"/>
              </a:rPr>
              <a:t>. Tyto budovy ovšem neslouží k bydlení, ale jako </a:t>
            </a:r>
            <a:r>
              <a:rPr lang="cs-CZ" dirty="0" smtClean="0">
                <a:solidFill>
                  <a:srgbClr val="FF0000"/>
                </a:solidFill>
                <a:latin typeface="Arial" pitchFamily="34" charset="0"/>
                <a:cs typeface="Arial" pitchFamily="34" charset="0"/>
              </a:rPr>
              <a:t>administrativní</a:t>
            </a:r>
            <a:r>
              <a:rPr lang="cs-CZ" dirty="0" smtClean="0">
                <a:latin typeface="Arial" pitchFamily="34" charset="0"/>
                <a:cs typeface="Arial" pitchFamily="34" charset="0"/>
              </a:rPr>
              <a:t> budovy – hotely, kanceláře, úřady. Hlavní město USA je </a:t>
            </a:r>
            <a:r>
              <a:rPr lang="cs-CZ" dirty="0" smtClean="0">
                <a:solidFill>
                  <a:srgbClr val="FF0000"/>
                </a:solidFill>
                <a:latin typeface="Arial" pitchFamily="34" charset="0"/>
                <a:cs typeface="Arial" pitchFamily="34" charset="0"/>
              </a:rPr>
              <a:t>Washington</a:t>
            </a:r>
            <a:r>
              <a:rPr lang="cs-CZ" dirty="0" smtClean="0">
                <a:latin typeface="Arial" pitchFamily="34" charset="0"/>
                <a:cs typeface="Arial" pitchFamily="34" charset="0"/>
              </a:rPr>
              <a:t>. Ten je pojmenován po prvním americkém prezidentovi – </a:t>
            </a:r>
            <a:r>
              <a:rPr lang="cs-CZ" dirty="0" err="1" smtClean="0">
                <a:solidFill>
                  <a:srgbClr val="FF0000"/>
                </a:solidFill>
                <a:latin typeface="Arial" pitchFamily="34" charset="0"/>
                <a:cs typeface="Arial" pitchFamily="34" charset="0"/>
              </a:rPr>
              <a:t>George</a:t>
            </a:r>
            <a:r>
              <a:rPr lang="cs-CZ" dirty="0" smtClean="0">
                <a:solidFill>
                  <a:srgbClr val="FF0000"/>
                </a:solidFill>
                <a:latin typeface="Arial" pitchFamily="34" charset="0"/>
                <a:cs typeface="Arial" pitchFamily="34" charset="0"/>
              </a:rPr>
              <a:t> Washington</a:t>
            </a:r>
            <a:r>
              <a:rPr lang="cs-CZ" dirty="0" smtClean="0">
                <a:latin typeface="Arial" pitchFamily="34" charset="0"/>
                <a:cs typeface="Arial" pitchFamily="34" charset="0"/>
              </a:rPr>
              <a:t>. Washington je sídlem prezidenta USA a také vlády. Největším městem USA je New York – ten je současně nejvýznamnějším finančním centrem. Také zde najdeme jednu z nejznámějších ulic – </a:t>
            </a:r>
            <a:r>
              <a:rPr lang="cs-CZ" dirty="0" err="1" smtClean="0">
                <a:solidFill>
                  <a:srgbClr val="FF0000"/>
                </a:solidFill>
                <a:latin typeface="Arial" pitchFamily="34" charset="0"/>
                <a:cs typeface="Arial" pitchFamily="34" charset="0"/>
              </a:rPr>
              <a:t>Wall</a:t>
            </a:r>
            <a:r>
              <a:rPr lang="cs-CZ" dirty="0" smtClean="0">
                <a:solidFill>
                  <a:srgbClr val="FF0000"/>
                </a:solidFill>
                <a:latin typeface="Arial" pitchFamily="34" charset="0"/>
                <a:cs typeface="Arial" pitchFamily="34" charset="0"/>
              </a:rPr>
              <a:t> </a:t>
            </a:r>
            <a:r>
              <a:rPr lang="cs-CZ" dirty="0" err="1" smtClean="0">
                <a:solidFill>
                  <a:srgbClr val="FF0000"/>
                </a:solidFill>
                <a:latin typeface="Arial" pitchFamily="34" charset="0"/>
                <a:cs typeface="Arial" pitchFamily="34" charset="0"/>
              </a:rPr>
              <a:t>street</a:t>
            </a:r>
            <a:r>
              <a:rPr lang="cs-CZ" dirty="0" smtClean="0">
                <a:latin typeface="Arial" pitchFamily="34" charset="0"/>
                <a:cs typeface="Arial" pitchFamily="34" charset="0"/>
              </a:rPr>
              <a:t>. </a:t>
            </a:r>
          </a:p>
          <a:p>
            <a:r>
              <a:rPr lang="cs-CZ" dirty="0" smtClean="0">
                <a:latin typeface="Arial" pitchFamily="34" charset="0"/>
                <a:cs typeface="Arial" pitchFamily="34" charset="0"/>
              </a:rPr>
              <a:t>Doprava je v Americe velmi </a:t>
            </a:r>
            <a:r>
              <a:rPr lang="cs-CZ" dirty="0" smtClean="0">
                <a:solidFill>
                  <a:srgbClr val="FF0000"/>
                </a:solidFill>
                <a:latin typeface="Arial" pitchFamily="34" charset="0"/>
                <a:cs typeface="Arial" pitchFamily="34" charset="0"/>
              </a:rPr>
              <a:t>vyspělá</a:t>
            </a:r>
            <a:r>
              <a:rPr lang="cs-CZ" dirty="0" smtClean="0">
                <a:latin typeface="Arial" pitchFamily="34" charset="0"/>
                <a:cs typeface="Arial" pitchFamily="34" charset="0"/>
              </a:rPr>
              <a:t>. Největší význam v USA má </a:t>
            </a:r>
            <a:r>
              <a:rPr lang="cs-CZ" dirty="0" smtClean="0">
                <a:solidFill>
                  <a:srgbClr val="FF0000"/>
                </a:solidFill>
                <a:latin typeface="Arial" pitchFamily="34" charset="0"/>
                <a:cs typeface="Arial" pitchFamily="34" charset="0"/>
              </a:rPr>
              <a:t>silniční</a:t>
            </a:r>
            <a:r>
              <a:rPr lang="cs-CZ" dirty="0" smtClean="0">
                <a:latin typeface="Arial" pitchFamily="34" charset="0"/>
                <a:cs typeface="Arial" pitchFamily="34" charset="0"/>
              </a:rPr>
              <a:t> doprava, protože téměř každý Američan vlastní osobní automobil. Dále další významnou dopravou je také </a:t>
            </a:r>
            <a:r>
              <a:rPr lang="cs-CZ" dirty="0" smtClean="0">
                <a:solidFill>
                  <a:srgbClr val="FF0000"/>
                </a:solidFill>
                <a:latin typeface="Arial" pitchFamily="34" charset="0"/>
                <a:cs typeface="Arial" pitchFamily="34" charset="0"/>
              </a:rPr>
              <a:t>železniční</a:t>
            </a:r>
            <a:r>
              <a:rPr lang="cs-CZ" dirty="0" smtClean="0">
                <a:latin typeface="Arial" pitchFamily="34" charset="0"/>
                <a:cs typeface="Arial" pitchFamily="34" charset="0"/>
              </a:rPr>
              <a:t>. Nejhustější síť se nachází na severovýchodě USA. Důležitou roli také hraje </a:t>
            </a:r>
            <a:r>
              <a:rPr lang="cs-CZ" dirty="0" smtClean="0">
                <a:solidFill>
                  <a:srgbClr val="FF0000"/>
                </a:solidFill>
                <a:latin typeface="Arial" pitchFamily="34" charset="0"/>
                <a:cs typeface="Arial" pitchFamily="34" charset="0"/>
              </a:rPr>
              <a:t>letecká</a:t>
            </a:r>
            <a:r>
              <a:rPr lang="cs-CZ" dirty="0" smtClean="0">
                <a:latin typeface="Arial" pitchFamily="34" charset="0"/>
                <a:cs typeface="Arial" pitchFamily="34" charset="0"/>
              </a:rPr>
              <a:t> doprava – národní i mezinárodní linky a též vodní doprava. U vodní dopravy jsou využívány jak </a:t>
            </a:r>
            <a:r>
              <a:rPr lang="cs-CZ" dirty="0" smtClean="0">
                <a:solidFill>
                  <a:srgbClr val="FF0000"/>
                </a:solidFill>
                <a:latin typeface="Arial" pitchFamily="34" charset="0"/>
                <a:cs typeface="Arial" pitchFamily="34" charset="0"/>
              </a:rPr>
              <a:t>řeky</a:t>
            </a:r>
            <a:r>
              <a:rPr lang="cs-CZ" dirty="0" smtClean="0">
                <a:latin typeface="Arial" pitchFamily="34" charset="0"/>
                <a:cs typeface="Arial" pitchFamily="34" charset="0"/>
              </a:rPr>
              <a:t>, tak i </a:t>
            </a:r>
            <a:r>
              <a:rPr lang="cs-CZ" dirty="0" smtClean="0">
                <a:solidFill>
                  <a:srgbClr val="FF0000"/>
                </a:solidFill>
                <a:latin typeface="Arial" pitchFamily="34" charset="0"/>
                <a:cs typeface="Arial" pitchFamily="34" charset="0"/>
              </a:rPr>
              <a:t>velká jezera</a:t>
            </a:r>
            <a:r>
              <a:rPr lang="cs-CZ" dirty="0" smtClean="0">
                <a:latin typeface="Arial" pitchFamily="34" charset="0"/>
                <a:cs typeface="Arial" pitchFamily="34" charset="0"/>
              </a:rPr>
              <a:t>. Mezi </a:t>
            </a:r>
            <a:r>
              <a:rPr lang="cs-CZ" dirty="0" smtClean="0">
                <a:solidFill>
                  <a:srgbClr val="FF0000"/>
                </a:solidFill>
                <a:latin typeface="Arial" pitchFamily="34" charset="0"/>
                <a:cs typeface="Arial" pitchFamily="34" charset="0"/>
              </a:rPr>
              <a:t>vodní dopravu </a:t>
            </a:r>
            <a:r>
              <a:rPr lang="cs-CZ" dirty="0" smtClean="0">
                <a:latin typeface="Arial" pitchFamily="34" charset="0"/>
                <a:cs typeface="Arial" pitchFamily="34" charset="0"/>
              </a:rPr>
              <a:t>se řadí říční i námořní. Mezi důležité přístavy USA řadíme: Houston, New York, Los </a:t>
            </a:r>
            <a:r>
              <a:rPr lang="cs-CZ" dirty="0" err="1" smtClean="0">
                <a:latin typeface="Arial" pitchFamily="34" charset="0"/>
                <a:cs typeface="Arial" pitchFamily="34" charset="0"/>
              </a:rPr>
              <a:t>Angelos</a:t>
            </a:r>
            <a:r>
              <a:rPr lang="cs-CZ" dirty="0" smtClean="0">
                <a:latin typeface="Arial" pitchFamily="34" charset="0"/>
                <a:cs typeface="Arial" pitchFamily="34" charset="0"/>
              </a:rPr>
              <a:t>, New Orleans.</a:t>
            </a:r>
          </a:p>
        </p:txBody>
      </p:sp>
      <p:sp>
        <p:nvSpPr>
          <p:cNvPr id="4" name="Nadpis 1"/>
          <p:cNvSpPr>
            <a:spLocks noGrp="1"/>
          </p:cNvSpPr>
          <p:nvPr>
            <p:ph type="title"/>
          </p:nvPr>
        </p:nvSpPr>
        <p:spPr>
          <a:xfrm>
            <a:off x="1187624" y="0"/>
            <a:ext cx="7498080" cy="1143000"/>
          </a:xfrm>
        </p:spPr>
        <p:txBody>
          <a:bodyPr/>
          <a:lstStyle/>
          <a:p>
            <a:r>
              <a:rPr lang="cs-CZ" b="1" dirty="0" smtClean="0">
                <a:latin typeface="Arial" pitchFamily="34" charset="0"/>
                <a:cs typeface="Arial" pitchFamily="34" charset="0"/>
              </a:rPr>
              <a:t>Doprava USA</a:t>
            </a:r>
            <a:endParaRPr lang="cs-CZ" dirty="0"/>
          </a:p>
        </p:txBody>
      </p:sp>
      <p:sp>
        <p:nvSpPr>
          <p:cNvPr id="5" name="Obdélník 4"/>
          <p:cNvSpPr/>
          <p:nvPr/>
        </p:nvSpPr>
        <p:spPr>
          <a:xfrm>
            <a:off x="1259632" y="980728"/>
            <a:ext cx="1922321" cy="400110"/>
          </a:xfrm>
          <a:prstGeom prst="rect">
            <a:avLst/>
          </a:prstGeom>
        </p:spPr>
        <p:txBody>
          <a:bodyPr wrap="none">
            <a:spAutoFit/>
          </a:bodyPr>
          <a:lstStyle/>
          <a:p>
            <a:r>
              <a:rPr lang="cs-CZ" sz="2000" u="sng" dirty="0" smtClean="0">
                <a:latin typeface="Arial" pitchFamily="34" charset="0"/>
                <a:cs typeface="Arial" pitchFamily="34" charset="0"/>
              </a:rPr>
              <a:t>Správné řešení</a:t>
            </a:r>
            <a:endParaRPr lang="cs-CZ" sz="2000" u="sng" dirty="0">
              <a:latin typeface="Arial" pitchFamily="34" charset="0"/>
              <a:cs typeface="Arial" pitchFamily="34"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unovrat">
  <a:themeElements>
    <a:clrScheme name="Slunovrat">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lunovrat">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lunovrat">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29</TotalTime>
  <Words>127</Words>
  <Application>Microsoft Office PowerPoint</Application>
  <PresentationFormat>Předvádění na obrazovce (4:3)</PresentationFormat>
  <Paragraphs>38</Paragraphs>
  <Slides>5</Slides>
  <Notes>0</Notes>
  <HiddenSlides>0</HiddenSlides>
  <MMClips>0</MMClips>
  <ScaleCrop>false</ScaleCrop>
  <HeadingPairs>
    <vt:vector size="4" baseType="variant">
      <vt:variant>
        <vt:lpstr>Motiv</vt:lpstr>
      </vt:variant>
      <vt:variant>
        <vt:i4>1</vt:i4>
      </vt:variant>
      <vt:variant>
        <vt:lpstr>Nadpisy snímků</vt:lpstr>
      </vt:variant>
      <vt:variant>
        <vt:i4>5</vt:i4>
      </vt:variant>
    </vt:vector>
  </HeadingPairs>
  <TitlesOfParts>
    <vt:vector size="6" baseType="lpstr">
      <vt:lpstr>Slunovrat</vt:lpstr>
      <vt:lpstr>Prezentace aplikace PowerPoint</vt:lpstr>
      <vt:lpstr>Doprava USA</vt:lpstr>
      <vt:lpstr>Doprava USA</vt:lpstr>
      <vt:lpstr>Doprava USA</vt:lpstr>
      <vt:lpstr>Doprava USA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Jana Málková</dc:creator>
  <cp:lastModifiedBy>Jana Málková</cp:lastModifiedBy>
  <cp:revision>20</cp:revision>
  <dcterms:created xsi:type="dcterms:W3CDTF">2013-10-06T19:09:45Z</dcterms:created>
  <dcterms:modified xsi:type="dcterms:W3CDTF">2013-10-09T06:26:31Z</dcterms:modified>
</cp:coreProperties>
</file>