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9"/>
  </p:notesMasterIdLst>
  <p:sldIdLst>
    <p:sldId id="256" r:id="rId2"/>
    <p:sldId id="257" r:id="rId3"/>
    <p:sldId id="259" r:id="rId4"/>
    <p:sldId id="261" r:id="rId5"/>
    <p:sldId id="262" r:id="rId6"/>
    <p:sldId id="260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/>
            <a:t>: </a:t>
          </a:r>
          <a:r>
            <a:rPr lang="cs-CZ" smtClean="0"/>
            <a:t>Andrea Kolářová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VY_32_INOVACE_8C_01_Česká republika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Vlastivěda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98ABFB6E-C93B-415F-A872-20204A474F46}" type="presOf" srcId="{EBC41103-E2E5-4D48-9B4B-425520D3D098}" destId="{F732C171-B6A8-40AC-BE86-9061B3C3D3B8}" srcOrd="0" destOrd="0" presId="urn:microsoft.com/office/officeart/2005/8/layout/target3"/>
    <dgm:cxn modelId="{27E56A60-6D15-4B30-AF99-C3AF6BB20FAE}" type="presOf" srcId="{9F18DD90-522E-4A06-9EDB-3FF7C7EB6637}" destId="{932F2F5B-E5E6-4E00-9503-10413FFBA7E0}" srcOrd="1" destOrd="0" presId="urn:microsoft.com/office/officeart/2005/8/layout/target3"/>
    <dgm:cxn modelId="{F02B96FD-D0AF-4466-AAFB-FC641AC5F56E}" type="presOf" srcId="{0C6E1E16-08A6-4B86-AB9F-749A7749D4C9}" destId="{D8344A4C-A59C-418B-AE84-1CF03F62012F}" srcOrd="0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7A8D27AE-19B5-4542-A9C4-EF4FB8766AF6}" type="presOf" srcId="{EBC41103-E2E5-4D48-9B4B-425520D3D098}" destId="{D3CEBA79-51F7-49AC-8104-9DE2B978BFF4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EF89DA1C-5C29-48FE-A6BE-30C3BCCD95DA}" type="presOf" srcId="{FBBFC3EA-9D9D-4F3A-BEA6-9C2C0E46BF20}" destId="{601CDFA2-8205-4060-95D5-B0A001D0D0E3}" srcOrd="0" destOrd="0" presId="urn:microsoft.com/office/officeart/2005/8/layout/target3"/>
    <dgm:cxn modelId="{139EB02B-250A-4008-90DF-1BA0483AC3E7}" type="presOf" srcId="{019433A1-1324-4DE1-9E6F-32B851095F74}" destId="{CC1D5B29-8413-4412-9F6D-55E531B84639}" srcOrd="0" destOrd="0" presId="urn:microsoft.com/office/officeart/2005/8/layout/target3"/>
    <dgm:cxn modelId="{9E22FA03-6D5A-4BFF-B0E6-801F40A423FC}" type="presOf" srcId="{0C6E1E16-08A6-4B86-AB9F-749A7749D4C9}" destId="{B7652895-8F40-40B1-8BC2-AD2A1592E4B6}" srcOrd="1" destOrd="0" presId="urn:microsoft.com/office/officeart/2005/8/layout/target3"/>
    <dgm:cxn modelId="{574114A8-B60D-4B66-85FD-976B12C4B5A5}" type="presOf" srcId="{019433A1-1324-4DE1-9E6F-32B851095F74}" destId="{83FE2C4A-F11C-43B1-9923-1AFAA3244381}" srcOrd="1" destOrd="0" presId="urn:microsoft.com/office/officeart/2005/8/layout/target3"/>
    <dgm:cxn modelId="{DFCD2CDC-C68F-44BC-9CC8-EAE34D1D7BE3}" type="presOf" srcId="{C73C7642-F245-4585-8F88-243F9FAEF6CA}" destId="{0E0F4EFC-82FA-4EC4-801E-BC2F931EC339}" srcOrd="1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187106AA-6322-4DC9-AE6E-0B854C8AD94D}" type="presOf" srcId="{9F18DD90-522E-4A06-9EDB-3FF7C7EB6637}" destId="{D102FEF8-6917-41D2-AE5D-914C1EA8F84A}" srcOrd="0" destOrd="0" presId="urn:microsoft.com/office/officeart/2005/8/layout/target3"/>
    <dgm:cxn modelId="{DDEEF2AC-7C51-4E77-A3CF-4ED236BB5AB4}" type="presOf" srcId="{FBBFC3EA-9D9D-4F3A-BEA6-9C2C0E46BF20}" destId="{3F478621-DC04-4E99-8ED0-6EF817E39D4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5791DB01-286F-4CF8-80BA-2033D972469E}" type="presOf" srcId="{C73C7642-F245-4585-8F88-243F9FAEF6CA}" destId="{304CA11A-E17E-4999-A128-C72BF543B20D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A0BF2E5B-7C53-4697-9FE2-7852954FF75A}" type="presParOf" srcId="{71045F8C-00FA-488E-A7BD-E2E6753D979D}" destId="{D3840DFA-901C-4049-8AB2-27AC2BA34540}" srcOrd="3" destOrd="0" presId="urn:microsoft.com/office/officeart/2005/8/layout/target3"/>
    <dgm:cxn modelId="{FEE1433C-6C9E-4624-BC58-27A71CB12D1D}" type="presParOf" srcId="{71045F8C-00FA-488E-A7BD-E2E6753D979D}" destId="{5BDA8D49-C64C-4FDF-ACCF-171444A32B21}" srcOrd="4" destOrd="0" presId="urn:microsoft.com/office/officeart/2005/8/layout/target3"/>
    <dgm:cxn modelId="{5CCD10E2-04DE-4873-A9B4-AEFCF4FADEC5}" type="presParOf" srcId="{71045F8C-00FA-488E-A7BD-E2E6753D979D}" destId="{D8344A4C-A59C-418B-AE84-1CF03F62012F}" srcOrd="5" destOrd="0" presId="urn:microsoft.com/office/officeart/2005/8/layout/target3"/>
    <dgm:cxn modelId="{B488BE37-8299-4C9B-A56C-A7AFA23C855F}" type="presParOf" srcId="{71045F8C-00FA-488E-A7BD-E2E6753D979D}" destId="{57DDA582-354B-4295-AE97-083B34E96D1A}" srcOrd="6" destOrd="0" presId="urn:microsoft.com/office/officeart/2005/8/layout/target3"/>
    <dgm:cxn modelId="{04F28B9B-B908-41C6-A44F-D302A5BA6A75}" type="presParOf" srcId="{71045F8C-00FA-488E-A7BD-E2E6753D979D}" destId="{4A11C032-4DF2-44E5-8C80-1286B3D4B133}" srcOrd="7" destOrd="0" presId="urn:microsoft.com/office/officeart/2005/8/layout/target3"/>
    <dgm:cxn modelId="{40D688F3-D2A9-4564-8A55-0EEC63F21F53}" type="presParOf" srcId="{71045F8C-00FA-488E-A7BD-E2E6753D979D}" destId="{601CDFA2-8205-4060-95D5-B0A001D0D0E3}" srcOrd="8" destOrd="0" presId="urn:microsoft.com/office/officeart/2005/8/layout/target3"/>
    <dgm:cxn modelId="{B786AD0C-D3A5-4302-96D7-72C08D100F3B}" type="presParOf" srcId="{71045F8C-00FA-488E-A7BD-E2E6753D979D}" destId="{EA95FEE9-5F68-48C7-93BB-0F8C419DA96D}" srcOrd="9" destOrd="0" presId="urn:microsoft.com/office/officeart/2005/8/layout/target3"/>
    <dgm:cxn modelId="{17239303-0268-442C-84E4-9CF1EE7456B7}" type="presParOf" srcId="{71045F8C-00FA-488E-A7BD-E2E6753D979D}" destId="{BB3828A8-1683-43A3-8BCA-2995B7EAE8F3}" srcOrd="10" destOrd="0" presId="urn:microsoft.com/office/officeart/2005/8/layout/target3"/>
    <dgm:cxn modelId="{1BB50963-4026-4D70-B41B-35837997A5D6}" type="presParOf" srcId="{71045F8C-00FA-488E-A7BD-E2E6753D979D}" destId="{CC1D5B29-8413-4412-9F6D-55E531B84639}" srcOrd="11" destOrd="0" presId="urn:microsoft.com/office/officeart/2005/8/layout/target3"/>
    <dgm:cxn modelId="{1C6AAF37-626E-4386-B5DA-571231DBB27C}" type="presParOf" srcId="{71045F8C-00FA-488E-A7BD-E2E6753D979D}" destId="{AEEDACE7-4427-455B-A155-2C3381828BD7}" srcOrd="12" destOrd="0" presId="urn:microsoft.com/office/officeart/2005/8/layout/target3"/>
    <dgm:cxn modelId="{FA4DBB59-D7FB-46D7-8E29-9B735E3C7044}" type="presParOf" srcId="{71045F8C-00FA-488E-A7BD-E2E6753D979D}" destId="{7C8531F2-00DF-4DB1-A6C6-AF46193E1BBF}" srcOrd="13" destOrd="0" presId="urn:microsoft.com/office/officeart/2005/8/layout/target3"/>
    <dgm:cxn modelId="{9038DC1D-CA3E-4FC0-B7DA-F6C0860D5A07}" type="presParOf" srcId="{71045F8C-00FA-488E-A7BD-E2E6753D979D}" destId="{304CA11A-E17E-4999-A128-C72BF543B20D}" srcOrd="14" destOrd="0" presId="urn:microsoft.com/office/officeart/2005/8/layout/target3"/>
    <dgm:cxn modelId="{7696F90B-C9D5-4A8B-844F-2429C5DE6E88}" type="presParOf" srcId="{71045F8C-00FA-488E-A7BD-E2E6753D979D}" destId="{C67EF5F7-B425-49AF-82F9-2446588ED851}" srcOrd="15" destOrd="0" presId="urn:microsoft.com/office/officeart/2005/8/layout/target3"/>
    <dgm:cxn modelId="{26A56947-725D-4D2D-B846-C6B9CEF0DA4D}" type="presParOf" srcId="{71045F8C-00FA-488E-A7BD-E2E6753D979D}" destId="{14E80F71-B028-4CCE-8C5A-7AE67F9A28C6}" srcOrd="16" destOrd="0" presId="urn:microsoft.com/office/officeart/2005/8/layout/target3"/>
    <dgm:cxn modelId="{E31DB8ED-5F23-4EDE-8234-4624D50F31CC}" type="presParOf" srcId="{71045F8C-00FA-488E-A7BD-E2E6753D979D}" destId="{F732C171-B6A8-40AC-BE86-9061B3C3D3B8}" srcOrd="17" destOrd="0" presId="urn:microsoft.com/office/officeart/2005/8/layout/target3"/>
    <dgm:cxn modelId="{D16661BC-1AD4-41BE-8835-A495CFDEE6EE}" type="presParOf" srcId="{71045F8C-00FA-488E-A7BD-E2E6753D979D}" destId="{D8C5187E-68B6-4E2E-86D0-57087190219B}" srcOrd="18" destOrd="0" presId="urn:microsoft.com/office/officeart/2005/8/layout/target3"/>
    <dgm:cxn modelId="{A782218C-64D3-4EB8-9917-08643CBBC499}" type="presParOf" srcId="{71045F8C-00FA-488E-A7BD-E2E6753D979D}" destId="{1A909E4D-639C-4CB7-A7CE-FC1133FAA37E}" srcOrd="19" destOrd="0" presId="urn:microsoft.com/office/officeart/2005/8/layout/target3"/>
    <dgm:cxn modelId="{D8A46D4C-0479-49B3-9A14-D99B419E9374}" type="presParOf" srcId="{71045F8C-00FA-488E-A7BD-E2E6753D979D}" destId="{D102FEF8-6917-41D2-AE5D-914C1EA8F84A}" srcOrd="20" destOrd="0" presId="urn:microsoft.com/office/officeart/2005/8/layout/target3"/>
    <dgm:cxn modelId="{00A003CF-4BAE-4A7E-B527-319406F52F72}" type="presParOf" srcId="{71045F8C-00FA-488E-A7BD-E2E6753D979D}" destId="{4D19AB04-24FA-40C2-B203-52AE3D15E171}" srcOrd="21" destOrd="0" presId="urn:microsoft.com/office/officeart/2005/8/layout/target3"/>
    <dgm:cxn modelId="{83C42F6B-AFFA-4788-8586-26047B1C1830}" type="presParOf" srcId="{71045F8C-00FA-488E-A7BD-E2E6753D979D}" destId="{B7652895-8F40-40B1-8BC2-AD2A1592E4B6}" srcOrd="22" destOrd="0" presId="urn:microsoft.com/office/officeart/2005/8/layout/target3"/>
    <dgm:cxn modelId="{79EC0E4D-C124-47B3-AEEE-3BF3A409DA1C}" type="presParOf" srcId="{71045F8C-00FA-488E-A7BD-E2E6753D979D}" destId="{3F478621-DC04-4E99-8ED0-6EF817E39D41}" srcOrd="23" destOrd="0" presId="urn:microsoft.com/office/officeart/2005/8/layout/target3"/>
    <dgm:cxn modelId="{F83EDD4D-2857-4208-B80E-A43D9D885DF0}" type="presParOf" srcId="{71045F8C-00FA-488E-A7BD-E2E6753D979D}" destId="{83FE2C4A-F11C-43B1-9923-1AFAA3244381}" srcOrd="24" destOrd="0" presId="urn:microsoft.com/office/officeart/2005/8/layout/target3"/>
    <dgm:cxn modelId="{6AEE2849-8C05-4E7B-A05C-4F8D0DC7D9C6}" type="presParOf" srcId="{71045F8C-00FA-488E-A7BD-E2E6753D979D}" destId="{0E0F4EFC-82FA-4EC4-801E-BC2F931EC339}" srcOrd="25" destOrd="0" presId="urn:microsoft.com/office/officeart/2005/8/layout/target3"/>
    <dgm:cxn modelId="{AE48CE57-3F43-4E93-A410-6C838F8F100F}" type="presParOf" srcId="{71045F8C-00FA-488E-A7BD-E2E6753D979D}" destId="{D3CEBA79-51F7-49AC-8104-9DE2B978BFF4}" srcOrd="26" destOrd="0" presId="urn:microsoft.com/office/officeart/2005/8/layout/target3"/>
    <dgm:cxn modelId="{8DCAFD80-BFC5-4BFD-BA17-9B6F39E11FDD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Autor</a:t>
          </a:r>
          <a:r>
            <a:rPr lang="cs-CZ" sz="1700" kern="1200"/>
            <a:t>: </a:t>
          </a:r>
          <a:r>
            <a:rPr lang="cs-CZ" sz="1700" kern="1200" smtClean="0"/>
            <a:t>Andrea Kolářová</a:t>
          </a:r>
          <a:endParaRPr lang="cs-CZ" sz="1700" kern="1200" dirty="0"/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Název : </a:t>
          </a:r>
          <a:r>
            <a:rPr lang="cs-CZ" sz="1700" kern="1200" dirty="0" smtClean="0"/>
            <a:t>VY_32_INOVACE_8C_01_Česká republika</a:t>
          </a:r>
          <a:endParaRPr lang="cs-CZ" sz="1700" kern="1200" dirty="0"/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Téma</a:t>
          </a:r>
          <a:r>
            <a:rPr lang="cs-CZ" sz="1700" kern="1200" dirty="0" smtClean="0"/>
            <a:t>: Vlastivěda</a:t>
          </a:r>
          <a:endParaRPr lang="cs-CZ" sz="1700" kern="1200" dirty="0"/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Číslo projektu</a:t>
          </a:r>
          <a:r>
            <a:rPr lang="cs-CZ" sz="1700" kern="1200" dirty="0" smtClean="0"/>
            <a:t>: CZ.1.07/1.4.00/21.1431</a:t>
          </a:r>
          <a:endParaRPr lang="cs-CZ" sz="17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EACB31-0272-42F8-86A7-246F285568C3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3DFF1B-49AF-48D3-BE23-7A43AEB961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85588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DFF1B-49AF-48D3-BE23-7A43AEB9616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40438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402CD3B8-8B97-4C13-ABBD-C0BF8712391E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402CD3B8-8B97-4C13-ABBD-C0BF8712391E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402CD3B8-8B97-4C13-ABBD-C0BF8712391E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gCheck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402CD3B8-8B97-4C13-ABBD-C0BF8712391E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5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6/6e/Europe_with_flags.png/778px-Europe_with_flags.png" TargetMode="External"/><Relationship Id="rId2" Type="http://schemas.openxmlformats.org/officeDocument/2006/relationships/hyperlink" Target="http://commons.wikimedia.org/wiki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06594817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Žáci si na tabuli přečtou informace o České republice, s kterými pak pracují. Doplňují neúplné věty a kliknutím ověřují správnost.</a:t>
            </a:r>
          </a:p>
          <a:p>
            <a:r>
              <a:rPr lang="cs-CZ" dirty="0" smtClean="0"/>
              <a:t>Na mapě hledají vlajku naší země a </a:t>
            </a:r>
            <a:r>
              <a:rPr lang="cs-CZ" dirty="0"/>
              <a:t>k</a:t>
            </a:r>
            <a:r>
              <a:rPr lang="cs-CZ" dirty="0" smtClean="0"/>
              <a:t>liknutím zkontrolují. S mapou mohou pracovat i dále – hledat státy Evropy a jejich vlajky.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drea\AppData\Local\Microsoft\Windows\Temporary Internet Files\Content.IE5\858SS3H0\MP90036265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7488831" cy="4992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5" y="272277"/>
            <a:ext cx="7125113" cy="924475"/>
          </a:xfrm>
        </p:spPr>
        <p:txBody>
          <a:bodyPr/>
          <a:lstStyle/>
          <a:p>
            <a:r>
              <a:rPr lang="cs-CZ" dirty="0" smtClean="0"/>
              <a:t>Česká republika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1619672" y="2119257"/>
            <a:ext cx="6039773" cy="3603812"/>
          </a:xfrm>
        </p:spPr>
        <p:txBody>
          <a:bodyPr>
            <a:normAutofit/>
          </a:bodyPr>
          <a:lstStyle/>
          <a:p>
            <a:r>
              <a:rPr lang="cs-CZ" b="1" dirty="0"/>
              <a:t>Název – Česká republika, Česko </a:t>
            </a:r>
            <a:endParaRPr lang="cs-CZ" b="1" dirty="0" smtClean="0"/>
          </a:p>
          <a:p>
            <a:r>
              <a:rPr lang="cs-CZ" b="1" dirty="0"/>
              <a:t>Počet obyvatel - </a:t>
            </a:r>
            <a:r>
              <a:rPr lang="pl-PL" b="1" dirty="0"/>
              <a:t>10 </a:t>
            </a:r>
            <a:r>
              <a:rPr lang="pl-PL" b="1" dirty="0" smtClean="0"/>
              <a:t>500 000</a:t>
            </a:r>
          </a:p>
          <a:p>
            <a:r>
              <a:rPr lang="cs-CZ" b="1" dirty="0"/>
              <a:t>Rozloha – 78 866 km</a:t>
            </a:r>
            <a:r>
              <a:rPr lang="cs-CZ" b="1" baseline="30000" dirty="0"/>
              <a:t>2 </a:t>
            </a:r>
            <a:endParaRPr lang="cs-CZ" b="1" baseline="30000" dirty="0" smtClean="0"/>
          </a:p>
          <a:p>
            <a:r>
              <a:rPr lang="cs-CZ" b="1" dirty="0"/>
              <a:t>Hlavní město: Praha </a:t>
            </a:r>
            <a:endParaRPr lang="cs-CZ" b="1" dirty="0" smtClean="0"/>
          </a:p>
          <a:p>
            <a:pPr>
              <a:lnSpc>
                <a:spcPct val="90000"/>
              </a:lnSpc>
            </a:pPr>
            <a:r>
              <a:rPr lang="cs-CZ" b="1" dirty="0"/>
              <a:t>Státní zřízení: parlamentní demokracie</a:t>
            </a:r>
          </a:p>
          <a:p>
            <a:pPr>
              <a:lnSpc>
                <a:spcPct val="90000"/>
              </a:lnSpc>
            </a:pPr>
            <a:r>
              <a:rPr lang="cs-CZ" b="1" dirty="0"/>
              <a:t>Hlava státu: prezident volený na pět </a:t>
            </a:r>
            <a:r>
              <a:rPr lang="cs-CZ" b="1" dirty="0" smtClean="0"/>
              <a:t>let</a:t>
            </a:r>
          </a:p>
          <a:p>
            <a:pPr>
              <a:lnSpc>
                <a:spcPct val="90000"/>
              </a:lnSpc>
            </a:pPr>
            <a:r>
              <a:rPr lang="cs-CZ" b="1" dirty="0"/>
              <a:t>Jazyky: čeština</a:t>
            </a:r>
          </a:p>
          <a:p>
            <a:pPr>
              <a:lnSpc>
                <a:spcPct val="90000"/>
              </a:lnSpc>
            </a:pPr>
            <a:r>
              <a:rPr lang="cs-CZ" b="1" dirty="0"/>
              <a:t>Správní členění: 14 krajů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6462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Poloha České republiky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Česko leží uprostřed Evropy, je to </a:t>
            </a:r>
            <a:r>
              <a:rPr lang="cs-CZ" b="1" dirty="0" smtClean="0">
                <a:solidFill>
                  <a:srgbClr val="FF0000"/>
                </a:solidFill>
              </a:rPr>
              <a:t>vnitrozemský</a:t>
            </a:r>
            <a:r>
              <a:rPr lang="cs-CZ" dirty="0" smtClean="0"/>
              <a:t> stát.</a:t>
            </a:r>
          </a:p>
          <a:p>
            <a:r>
              <a:rPr lang="cs-CZ" dirty="0" smtClean="0"/>
              <a:t>Sousedí se čtyřmi státy s Polskem, Slovenskem, Německem a Rakouskem.</a:t>
            </a:r>
          </a:p>
          <a:p>
            <a:r>
              <a:rPr lang="cs-CZ" dirty="0" smtClean="0"/>
              <a:t>Od ostatních států je oddělena státní hranicí.</a:t>
            </a:r>
          </a:p>
          <a:p>
            <a:r>
              <a:rPr lang="cs-CZ" dirty="0" smtClean="0"/>
              <a:t>Česko je členem </a:t>
            </a:r>
            <a:r>
              <a:rPr lang="cs-CZ" b="1" dirty="0" smtClean="0">
                <a:solidFill>
                  <a:srgbClr val="FF0000"/>
                </a:solidFill>
              </a:rPr>
              <a:t>Evropské unie</a:t>
            </a: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  </a:t>
            </a:r>
            <a:r>
              <a:rPr lang="cs-CZ" dirty="0" smtClean="0"/>
              <a:t>od roku 2004. </a:t>
            </a:r>
            <a:endParaRPr lang="cs-CZ" dirty="0"/>
          </a:p>
        </p:txBody>
      </p:sp>
      <p:pic>
        <p:nvPicPr>
          <p:cNvPr id="2050" name="Picture 2" descr="C:\Users\Andrea\AppData\Local\Microsoft\Windows\Temporary Internet Files\Content.IE5\928V8WVT\MC900349423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466149"/>
            <a:ext cx="3456384" cy="2269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9886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620688"/>
            <a:ext cx="6965245" cy="120248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Doplň věty.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63040" y="1484784"/>
            <a:ext cx="6196405" cy="4238285"/>
          </a:xfrm>
        </p:spPr>
        <p:txBody>
          <a:bodyPr>
            <a:normAutofit lnSpcReduction="10000"/>
          </a:bodyPr>
          <a:lstStyle/>
          <a:p>
            <a:r>
              <a:rPr lang="cs-CZ" dirty="0"/>
              <a:t>Česko leží uprostřed </a:t>
            </a:r>
            <a:r>
              <a:rPr lang="cs-CZ" b="1" dirty="0">
                <a:solidFill>
                  <a:srgbClr val="FF0000"/>
                </a:solidFill>
              </a:rPr>
              <a:t>Evropy</a:t>
            </a:r>
            <a:r>
              <a:rPr lang="cs-CZ" dirty="0"/>
              <a:t>, je to </a:t>
            </a:r>
            <a:r>
              <a:rPr lang="cs-CZ" dirty="0">
                <a:solidFill>
                  <a:schemeClr val="tx1">
                    <a:lumMod val="95000"/>
                    <a:lumOff val="5000"/>
                  </a:schemeClr>
                </a:solidFill>
              </a:rPr>
              <a:t>vnitrozemský </a:t>
            </a:r>
            <a:r>
              <a:rPr lang="cs-CZ" dirty="0" smtClean="0"/>
              <a:t>stát, to znamená, že nemá </a:t>
            </a:r>
            <a:r>
              <a:rPr lang="cs-CZ" b="1" dirty="0" smtClean="0">
                <a:solidFill>
                  <a:srgbClr val="FF0000"/>
                </a:solidFill>
              </a:rPr>
              <a:t>moře</a:t>
            </a:r>
            <a:r>
              <a:rPr lang="cs-CZ" dirty="0" smtClean="0"/>
              <a:t>.</a:t>
            </a:r>
          </a:p>
          <a:p>
            <a:r>
              <a:rPr lang="cs-CZ" dirty="0"/>
              <a:t>Od ostatních států </a:t>
            </a:r>
            <a:r>
              <a:rPr lang="cs-CZ" dirty="0" smtClean="0"/>
              <a:t>je ČR </a:t>
            </a:r>
            <a:r>
              <a:rPr lang="cs-CZ" dirty="0"/>
              <a:t>oddělena </a:t>
            </a:r>
            <a:r>
              <a:rPr lang="cs-CZ" b="1" dirty="0">
                <a:solidFill>
                  <a:srgbClr val="FF0000"/>
                </a:solidFill>
              </a:rPr>
              <a:t>státní </a:t>
            </a:r>
            <a:r>
              <a:rPr lang="cs-CZ" b="1" dirty="0" smtClean="0">
                <a:solidFill>
                  <a:srgbClr val="FF0000"/>
                </a:solidFill>
              </a:rPr>
              <a:t>hranicí</a:t>
            </a:r>
            <a:r>
              <a:rPr lang="cs-CZ" dirty="0" smtClean="0"/>
              <a:t>.</a:t>
            </a:r>
          </a:p>
          <a:p>
            <a:r>
              <a:rPr lang="cs-CZ" dirty="0" smtClean="0"/>
              <a:t>Hlavním městem je </a:t>
            </a:r>
            <a:r>
              <a:rPr lang="cs-CZ" b="1" dirty="0" smtClean="0">
                <a:solidFill>
                  <a:srgbClr val="FF0000"/>
                </a:solidFill>
              </a:rPr>
              <a:t>Praha</a:t>
            </a:r>
            <a:r>
              <a:rPr lang="cs-CZ" dirty="0" smtClean="0"/>
              <a:t>.</a:t>
            </a:r>
          </a:p>
          <a:p>
            <a:r>
              <a:rPr lang="cs-CZ" dirty="0" smtClean="0"/>
              <a:t>Úředním jazykem je </a:t>
            </a:r>
            <a:r>
              <a:rPr lang="cs-CZ" b="1" dirty="0" smtClean="0">
                <a:solidFill>
                  <a:srgbClr val="FF0000"/>
                </a:solidFill>
              </a:rPr>
              <a:t>čeština</a:t>
            </a:r>
            <a:r>
              <a:rPr lang="cs-CZ" dirty="0" smtClean="0"/>
              <a:t>.</a:t>
            </a:r>
          </a:p>
          <a:p>
            <a:r>
              <a:rPr lang="cs-CZ" dirty="0" smtClean="0"/>
              <a:t>Hlavou státu je </a:t>
            </a:r>
            <a:r>
              <a:rPr lang="cs-CZ" b="1" dirty="0" smtClean="0">
                <a:solidFill>
                  <a:srgbClr val="FF0000"/>
                </a:solidFill>
              </a:rPr>
              <a:t>prezident</a:t>
            </a:r>
            <a:r>
              <a:rPr lang="cs-CZ" dirty="0" smtClean="0"/>
              <a:t>, který je volen na pět let.</a:t>
            </a:r>
          </a:p>
          <a:p>
            <a:r>
              <a:rPr lang="cs-CZ" dirty="0"/>
              <a:t>Česko je členem </a:t>
            </a:r>
            <a:r>
              <a:rPr lang="cs-CZ" b="1" dirty="0">
                <a:solidFill>
                  <a:srgbClr val="FF0000"/>
                </a:solidFill>
              </a:rPr>
              <a:t>Evropské unie</a:t>
            </a: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</a:rPr>
              <a:t>   </a:t>
            </a:r>
            <a:r>
              <a:rPr lang="cs-CZ" dirty="0"/>
              <a:t>od roku 2004.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Mrak 4"/>
          <p:cNvSpPr/>
          <p:nvPr/>
        </p:nvSpPr>
        <p:spPr>
          <a:xfrm>
            <a:off x="4497257" y="1479104"/>
            <a:ext cx="914400" cy="457200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Mrak 5"/>
          <p:cNvSpPr/>
          <p:nvPr/>
        </p:nvSpPr>
        <p:spPr>
          <a:xfrm>
            <a:off x="1763688" y="2204864"/>
            <a:ext cx="914400" cy="457200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Mrak 6"/>
          <p:cNvSpPr/>
          <p:nvPr/>
        </p:nvSpPr>
        <p:spPr>
          <a:xfrm>
            <a:off x="1827490" y="2924944"/>
            <a:ext cx="914400" cy="457200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Mrak 7"/>
          <p:cNvSpPr/>
          <p:nvPr/>
        </p:nvSpPr>
        <p:spPr>
          <a:xfrm>
            <a:off x="6228184" y="2478266"/>
            <a:ext cx="914400" cy="457200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Mrak 8"/>
          <p:cNvSpPr/>
          <p:nvPr/>
        </p:nvSpPr>
        <p:spPr>
          <a:xfrm>
            <a:off x="4283968" y="3284984"/>
            <a:ext cx="914400" cy="457200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Mrak 9"/>
          <p:cNvSpPr/>
          <p:nvPr/>
        </p:nvSpPr>
        <p:spPr>
          <a:xfrm>
            <a:off x="4408659" y="3645024"/>
            <a:ext cx="1002998" cy="457200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Mrak 10"/>
          <p:cNvSpPr/>
          <p:nvPr/>
        </p:nvSpPr>
        <p:spPr>
          <a:xfrm>
            <a:off x="3779912" y="4126601"/>
            <a:ext cx="1232877" cy="457200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Mrak 11"/>
          <p:cNvSpPr/>
          <p:nvPr/>
        </p:nvSpPr>
        <p:spPr>
          <a:xfrm>
            <a:off x="3923928" y="4797152"/>
            <a:ext cx="2016223" cy="457200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732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520" y="1207581"/>
            <a:ext cx="7202880" cy="5545662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5023" y="332656"/>
            <a:ext cx="6965245" cy="1687411"/>
          </a:xfrm>
        </p:spPr>
        <p:txBody>
          <a:bodyPr/>
          <a:lstStyle/>
          <a:p>
            <a:r>
              <a:rPr lang="cs-CZ" dirty="0" smtClean="0"/>
              <a:t>Najdi Česko a jeho sousedy. Poznáš i další státy?</a:t>
            </a:r>
            <a:endParaRPr lang="cs-CZ" dirty="0"/>
          </a:p>
        </p:txBody>
      </p:sp>
      <p:sp>
        <p:nvSpPr>
          <p:cNvPr id="6" name="Šipka dolů 5"/>
          <p:cNvSpPr/>
          <p:nvPr/>
        </p:nvSpPr>
        <p:spPr>
          <a:xfrm>
            <a:off x="3491880" y="2564904"/>
            <a:ext cx="792088" cy="1872208"/>
          </a:xfrm>
          <a:prstGeom prst="downArrow">
            <a:avLst>
              <a:gd name="adj1" fmla="val 50000"/>
              <a:gd name="adj2" fmla="val 638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9394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63040" y="2119257"/>
            <a:ext cx="6781368" cy="3603812"/>
          </a:xfrm>
        </p:spPr>
        <p:txBody>
          <a:bodyPr>
            <a:normAutofit/>
          </a:bodyPr>
          <a:lstStyle/>
          <a:p>
            <a:pPr marL="0" indent="0" fontAlgn="base">
              <a:spcAft>
                <a:spcPct val="0"/>
              </a:spcAft>
              <a:buNone/>
            </a:pPr>
            <a:r>
              <a:rPr lang="fr-FR" dirty="0">
                <a:solidFill>
                  <a:srgbClr val="002060"/>
                </a:solidFill>
                <a:latin typeface="Arial" charset="0"/>
                <a:hlinkClick r:id="rId2"/>
              </a:rPr>
              <a:t>http://commons.wikimedia.org/wiki</a:t>
            </a:r>
            <a:r>
              <a:rPr lang="cs-CZ" dirty="0">
                <a:solidFill>
                  <a:srgbClr val="002060"/>
                </a:solidFill>
                <a:latin typeface="Arial" charset="0"/>
              </a:rPr>
              <a:t> - otevřená </a:t>
            </a:r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galerie</a:t>
            </a:r>
          </a:p>
          <a:p>
            <a:pPr marL="0" indent="0" fontAlgn="base">
              <a:spcAft>
                <a:spcPct val="0"/>
              </a:spcAft>
              <a:buNone/>
            </a:pPr>
            <a:r>
              <a:rPr lang="cs-CZ" dirty="0" smtClean="0">
                <a:solidFill>
                  <a:srgbClr val="002060"/>
                </a:solidFill>
                <a:latin typeface="Arial" charset="0"/>
                <a:hlinkClick r:id="rId3"/>
              </a:rPr>
              <a:t>http://upload.wikimedia.org/wikipedia/commons/thumb/6/6e/Europe_with_flags.png/778px-Europe_with_flags.png</a:t>
            </a:r>
            <a:endParaRPr lang="cs-CZ" dirty="0" smtClean="0">
              <a:solidFill>
                <a:srgbClr val="002060"/>
              </a:solidFill>
              <a:latin typeface="Arial" charset="0"/>
            </a:endParaRPr>
          </a:p>
          <a:p>
            <a:pPr marL="0" indent="0" fontAlgn="base">
              <a:spcAft>
                <a:spcPct val="0"/>
              </a:spcAft>
              <a:buNone/>
            </a:pPr>
            <a:r>
              <a:rPr lang="cs-CZ" dirty="0" smtClean="0">
                <a:solidFill>
                  <a:srgbClr val="002060"/>
                </a:solidFill>
                <a:hlinkClick r:id="rId4"/>
              </a:rPr>
              <a:t>http</a:t>
            </a:r>
            <a:r>
              <a:rPr lang="cs-CZ" dirty="0">
                <a:solidFill>
                  <a:srgbClr val="002060"/>
                </a:solidFill>
                <a:hlinkClick r:id="rId4"/>
              </a:rPr>
              <a:t>://office.microsoft.com</a:t>
            </a:r>
            <a:r>
              <a:rPr lang="cs-CZ" dirty="0">
                <a:solidFill>
                  <a:srgbClr val="002060"/>
                </a:solidFill>
              </a:rPr>
              <a:t> - </a:t>
            </a:r>
            <a:r>
              <a:rPr lang="cs-CZ" dirty="0">
                <a:solidFill>
                  <a:prstClr val="black"/>
                </a:solidFill>
                <a:latin typeface="Arial" charset="0"/>
              </a:rPr>
              <a:t>otevřená galerie</a:t>
            </a:r>
          </a:p>
          <a:p>
            <a:pPr marL="0" indent="0">
              <a:buNone/>
            </a:pPr>
            <a:r>
              <a:rPr lang="cs-CZ" dirty="0" smtClean="0"/>
              <a:t>Vlastivěda 4, učebnice – Nová škola </a:t>
            </a:r>
            <a:r>
              <a:rPr lang="cs-CZ" smtClean="0"/>
              <a:t>Brno </a:t>
            </a:r>
            <a:r>
              <a:rPr lang="cs-CZ" smtClean="0"/>
              <a:t>2003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306</TotalTime>
  <Words>265</Words>
  <Application>Microsoft Office PowerPoint</Application>
  <PresentationFormat>Předvádění na obrazovce (4:3)</PresentationFormat>
  <Paragraphs>41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Špendlík</vt:lpstr>
      <vt:lpstr>Prezentace aplikace PowerPoint</vt:lpstr>
      <vt:lpstr>Anotace</vt:lpstr>
      <vt:lpstr>Česká republika</vt:lpstr>
      <vt:lpstr>Poloha České republiky</vt:lpstr>
      <vt:lpstr>Doplň věty. </vt:lpstr>
      <vt:lpstr>Najdi Česko a jeho sousedy. Poznáš i další státy?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Andrea</cp:lastModifiedBy>
  <cp:revision>42</cp:revision>
  <dcterms:created xsi:type="dcterms:W3CDTF">2011-08-21T15:31:45Z</dcterms:created>
  <dcterms:modified xsi:type="dcterms:W3CDTF">2013-10-17T14:00:10Z</dcterms:modified>
</cp:coreProperties>
</file>