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9"/>
  </p:notesMasterIdLst>
  <p:sldIdLst>
    <p:sldId id="256" r:id="rId2"/>
    <p:sldId id="257" r:id="rId3"/>
    <p:sldId id="260" r:id="rId4"/>
    <p:sldId id="259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Vlastivěda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VY_32_INOVACE_8C_02_Obyvatelé ČR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/>
            <a:t>: </a:t>
          </a:r>
          <a:r>
            <a:rPr lang="cs-CZ" sz="1600" kern="1200" smtClean="0"/>
            <a:t>Andrea Kolářová</a:t>
          </a:r>
          <a:endParaRPr lang="cs-CZ" sz="16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</a:t>
          </a:r>
          <a:r>
            <a:rPr lang="cs-CZ" sz="1600" kern="1200"/>
            <a:t>: </a:t>
          </a:r>
          <a:r>
            <a:rPr lang="cs-CZ" sz="1600" kern="1200" smtClean="0"/>
            <a:t>VY_32_INOVACE_8C_02_Obyvatelé ČR</a:t>
          </a:r>
          <a:endParaRPr lang="cs-CZ" sz="16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Vlastivěda</a:t>
          </a:r>
          <a:endParaRPr lang="cs-CZ" sz="16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CZ.1.07/1.4.00/21.1431</a:t>
          </a:r>
          <a:endParaRPr lang="cs-CZ" sz="16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162DE0-2BAA-4714-991B-7C5E984A2DB4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3EB82C-DEF0-4885-8102-763C536799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591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EB82C-DEF0-4885-8102-763C5367994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4924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EB82C-DEF0-4885-8102-763C5367994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515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02CD3B8-8B97-4C13-ABBD-C0BF8712391E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e/e7/Czech_Rep._-_Bohemia%2C_Moravia_and_Silesia_I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80048039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Žáci si nejprve přečtou informace o obyvatelstvu v ČR a naučí se základní pojmy.</a:t>
            </a:r>
          </a:p>
          <a:p>
            <a:r>
              <a:rPr lang="cs-CZ" sz="1800" dirty="0" smtClean="0"/>
              <a:t>Práce s mapou – na interaktivní tabuli žáci ukazují historická území ČR a popisují znaky.</a:t>
            </a:r>
          </a:p>
          <a:p>
            <a:r>
              <a:rPr lang="cs-CZ" sz="1800" dirty="0" smtClean="0"/>
              <a:t>Morava – učitel nebo žáci přečtou a popíší obrázek.</a:t>
            </a:r>
          </a:p>
          <a:p>
            <a:r>
              <a:rPr lang="cs-CZ" sz="1800" dirty="0" smtClean="0"/>
              <a:t>V posledním snímku děti spojují nářeční výrazy s obrázkem a kliknutím kontrolují.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Obyvatelé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464496"/>
          </a:xfrm>
        </p:spPr>
        <p:txBody>
          <a:bodyPr/>
          <a:lstStyle/>
          <a:p>
            <a:r>
              <a:rPr lang="cs-CZ" dirty="0" smtClean="0"/>
              <a:t>V České republice žije více než 10 milionů obyvatel. Jsou to </a:t>
            </a:r>
            <a:r>
              <a:rPr lang="cs-CZ" dirty="0" smtClean="0">
                <a:solidFill>
                  <a:srgbClr val="00B0F0"/>
                </a:solidFill>
              </a:rPr>
              <a:t>Češi, Moravané a Slezané</a:t>
            </a:r>
            <a:r>
              <a:rPr lang="cs-CZ" dirty="0" smtClean="0"/>
              <a:t>. V dávných dobách byly Čechy, Morava a Slezsko spojeny do Českého království.</a:t>
            </a:r>
          </a:p>
          <a:p>
            <a:r>
              <a:rPr lang="cs-CZ" dirty="0" smtClean="0"/>
              <a:t>Společně s námi žijí v ČR příslušníci </a:t>
            </a:r>
            <a:r>
              <a:rPr lang="cs-CZ" dirty="0" smtClean="0">
                <a:solidFill>
                  <a:srgbClr val="00B0F0"/>
                </a:solidFill>
              </a:rPr>
              <a:t>národnostních menšin </a:t>
            </a:r>
            <a:r>
              <a:rPr lang="cs-CZ" dirty="0" smtClean="0"/>
              <a:t>(jiných národů, se kterými žijeme ve společném státě). Jsou to Slováci, Romové, Vietnamci, Němci….</a:t>
            </a:r>
          </a:p>
          <a:p>
            <a:r>
              <a:rPr lang="cs-CZ" dirty="0" smtClean="0"/>
              <a:t>Úředním jazykem v České republice je </a:t>
            </a:r>
            <a:r>
              <a:rPr lang="cs-CZ" dirty="0" smtClean="0">
                <a:solidFill>
                  <a:srgbClr val="00B0F0"/>
                </a:solidFill>
              </a:rPr>
              <a:t>čeština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 descr="C:\Users\Andrea\AppData\Local\Microsoft\Windows\Temporary Internet Files\Content.IE5\928V8WVT\MP9004339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1641376" cy="123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42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965245" cy="100811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Historické hranice Čech, Moravy a Slezska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88840"/>
            <a:ext cx="7359409" cy="4176464"/>
          </a:xfrm>
        </p:spPr>
      </p:pic>
      <p:sp>
        <p:nvSpPr>
          <p:cNvPr id="8" name="TextovéPole 7"/>
          <p:cNvSpPr txBox="1"/>
          <p:nvPr/>
        </p:nvSpPr>
        <p:spPr>
          <a:xfrm>
            <a:off x="7308304" y="2019674"/>
            <a:ext cx="1198527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Slezsko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4760" y="4579091"/>
            <a:ext cx="108012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Čechy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 flipH="1">
            <a:off x="7308304" y="4533473"/>
            <a:ext cx="136815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Morava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646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32656" y="332656"/>
            <a:ext cx="7200800" cy="1152128"/>
          </a:xfrm>
        </p:spPr>
        <p:txBody>
          <a:bodyPr/>
          <a:lstStyle/>
          <a:p>
            <a:r>
              <a:rPr lang="cs-CZ" dirty="0" smtClean="0"/>
              <a:t>Morava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5257800"/>
          </a:xfrm>
        </p:spPr>
        <p:txBody>
          <a:bodyPr/>
          <a:lstStyle/>
          <a:p>
            <a:r>
              <a:rPr lang="cs-CZ" dirty="0" smtClean="0"/>
              <a:t>Na Moravě vznikla v 9.století</a:t>
            </a:r>
            <a:r>
              <a:rPr lang="cs-CZ" dirty="0"/>
              <a:t> </a:t>
            </a:r>
            <a:r>
              <a:rPr lang="cs-CZ" dirty="0" smtClean="0"/>
              <a:t>Velkomoravská říše</a:t>
            </a:r>
            <a:r>
              <a:rPr lang="cs-CZ" dirty="0"/>
              <a:t> (latinsky </a:t>
            </a:r>
            <a:r>
              <a:rPr lang="cs-CZ" i="1" dirty="0"/>
              <a:t>Moravia Magna</a:t>
            </a:r>
            <a:r>
              <a:rPr lang="cs-CZ" dirty="0"/>
              <a:t>). </a:t>
            </a:r>
            <a:r>
              <a:rPr lang="cs-CZ" dirty="0" smtClean="0"/>
              <a:t>Byla kolébkou </a:t>
            </a:r>
            <a:r>
              <a:rPr lang="cs-CZ" dirty="0"/>
              <a:t>slovanské </a:t>
            </a:r>
            <a:r>
              <a:rPr lang="cs-CZ" dirty="0" smtClean="0"/>
              <a:t>vzdělanosti</a:t>
            </a:r>
            <a:r>
              <a:rPr lang="cs-CZ" dirty="0"/>
              <a:t>, kultury a </a:t>
            </a:r>
            <a:r>
              <a:rPr lang="cs-CZ" dirty="0" smtClean="0"/>
              <a:t>křesťanství.</a:t>
            </a:r>
          </a:p>
          <a:p>
            <a:r>
              <a:rPr lang="cs-CZ" dirty="0" smtClean="0"/>
              <a:t>Moravané si udržují některé tradice, například kroje a používají nářečí.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467904"/>
            <a:ext cx="3899298" cy="595312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87489" y="4448775"/>
            <a:ext cx="1396601" cy="321218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92894" y="6470519"/>
            <a:ext cx="2111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Věstonická </a:t>
            </a:r>
            <a:r>
              <a:rPr lang="cs-CZ" dirty="0">
                <a:solidFill>
                  <a:srgbClr val="00B0F0"/>
                </a:solidFill>
              </a:rPr>
              <a:t>V</a:t>
            </a:r>
            <a:r>
              <a:rPr lang="cs-CZ" dirty="0" smtClean="0">
                <a:solidFill>
                  <a:srgbClr val="00B0F0"/>
                </a:solidFill>
              </a:rPr>
              <a:t>enuše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62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Co znamenají slova z moravského nářečí? Spoj s obrázkem.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>
                <a:solidFill>
                  <a:srgbClr val="00B0F0"/>
                </a:solidFill>
              </a:rPr>
              <a:t>š</a:t>
            </a:r>
            <a:r>
              <a:rPr lang="cs-CZ" b="1" dirty="0" smtClean="0">
                <a:solidFill>
                  <a:srgbClr val="00B0F0"/>
                </a:solidFill>
              </a:rPr>
              <a:t>ohaj</a:t>
            </a:r>
          </a:p>
          <a:p>
            <a:endParaRPr lang="cs-CZ" b="1" dirty="0">
              <a:solidFill>
                <a:srgbClr val="00B0F0"/>
              </a:solidFill>
            </a:endParaRPr>
          </a:p>
          <a:p>
            <a:r>
              <a:rPr lang="cs-CZ" b="1" dirty="0" err="1">
                <a:solidFill>
                  <a:srgbClr val="00B0F0"/>
                </a:solidFill>
              </a:rPr>
              <a:t>e</a:t>
            </a:r>
            <a:r>
              <a:rPr lang="cs-CZ" b="1" dirty="0" err="1" smtClean="0">
                <a:solidFill>
                  <a:srgbClr val="00B0F0"/>
                </a:solidFill>
              </a:rPr>
              <a:t>rteple</a:t>
            </a:r>
            <a:endParaRPr lang="cs-CZ" b="1" dirty="0" smtClean="0">
              <a:solidFill>
                <a:srgbClr val="00B0F0"/>
              </a:solidFill>
            </a:endParaRPr>
          </a:p>
          <a:p>
            <a:endParaRPr lang="cs-CZ" b="1" dirty="0">
              <a:solidFill>
                <a:srgbClr val="00B0F0"/>
              </a:solidFill>
            </a:endParaRPr>
          </a:p>
          <a:p>
            <a:r>
              <a:rPr lang="cs-CZ" b="1" dirty="0" err="1">
                <a:solidFill>
                  <a:srgbClr val="00B0F0"/>
                </a:solidFill>
              </a:rPr>
              <a:t>r</a:t>
            </a:r>
            <a:r>
              <a:rPr lang="cs-CZ" b="1" dirty="0" err="1" smtClean="0">
                <a:solidFill>
                  <a:srgbClr val="00B0F0"/>
                </a:solidFill>
              </a:rPr>
              <a:t>obka</a:t>
            </a:r>
            <a:endParaRPr lang="cs-CZ" b="1" dirty="0" smtClean="0">
              <a:solidFill>
                <a:srgbClr val="00B0F0"/>
              </a:solidFill>
            </a:endParaRPr>
          </a:p>
          <a:p>
            <a:endParaRPr lang="cs-CZ" b="1" dirty="0">
              <a:solidFill>
                <a:srgbClr val="00B0F0"/>
              </a:solidFill>
            </a:endParaRPr>
          </a:p>
          <a:p>
            <a:r>
              <a:rPr lang="cs-CZ" b="1" dirty="0">
                <a:solidFill>
                  <a:srgbClr val="00B0F0"/>
                </a:solidFill>
              </a:rPr>
              <a:t>t</a:t>
            </a:r>
            <a:r>
              <a:rPr lang="cs-CZ" b="1" dirty="0" smtClean="0">
                <a:solidFill>
                  <a:srgbClr val="00B0F0"/>
                </a:solidFill>
              </a:rPr>
              <a:t>urkyň</a:t>
            </a:r>
          </a:p>
          <a:p>
            <a:endParaRPr lang="cs-CZ" b="1" dirty="0">
              <a:solidFill>
                <a:srgbClr val="00B0F0"/>
              </a:solidFill>
            </a:endParaRPr>
          </a:p>
          <a:p>
            <a:r>
              <a:rPr lang="cs-CZ" b="1" dirty="0">
                <a:solidFill>
                  <a:srgbClr val="00B0F0"/>
                </a:solidFill>
              </a:rPr>
              <a:t>o</a:t>
            </a:r>
            <a:r>
              <a:rPr lang="cs-CZ" b="1" dirty="0" smtClean="0">
                <a:solidFill>
                  <a:srgbClr val="00B0F0"/>
                </a:solidFill>
              </a:rPr>
              <a:t>harky</a:t>
            </a:r>
          </a:p>
          <a:p>
            <a:endParaRPr lang="cs-CZ" b="1" dirty="0">
              <a:solidFill>
                <a:srgbClr val="00B0F0"/>
              </a:solidFill>
            </a:endParaRPr>
          </a:p>
          <a:p>
            <a:r>
              <a:rPr lang="cs-CZ" b="1" dirty="0" err="1" smtClean="0">
                <a:solidFill>
                  <a:srgbClr val="00B0F0"/>
                </a:solidFill>
              </a:rPr>
              <a:t>palazór</a:t>
            </a:r>
            <a:endParaRPr lang="cs-CZ" b="1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Andrea\AppData\Local\Microsoft\Windows\Temporary Internet Files\Content.IE5\HWMI5TK6\MC9001124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211" y="3649187"/>
            <a:ext cx="1684397" cy="112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drea\AppData\Local\Microsoft\Windows\Temporary Internet Files\Content.IE5\858SS3H0\MC9001124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23381"/>
            <a:ext cx="2065599" cy="111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ndrea\AppData\Local\Microsoft\Windows\Temporary Internet Files\Content.IE5\4EZ2AW5U\MP90044830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457" y="1726846"/>
            <a:ext cx="1469910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ndrea\AppData\Local\Microsoft\Windows\Temporary Internet Files\Content.IE5\928V8WVT\MC9004405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959" y="4330487"/>
            <a:ext cx="1782137" cy="230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Andrea\AppData\Local\Microsoft\Windows\Temporary Internet Files\Content.IE5\HWMI5TK6\MC90033558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30500"/>
            <a:ext cx="2002630" cy="168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Andrea\AppData\Local\Microsoft\Windows\Temporary Internet Files\Content.IE5\HWMI5TK6\MC9003357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432" y="5299981"/>
            <a:ext cx="1778888" cy="120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1907704" y="1730500"/>
            <a:ext cx="4929255" cy="9064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051720" y="2708920"/>
            <a:ext cx="2520280" cy="24482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907704" y="3419975"/>
            <a:ext cx="4968753" cy="13560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907704" y="4212598"/>
            <a:ext cx="792088" cy="10873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1907704" y="4581128"/>
            <a:ext cx="172819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2051720" y="2996952"/>
            <a:ext cx="1800200" cy="2808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14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spcAft>
                <a:spcPct val="0"/>
              </a:spcAft>
              <a:buNone/>
            </a:pPr>
            <a:r>
              <a:rPr lang="fr-FR" dirty="0">
                <a:solidFill>
                  <a:srgbClr val="002060"/>
                </a:solidFill>
                <a:latin typeface="Arial" charset="0"/>
                <a:hlinkClick r:id="rId2"/>
              </a:rPr>
              <a:t>http://commons.wikimedia.org/wiki</a:t>
            </a:r>
            <a:r>
              <a:rPr lang="cs-CZ" dirty="0">
                <a:solidFill>
                  <a:srgbClr val="002060"/>
                </a:solidFill>
                <a:latin typeface="Arial" charset="0"/>
              </a:rPr>
              <a:t> - otevřená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galerie</a:t>
            </a:r>
          </a:p>
          <a:p>
            <a:pPr marL="0" indent="0" fontAlgn="base">
              <a:spcAft>
                <a:spcPct val="0"/>
              </a:spcAft>
              <a:buNone/>
            </a:pPr>
            <a:r>
              <a:rPr lang="cs-CZ" dirty="0" smtClean="0">
                <a:solidFill>
                  <a:srgbClr val="002060"/>
                </a:solidFill>
                <a:hlinkClick r:id="rId3"/>
              </a:rPr>
              <a:t>http</a:t>
            </a:r>
            <a:r>
              <a:rPr lang="cs-CZ" dirty="0">
                <a:solidFill>
                  <a:srgbClr val="002060"/>
                </a:solidFill>
                <a:hlinkClick r:id="rId3"/>
              </a:rPr>
              <a:t>://office.microsoft.com</a:t>
            </a:r>
            <a:r>
              <a:rPr lang="cs-CZ" dirty="0">
                <a:solidFill>
                  <a:srgbClr val="002060"/>
                </a:solidFill>
              </a:rPr>
              <a:t> - </a:t>
            </a:r>
            <a:r>
              <a:rPr lang="cs-CZ" dirty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 marL="0" indent="0">
              <a:buNone/>
            </a:pPr>
            <a:r>
              <a:rPr lang="cs-CZ" sz="2000" dirty="0"/>
              <a:t>Vlastivěda 4, učebnice – Nová škola Brno </a:t>
            </a:r>
            <a:r>
              <a:rPr lang="cs-CZ" sz="2000" dirty="0" smtClean="0"/>
              <a:t>2003</a:t>
            </a:r>
          </a:p>
          <a:p>
            <a:pPr marL="0" indent="0">
              <a:buNone/>
            </a:pPr>
            <a:r>
              <a:rPr lang="cs-CZ" sz="2000" dirty="0">
                <a:hlinkClick r:id="rId4"/>
              </a:rPr>
              <a:t>http://upload.wikimedia.org/wikipedia/commons/e/e7/Czech_Rep._-_</a:t>
            </a:r>
            <a:r>
              <a:rPr lang="cs-CZ" sz="2000" dirty="0" smtClean="0">
                <a:hlinkClick r:id="rId4"/>
              </a:rPr>
              <a:t>Bohemia%2C_Moravia_and_Silesia_I.png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v</a:t>
            </a:r>
            <a:r>
              <a:rPr lang="cs-CZ" sz="2000" dirty="0" smtClean="0"/>
              <a:t>lastní fotografie</a:t>
            </a:r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335</TotalTime>
  <Words>223</Words>
  <Application>Microsoft Office PowerPoint</Application>
  <PresentationFormat>Předvádění na obrazovce (4:3)</PresentationFormat>
  <Paragraphs>44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Anotace</vt:lpstr>
      <vt:lpstr>Obyvatelé ČR</vt:lpstr>
      <vt:lpstr>Historické hranice Čech, Moravy a Slezska</vt:lpstr>
      <vt:lpstr>Morava </vt:lpstr>
      <vt:lpstr>Co znamenají slova z moravského nářečí? Spoj s obrázkem.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45</cp:revision>
  <dcterms:created xsi:type="dcterms:W3CDTF">2011-08-21T15:31:45Z</dcterms:created>
  <dcterms:modified xsi:type="dcterms:W3CDTF">2013-10-23T14:53:57Z</dcterms:modified>
</cp:coreProperties>
</file>