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0" r:id="rId4"/>
    <p:sldId id="259" r:id="rId5"/>
    <p:sldId id="266" r:id="rId6"/>
    <p:sldId id="261" r:id="rId7"/>
    <p:sldId id="262" r:id="rId8"/>
    <p:sldId id="263" r:id="rId9"/>
    <p:sldId id="264" r:id="rId10"/>
    <p:sldId id="265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VY_32_INOVACE_8C_08_Státní symboly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Vlastivěda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4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/>
            <a:t>: </a:t>
          </a:r>
          <a:r>
            <a:rPr lang="cs-CZ" sz="1700" kern="1200" smtClean="0"/>
            <a:t>Andrea Kolářová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VY_32_INOVACE_8C_08_Státní symboly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smtClean="0"/>
            <a:t>: Vlastivěda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Cap5rOQ-3c&amp;feature=fvwre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7.png"/><Relationship Id="rId7" Type="http://schemas.openxmlformats.org/officeDocument/2006/relationships/image" Target="../media/image15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f/Seal_of_the_Czech_Republic.png/604px-Seal_of_the_Czech_Republic.pn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upload.wikimedia.org/wikipedia/commons/thumb/f/fc/Flag_of_the_president_of_the_Czech_Republic.svg/526px-Flag_of_the_president_of_the_Czech_Republic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463455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čtou z interaktivní tabule informace o našich státních znacích a popisují obrázky.</a:t>
            </a:r>
          </a:p>
          <a:p>
            <a:r>
              <a:rPr lang="cs-CZ" dirty="0" smtClean="0"/>
              <a:t>U státní hymny si kliknutím na odkaz mohou poslechnout českou hymnu.</a:t>
            </a:r>
          </a:p>
          <a:p>
            <a:r>
              <a:rPr lang="cs-CZ" dirty="0" smtClean="0"/>
              <a:t>V posledním snímku doplňují názvy symbolů písemně na tabuli nebo jen ústně a kliknutím kontrolují správnost.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791058"/>
            <a:ext cx="6965245" cy="120248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Naše státní symboly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Velký státní znak  a malý státní znak </a:t>
            </a:r>
            <a:endParaRPr lang="cs-CZ" dirty="0" smtClean="0"/>
          </a:p>
          <a:p>
            <a:r>
              <a:rPr lang="cs-CZ" dirty="0" smtClean="0"/>
              <a:t>Státní barvy</a:t>
            </a:r>
            <a:r>
              <a:rPr lang="cs-CZ" dirty="0"/>
              <a:t> (trikolóra)</a:t>
            </a:r>
          </a:p>
          <a:p>
            <a:r>
              <a:rPr lang="cs-CZ" dirty="0"/>
              <a:t>Státní vlajka </a:t>
            </a:r>
          </a:p>
          <a:p>
            <a:r>
              <a:rPr lang="cs-CZ" dirty="0"/>
              <a:t>Vlajka prezidenta  (dříve prezidentsk</a:t>
            </a:r>
            <a:r>
              <a:rPr lang="cs-CZ" sz="2800" dirty="0"/>
              <a:t>á </a:t>
            </a:r>
            <a:r>
              <a:rPr lang="cs-CZ" dirty="0"/>
              <a:t>standarta)</a:t>
            </a:r>
          </a:p>
          <a:p>
            <a:r>
              <a:rPr lang="cs-CZ" dirty="0"/>
              <a:t>Státní pečeť </a:t>
            </a:r>
          </a:p>
          <a:p>
            <a:r>
              <a:rPr lang="cs-CZ" dirty="0"/>
              <a:t>Státní hymna České republiky – </a:t>
            </a:r>
            <a:r>
              <a:rPr lang="cs-CZ" i="1" dirty="0"/>
              <a:t>Kde domov můj?</a:t>
            </a:r>
            <a:r>
              <a:rPr lang="cs-CZ" dirty="0"/>
              <a:t> (první sloka)</a:t>
            </a:r>
          </a:p>
          <a:p>
            <a:endParaRPr lang="cs-CZ" dirty="0"/>
          </a:p>
        </p:txBody>
      </p:sp>
      <p:pic>
        <p:nvPicPr>
          <p:cNvPr id="2050" name="Picture 2" descr="C:\Users\Andrea\AppData\Local\Microsoft\Windows\Temporary Internet Files\Content.IE5\928V8WVT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929" y="1963130"/>
            <a:ext cx="2451559" cy="160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drea\AppData\Local\Microsoft\Windows\Temporary Internet Files\Content.IE5\HWMI5TK6\MC900015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260512" cy="177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611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83568" y="332657"/>
            <a:ext cx="7884368" cy="151216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Velký státní znak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3890963" y="1628800"/>
            <a:ext cx="4857501" cy="6264695"/>
          </a:xfrm>
        </p:spPr>
        <p:txBody>
          <a:bodyPr>
            <a:normAutofit/>
          </a:bodyPr>
          <a:lstStyle/>
          <a:p>
            <a:r>
              <a:rPr lang="cs-CZ" dirty="0" smtClean="0"/>
              <a:t>V prvním poli je znak Čech: stříbrný </a:t>
            </a:r>
            <a:r>
              <a:rPr lang="cs-CZ" dirty="0"/>
              <a:t>dvouocasý lev </a:t>
            </a:r>
            <a:r>
              <a:rPr lang="cs-CZ" dirty="0" smtClean="0"/>
              <a:t> </a:t>
            </a:r>
            <a:r>
              <a:rPr lang="cs-CZ" dirty="0"/>
              <a:t>se zlatou zbrojí </a:t>
            </a:r>
            <a:r>
              <a:rPr lang="cs-CZ" dirty="0" smtClean="0"/>
              <a:t>na </a:t>
            </a:r>
            <a:r>
              <a:rPr lang="cs-CZ" dirty="0"/>
              <a:t>červeném poli. Ve druhém poli se nachází znak </a:t>
            </a:r>
            <a:r>
              <a:rPr lang="cs-CZ" dirty="0" smtClean="0"/>
              <a:t>Moravy– </a:t>
            </a:r>
            <a:r>
              <a:rPr lang="cs-CZ" dirty="0"/>
              <a:t>orlice stříbrno-červeně šachovaná se zlatou zbrojí a korunou na modrém poli. Ve třetím poli je znak Slezska – černá orlice se </a:t>
            </a:r>
            <a:r>
              <a:rPr lang="cs-CZ" dirty="0" smtClean="0"/>
              <a:t>stříbrným půlměsícem ve žlutém poli. </a:t>
            </a:r>
            <a:r>
              <a:rPr lang="cs-CZ" dirty="0"/>
              <a:t>Velký státní znak reprezentuje spojení všech historických zemí státu.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298" y="1844824"/>
            <a:ext cx="360641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462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Malý státní znak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838" y="2120900"/>
            <a:ext cx="2947873" cy="3603625"/>
          </a:xfrm>
        </p:spPr>
      </p:pic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 dirty="0"/>
              <a:t>Malý státní znak</a:t>
            </a:r>
            <a:r>
              <a:rPr lang="cs-CZ" dirty="0"/>
              <a:t> je tvořen červeným polem, na kterém je umístěn historický znak Čech: stříbrný dvouocasý lev ve skoku se zlatou zbrojí a zlatou </a:t>
            </a:r>
            <a:r>
              <a:rPr lang="cs-CZ" dirty="0" smtClean="0"/>
              <a:t>korunou.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25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548680"/>
            <a:ext cx="7376700" cy="1471387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Státní barvy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039" y="4221088"/>
            <a:ext cx="6196013" cy="2323504"/>
          </a:xfrm>
        </p:spPr>
      </p:pic>
      <p:pic>
        <p:nvPicPr>
          <p:cNvPr id="1027" name="Picture 3" descr="C:\Users\Andrea\AppData\Local\Microsoft\Windows\Temporary Internet Files\Content.IE5\858SS3H0\MP9004339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-31723"/>
            <a:ext cx="2889515" cy="216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2060848"/>
            <a:ext cx="7272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 </a:t>
            </a:r>
            <a:r>
              <a:rPr lang="cs-CZ" sz="3200" dirty="0" smtClean="0"/>
              <a:t>Státní barvy jsou bílá, červená a modrá. </a:t>
            </a:r>
            <a:r>
              <a:rPr lang="cs-CZ" sz="3200" dirty="0"/>
              <a:t>B</a:t>
            </a:r>
            <a:r>
              <a:rPr lang="cs-CZ" sz="3200" dirty="0" smtClean="0"/>
              <a:t>ílá </a:t>
            </a:r>
            <a:r>
              <a:rPr lang="cs-CZ" sz="3200" dirty="0"/>
              <a:t>barva </a:t>
            </a:r>
            <a:r>
              <a:rPr lang="cs-CZ" sz="3200" dirty="0" smtClean="0"/>
              <a:t>symbolizuje čistotu , </a:t>
            </a:r>
            <a:r>
              <a:rPr lang="cs-CZ" sz="3200" dirty="0"/>
              <a:t>červená krev prolitou </a:t>
            </a:r>
            <a:r>
              <a:rPr lang="cs-CZ" sz="3200" dirty="0" smtClean="0"/>
              <a:t> </a:t>
            </a:r>
            <a:r>
              <a:rPr lang="cs-CZ" sz="3200" dirty="0"/>
              <a:t>za svobodu vlasti a modrá bezmračnou </a:t>
            </a:r>
            <a:r>
              <a:rPr lang="cs-CZ" sz="3200" dirty="0" smtClean="0"/>
              <a:t>oblohu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84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7200800" cy="167915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Státní vlajka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5301208"/>
            <a:ext cx="6196405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Po vzniku Československa se k dříve užívané červené a bílé přidal modrý klín.</a:t>
            </a:r>
            <a:endParaRPr lang="cs-CZ" dirty="0"/>
          </a:p>
        </p:txBody>
      </p:sp>
      <p:pic>
        <p:nvPicPr>
          <p:cNvPr id="3074" name="Picture 2" descr="C:\Users\Andrea\AppData\Local\Microsoft\Windows\Temporary Internet Files\Content.IE5\928V8WVT\MC900001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0768"/>
            <a:ext cx="5801181" cy="389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386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4664" y="1196752"/>
            <a:ext cx="6965245" cy="1274493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Vlajka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prezidenta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96752"/>
            <a:ext cx="5226174" cy="5226174"/>
          </a:xfrm>
          <a:prstGeom prst="rect">
            <a:avLst/>
          </a:prstGeom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55576" y="2996952"/>
            <a:ext cx="3168352" cy="2965927"/>
          </a:xfrm>
        </p:spPr>
        <p:txBody>
          <a:bodyPr/>
          <a:lstStyle/>
          <a:p>
            <a:r>
              <a:rPr lang="cs-CZ" dirty="0" smtClean="0"/>
              <a:t>Vlajka prezidenta nebo také standarta se vyvěšuje na Pražském hradě, pokud je prezident přítomen.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44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Státní pečeť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829" y="2119313"/>
            <a:ext cx="3633705" cy="3603625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5949280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Státní pečeť České republiky tvoří velký státní znak podložený </a:t>
            </a:r>
            <a:r>
              <a:rPr lang="cs-CZ" sz="2400" dirty="0" smtClean="0"/>
              <a:t>lipovými</a:t>
            </a:r>
            <a:r>
              <a:rPr lang="cs-CZ" sz="2400" dirty="0"/>
              <a:t> </a:t>
            </a:r>
            <a:r>
              <a:rPr lang="cs-CZ" sz="2400" dirty="0" smtClean="0"/>
              <a:t>ratolestmi </a:t>
            </a:r>
            <a:r>
              <a:rPr lang="cs-CZ" sz="2400" dirty="0"/>
              <a:t>po </a:t>
            </a:r>
            <a:r>
              <a:rPr lang="cs-CZ" sz="2400" dirty="0" smtClean="0"/>
              <a:t>stranách.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6819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-603448"/>
            <a:ext cx="6965245" cy="26235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Státní hymna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268760"/>
            <a:ext cx="5000625" cy="3512815"/>
          </a:xfrm>
        </p:spPr>
      </p:pic>
      <p:sp>
        <p:nvSpPr>
          <p:cNvPr id="6" name="TextovéPole 5"/>
          <p:cNvSpPr txBox="1"/>
          <p:nvPr/>
        </p:nvSpPr>
        <p:spPr>
          <a:xfrm>
            <a:off x="753197" y="4919008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Píseň pochází z divadelní </a:t>
            </a:r>
            <a:r>
              <a:rPr lang="cs-CZ" sz="2400" dirty="0" smtClean="0"/>
              <a:t>hry Fidlovačka od J.K. Tyla. Hudbu složil František Škroup. Píseň byla velmi oblíbená mezi lidmi  a po vzniku Československa se stala státní hymnou.</a:t>
            </a:r>
          </a:p>
          <a:p>
            <a:r>
              <a:rPr lang="cs-CZ" sz="2400" dirty="0">
                <a:hlinkClick r:id="rId3"/>
              </a:rPr>
              <a:t>http://www.youtube.com/watch?v=hCap5rOQ-3c&amp;feature=fvwrel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214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260648"/>
            <a:ext cx="6965245" cy="1543395"/>
          </a:xfrm>
        </p:spPr>
        <p:txBody>
          <a:bodyPr/>
          <a:lstStyle/>
          <a:p>
            <a:r>
              <a:rPr lang="cs-CZ" dirty="0" smtClean="0"/>
              <a:t>Pojmenuj státní symboly</a:t>
            </a:r>
            <a:endParaRPr lang="cs-CZ" dirty="0"/>
          </a:p>
        </p:txBody>
      </p:sp>
      <p:pic>
        <p:nvPicPr>
          <p:cNvPr id="1026" name="Picture 2" descr="C:\Users\Andrea\AppData\Local\Microsoft\Windows\Temporary Internet Files\Content.IE5\4EZ2AW5U\MP90036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1684784" cy="11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8545" y="1632160"/>
            <a:ext cx="1640979" cy="16409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44" y="4437112"/>
            <a:ext cx="1585415" cy="15722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1072" y="1659125"/>
            <a:ext cx="1728192" cy="6480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8545" y="4441473"/>
            <a:ext cx="1252537" cy="15311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886" y="3505142"/>
            <a:ext cx="1769802" cy="111581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849" y="3144704"/>
            <a:ext cx="1732127" cy="207855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020272" y="5169017"/>
            <a:ext cx="1907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Velký státní znak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28818" y="5962194"/>
            <a:ext cx="2391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alý </a:t>
            </a:r>
            <a:r>
              <a:rPr lang="cs-CZ" sz="2400" b="1" dirty="0"/>
              <a:t>státní znak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00099" y="3476511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Státní vlajka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95182" y="3329191"/>
            <a:ext cx="1907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Vlajka prezidenta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94647" y="2374327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Státní barvy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2338" y="6146861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Státní pečeť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33935" y="4649941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Státní hymna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4866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7" grpId="0"/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upload.wikimedia.org/wikipedia/commons/thumb/b/bf/Seal_of_the_Czech_Republic.png/604px-Seal_of_the_Czech_Republic.png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upload.wikimedia.org/wikipedia/commons/thumb/f/fc/Flag_of_the_president_of_the_Czech_Republic.svg/526px-Flag_of_the_president_of_the_Czech_Republic.svg.png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http://upload.wikimedia.org/wikipedia/commons/thumb/e/ed/Coat_of_arms_of_the_Czech_Republic.svg/500px-Coat_of_arms_of_the_Czech_Republic.svg.png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5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Arial" charset="0"/>
              </a:rPr>
              <a:t>v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lastní fotografie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Vlastní 2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FF0000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306</TotalTime>
  <Words>189</Words>
  <Application>Microsoft Office PowerPoint</Application>
  <PresentationFormat>Předvádění na obrazovce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Anotace</vt:lpstr>
      <vt:lpstr>Naše státní symboly</vt:lpstr>
      <vt:lpstr>Velký státní znak </vt:lpstr>
      <vt:lpstr>Malý státní znak</vt:lpstr>
      <vt:lpstr>Státní barvy </vt:lpstr>
      <vt:lpstr>Státní vlajka</vt:lpstr>
      <vt:lpstr>Vlajka  prezidenta</vt:lpstr>
      <vt:lpstr>Státní pečeť</vt:lpstr>
      <vt:lpstr>Státní hymna</vt:lpstr>
      <vt:lpstr>Pojmenuj státní symboly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41</cp:revision>
  <dcterms:created xsi:type="dcterms:W3CDTF">2011-08-21T15:31:45Z</dcterms:created>
  <dcterms:modified xsi:type="dcterms:W3CDTF">2013-10-23T15:58:30Z</dcterms:modified>
</cp:coreProperties>
</file>