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8" r:id="rId10"/>
    <p:sldId id="265" r:id="rId11"/>
    <p:sldId id="266" r:id="rId12"/>
    <p:sldId id="26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1137AD1-D94E-4D4B-96CC-490834B1CFEE}">
          <p14:sldIdLst>
            <p14:sldId id="256"/>
            <p14:sldId id="257"/>
          </p14:sldIdLst>
        </p14:section>
        <p14:section name="Oddíl bez názvu" id="{F24BF035-7605-4353-84DA-FEE690999378}">
          <p14:sldIdLst>
            <p14:sldId id="259"/>
            <p14:sldId id="260"/>
            <p14:sldId id="261"/>
            <p14:sldId id="262"/>
            <p14:sldId id="263"/>
            <p14:sldId id="264"/>
            <p14:sldId id="268"/>
            <p14:sldId id="265"/>
            <p14:sldId id="266"/>
            <p14:sldId id="267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EF31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869" autoAdjust="0"/>
  </p:normalViewPr>
  <p:slideViewPr>
    <p:cSldViewPr>
      <p:cViewPr>
        <p:scale>
          <a:sx n="66" d="100"/>
          <a:sy n="66" d="100"/>
        </p:scale>
        <p:origin x="-1506" y="-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smtClean="0"/>
            <a:t>VY_32_INOVACE_8C_18_Jihomoravský kraj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Vlastivěda 4.třída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/>
            <a:t>: </a:t>
          </a:r>
          <a:r>
            <a:rPr lang="cs-CZ" sz="1500" kern="1200" smtClean="0"/>
            <a:t>Andrea Kolářová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smtClean="0"/>
            <a:t>VY_32_INOVACE_8C_18_Jihomoravský kraj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Vlastivěda 4.třída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5B64C5-783C-47E1-891F-07A1ED9B35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3C6A17-87E2-4721-86CD-EFD2A3AF6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73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3C6A17-87E2-4721-86CD-EFD2A3AF60C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625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8/8a/Punkevn%C3%AD_jeskyn%C4%9B12.jpg/800px-Punkevn%C3%AD_jeskyn%C4%9B12.jpg" TargetMode="External"/><Relationship Id="rId3" Type="http://schemas.openxmlformats.org/officeDocument/2006/relationships/hyperlink" Target="http://upload.wikimedia.org/wikipedia/commons/thumb/3/32/Jihomoravsky_kraj.svg/800px-Jihomoravsky_kraj.svg.png" TargetMode="External"/><Relationship Id="rId7" Type="http://schemas.openxmlformats.org/officeDocument/2006/relationships/hyperlink" Target="http://upload.wikimedia.org/wikipedia/commons/thumb/5/5e/Petrov_from_Hybe%C5%A1ova_2.JPG/450px-Petrov_from_Hybe%C5%A1ova_2.JP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a/a4/Vila_Tugendhat.jpg/790px-Vila_Tugendhat.jpg" TargetMode="External"/><Relationship Id="rId5" Type="http://schemas.openxmlformats.org/officeDocument/2006/relationships/hyperlink" Target="http://upload.wikimedia.org/wikipedia/commons/thumb/4/45/Brno_Spilberk_1_beentree.jpg/800px-Brno_Spilberk_1_beentree.jpg" TargetMode="External"/><Relationship Id="rId4" Type="http://schemas.openxmlformats.org/officeDocument/2006/relationships/hyperlink" Target="http://upload.wikimedia.org/wikipedia/commons/thumb/0/08/Brno_View_from_Spilberk_131.JPG/800px-Brno_View_from_Spilberk_131.JPG" TargetMode="External"/><Relationship Id="rId9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4242161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Seznámení s Jihomoravským krajem pomocí textu a obrázků.</a:t>
            </a:r>
          </a:p>
          <a:p>
            <a:r>
              <a:rPr lang="cs-CZ" sz="2000" dirty="0"/>
              <a:t>Na mapě žáci určují sousedy Jihomoravského kraje a </a:t>
            </a:r>
            <a:r>
              <a:rPr lang="cs-CZ" sz="2000" dirty="0" smtClean="0"/>
              <a:t>kontrolují kliknutím.</a:t>
            </a:r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>
                <a:solidFill>
                  <a:srgbClr val="7030A0"/>
                </a:solidFill>
              </a:rPr>
              <a:t>Jihomoravský kraj</a:t>
            </a:r>
            <a:r>
              <a:rPr lang="cs-CZ" dirty="0" smtClean="0">
                <a:solidFill>
                  <a:srgbClr val="7030A0"/>
                </a:solidFill>
              </a:rPr>
              <a:t/>
            </a:r>
            <a:br>
              <a:rPr lang="cs-CZ" dirty="0" smtClean="0">
                <a:solidFill>
                  <a:srgbClr val="7030A0"/>
                </a:solidFill>
              </a:rPr>
            </a:br>
            <a:r>
              <a:rPr lang="cs-CZ" dirty="0" smtClean="0">
                <a:solidFill>
                  <a:srgbClr val="7030A0"/>
                </a:solidFill>
              </a:rPr>
              <a:t>S kterými kraji sousedí?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420" y="1844824"/>
            <a:ext cx="8476653" cy="4852884"/>
          </a:xfrm>
        </p:spPr>
      </p:pic>
      <p:sp>
        <p:nvSpPr>
          <p:cNvPr id="3" name="TextovéPole 2"/>
          <p:cNvSpPr txBox="1"/>
          <p:nvPr/>
        </p:nvSpPr>
        <p:spPr>
          <a:xfrm>
            <a:off x="6189845" y="4161724"/>
            <a:ext cx="209384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Olomoucký kraj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4999647"/>
            <a:ext cx="1636987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Zlínský </a:t>
            </a:r>
            <a:r>
              <a:rPr lang="cs-CZ" sz="2000" b="1" dirty="0">
                <a:solidFill>
                  <a:srgbClr val="FF0000"/>
                </a:solidFill>
              </a:rPr>
              <a:t>kraj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3658683"/>
            <a:ext cx="2113079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Pardubický kraj</a:t>
            </a:r>
            <a:endParaRPr lang="cs-CZ" sz="20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96002" y="4652678"/>
            <a:ext cx="184056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Kraj Vysočina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7778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67" t="10193" r="12998" b="3881"/>
          <a:stretch/>
        </p:blipFill>
        <p:spPr>
          <a:xfrm>
            <a:off x="6372200" y="404664"/>
            <a:ext cx="2452915" cy="29464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953389"/>
            <a:ext cx="7125113" cy="924475"/>
          </a:xfrm>
        </p:spPr>
        <p:txBody>
          <a:bodyPr/>
          <a:lstStyle/>
          <a:p>
            <a:r>
              <a:rPr lang="cs-CZ" sz="4000" dirty="0" smtClean="0">
                <a:solidFill>
                  <a:srgbClr val="7030A0"/>
                </a:solidFill>
              </a:rPr>
              <a:t>Jihomoravský kraj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339385"/>
            <a:ext cx="6843081" cy="4051437"/>
          </a:xfrm>
        </p:spPr>
        <p:txBody>
          <a:bodyPr>
            <a:normAutofit/>
          </a:bodyPr>
          <a:lstStyle/>
          <a:p>
            <a:r>
              <a:rPr lang="cs-CZ" sz="2400" dirty="0"/>
              <a:t>krajské město: </a:t>
            </a:r>
            <a:r>
              <a:rPr lang="cs-CZ" sz="2400" dirty="0" smtClean="0"/>
              <a:t>Brno</a:t>
            </a:r>
            <a:endParaRPr lang="cs-CZ" sz="2400" dirty="0"/>
          </a:p>
          <a:p>
            <a:r>
              <a:rPr lang="cs-CZ" sz="2400" dirty="0"/>
              <a:t>pohoří: </a:t>
            </a:r>
            <a:r>
              <a:rPr lang="cs-CZ" sz="2400" dirty="0" smtClean="0"/>
              <a:t>Bílé Karpaty, Moravský kras</a:t>
            </a:r>
            <a:endParaRPr lang="cs-CZ" sz="2400" dirty="0"/>
          </a:p>
          <a:p>
            <a:r>
              <a:rPr lang="cs-CZ" sz="2400" dirty="0"/>
              <a:t>řeky: </a:t>
            </a:r>
            <a:r>
              <a:rPr lang="cs-CZ" sz="2400" dirty="0" smtClean="0"/>
              <a:t>Morava, Dyje, Svratka, Svitava</a:t>
            </a:r>
            <a:endParaRPr lang="cs-CZ" sz="2400" dirty="0"/>
          </a:p>
          <a:p>
            <a:r>
              <a:rPr lang="cs-CZ" sz="2400" dirty="0"/>
              <a:t>města: </a:t>
            </a:r>
            <a:r>
              <a:rPr lang="cs-CZ" sz="2400" dirty="0" smtClean="0"/>
              <a:t>Blansko, Břeclav, Hodonín,</a:t>
            </a:r>
            <a:r>
              <a:rPr lang="cs-CZ" sz="2400" dirty="0"/>
              <a:t> </a:t>
            </a:r>
            <a:r>
              <a:rPr lang="cs-CZ" sz="2400" dirty="0" smtClean="0"/>
              <a:t>Vyškov</a:t>
            </a:r>
            <a:r>
              <a:rPr lang="cs-CZ" sz="2400" dirty="0"/>
              <a:t>, </a:t>
            </a:r>
            <a:r>
              <a:rPr lang="cs-CZ" sz="2400" dirty="0" smtClean="0"/>
              <a:t>Znojmo</a:t>
            </a:r>
          </a:p>
          <a:p>
            <a:r>
              <a:rPr lang="cs-CZ" sz="2400" dirty="0" smtClean="0"/>
              <a:t>památky: </a:t>
            </a:r>
            <a:r>
              <a:rPr lang="cs-CZ" sz="2400" dirty="0" err="1"/>
              <a:t>Lednicko</a:t>
            </a:r>
            <a:r>
              <a:rPr lang="cs-CZ" sz="2400" dirty="0"/>
              <a:t> – valtický </a:t>
            </a:r>
            <a:r>
              <a:rPr lang="cs-CZ" sz="2400" dirty="0" smtClean="0"/>
              <a:t>areál, Punkevní jeskyně a propast Macocha, archeologické areály Mikulčice a Dolní Věstonice, zámek Mikulov, CHKO Pálava</a:t>
            </a:r>
            <a:endParaRPr lang="cs-CZ" sz="2400" dirty="0"/>
          </a:p>
        </p:txBody>
      </p:sp>
      <p:pic>
        <p:nvPicPr>
          <p:cNvPr id="2050" name="Picture 2" descr="C:\Users\Andrea\AppData\Local\Microsoft\Windows\Temporary Internet Files\Content.IE5\R4DMUWQD\MC9004149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8583" y="4365104"/>
            <a:ext cx="2475417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2308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96488"/>
            <a:ext cx="3140198" cy="208823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175" y="980728"/>
            <a:ext cx="7125113" cy="924475"/>
          </a:xfrm>
        </p:spPr>
        <p:txBody>
          <a:bodyPr/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Brno </a:t>
            </a:r>
            <a:r>
              <a:rPr lang="cs-CZ" sz="4000" b="1" dirty="0" smtClean="0">
                <a:solidFill>
                  <a:srgbClr val="7030A0"/>
                </a:solidFill>
              </a:rPr>
              <a:t>–</a:t>
            </a:r>
            <a:r>
              <a:rPr lang="cs-CZ" sz="3600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druhé největší město ČR, město vysokých škol,</a:t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divadel, výstav</a:t>
            </a:r>
            <a:r>
              <a:rPr lang="cs-CZ" b="1" smtClean="0">
                <a:solidFill>
                  <a:srgbClr val="7030A0"/>
                </a:solidFill>
              </a:rPr>
              <a:t>, vína </a:t>
            </a:r>
            <a:r>
              <a:rPr lang="cs-CZ" b="1" dirty="0" smtClean="0">
                <a:solidFill>
                  <a:srgbClr val="7030A0"/>
                </a:solidFill>
              </a:rPr>
              <a:t>a automobilových závodů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4232" y="2564904"/>
            <a:ext cx="5544616" cy="415153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1649" y="3365130"/>
            <a:ext cx="3323861" cy="249289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0" y="2949624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Autodrom – Masarykův okruh</a:t>
            </a:r>
            <a:endParaRPr lang="cs-CZ" sz="2000" dirty="0"/>
          </a:p>
        </p:txBody>
      </p:sp>
      <p:pic>
        <p:nvPicPr>
          <p:cNvPr id="1026" name="Picture 2" descr="C:\Program Files (x86)\Microsoft Office\MEDIA\CAGCAT10\j021685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862624"/>
            <a:ext cx="1826971" cy="83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164288" y="2284720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Hrad Špilberk – </a:t>
            </a:r>
          </a:p>
          <a:p>
            <a:r>
              <a:rPr lang="cs-CZ" sz="2000" dirty="0" smtClean="0"/>
              <a:t>Bývalé vězení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06216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7125113" cy="924475"/>
          </a:xfrm>
        </p:spPr>
        <p:txBody>
          <a:bodyPr/>
          <a:lstStyle/>
          <a:p>
            <a:r>
              <a:rPr lang="cs-CZ" sz="4400" b="1" dirty="0">
                <a:solidFill>
                  <a:srgbClr val="7030A0"/>
                </a:solidFill>
              </a:rPr>
              <a:t>Brno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924944"/>
            <a:ext cx="3039666" cy="405288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16632"/>
            <a:ext cx="4344765" cy="329432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63793"/>
            <a:ext cx="2630041" cy="362764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987824" y="404664"/>
            <a:ext cx="41104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Vila </a:t>
            </a:r>
            <a:r>
              <a:rPr lang="cs-CZ" sz="2000" dirty="0" err="1" smtClean="0"/>
              <a:t>Tugendhat</a:t>
            </a:r>
            <a:r>
              <a:rPr lang="cs-CZ" sz="2000" dirty="0" smtClean="0"/>
              <a:t> – památka UNESCO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3577614"/>
            <a:ext cx="3956532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Katedrála svatého Petra a Pavla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5589240"/>
            <a:ext cx="3972562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Žulové hodiny – každý den z nich </a:t>
            </a:r>
          </a:p>
          <a:p>
            <a:r>
              <a:rPr lang="cs-CZ" sz="2000" dirty="0" smtClean="0"/>
              <a:t>Vypadne kulička</a:t>
            </a:r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97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8242" y="476672"/>
            <a:ext cx="7125113" cy="924475"/>
          </a:xfrm>
        </p:spPr>
        <p:txBody>
          <a:bodyPr/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Vinařství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04664"/>
            <a:ext cx="2402840" cy="30480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408" y="3406605"/>
            <a:ext cx="5288136" cy="3291865"/>
          </a:xfrm>
          <a:prstGeom prst="rect">
            <a:avLst/>
          </a:prstGeom>
        </p:spPr>
      </p:pic>
      <p:pic>
        <p:nvPicPr>
          <p:cNvPr id="1026" name="Picture 2" descr="C:\Users\Andrea\AppData\Local\Microsoft\Windows\Temporary Internet Files\Content.IE5\928V8WVT\MP9004339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861048"/>
            <a:ext cx="2088232" cy="283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ndrea\AppData\Local\Microsoft\Windows\Temporary Internet Files\Content.IE5\4EZ2AW5U\MP90031374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04054"/>
            <a:ext cx="1984359" cy="3021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Andrea\AppData\Local\Microsoft\Windows\Temporary Internet Files\Content.IE5\L1N36Z8W\MP9001780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24" y="1790714"/>
            <a:ext cx="2260848" cy="15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6263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052736"/>
            <a:ext cx="8134555" cy="1051519"/>
          </a:xfrm>
        </p:spPr>
        <p:txBody>
          <a:bodyPr/>
          <a:lstStyle/>
          <a:p>
            <a:r>
              <a:rPr lang="cs-CZ" sz="4000" dirty="0" smtClean="0"/>
              <a:t>Pálava –</a:t>
            </a:r>
            <a:br>
              <a:rPr lang="cs-CZ" sz="4000" dirty="0" smtClean="0"/>
            </a:br>
            <a:r>
              <a:rPr lang="cs-CZ" sz="4000" dirty="0" smtClean="0"/>
              <a:t>CHKO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561083"/>
            <a:ext cx="4680520" cy="332316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510305" y="3668285"/>
            <a:ext cx="3438779" cy="25790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669241" y="571119"/>
            <a:ext cx="3059832" cy="229487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1841" y="946"/>
            <a:ext cx="4412159" cy="289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240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Horní Věstonice – </a:t>
            </a:r>
            <a:br>
              <a:rPr lang="cs-CZ" dirty="0" smtClean="0"/>
            </a:br>
            <a:r>
              <a:rPr lang="cs-CZ" dirty="0" smtClean="0"/>
              <a:t>archeologické naleziště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2000" y="260648"/>
            <a:ext cx="1394599" cy="344615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132856"/>
            <a:ext cx="5796136" cy="43471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00" y="4437112"/>
            <a:ext cx="4064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133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Mikulov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040535" y="1008137"/>
            <a:ext cx="5403850" cy="405288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765" y="1379070"/>
            <a:ext cx="3478952" cy="260921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44" y="4181468"/>
            <a:ext cx="3280676" cy="2460507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225513" y="1844824"/>
            <a:ext cx="21563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66"/>
                </a:solidFill>
              </a:rPr>
              <a:t>Svatý kopeček</a:t>
            </a:r>
          </a:p>
        </p:txBody>
      </p:sp>
      <p:sp>
        <p:nvSpPr>
          <p:cNvPr id="8" name="Obdélník 7"/>
          <p:cNvSpPr/>
          <p:nvPr/>
        </p:nvSpPr>
        <p:spPr>
          <a:xfrm>
            <a:off x="6906088" y="4955024"/>
            <a:ext cx="10919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66"/>
                </a:solidFill>
              </a:rPr>
              <a:t>Zámek</a:t>
            </a:r>
          </a:p>
        </p:txBody>
      </p:sp>
      <p:sp>
        <p:nvSpPr>
          <p:cNvPr id="9" name="Obdélník 8"/>
          <p:cNvSpPr/>
          <p:nvPr/>
        </p:nvSpPr>
        <p:spPr>
          <a:xfrm>
            <a:off x="3851920" y="6259188"/>
            <a:ext cx="23743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66"/>
                </a:solidFill>
              </a:rPr>
              <a:t>Židovský hřbitov</a:t>
            </a:r>
            <a:endParaRPr lang="cs-CZ" sz="24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412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Lednicko</a:t>
            </a:r>
            <a:r>
              <a:rPr lang="cs-CZ" dirty="0" smtClean="0"/>
              <a:t> – valtický areál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885229" y="747619"/>
            <a:ext cx="3319704" cy="24897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32520" y="2048957"/>
            <a:ext cx="4800531" cy="360039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3077" y="3757526"/>
            <a:ext cx="4473379" cy="300275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115616" y="6206882"/>
            <a:ext cx="1410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Lednice</a:t>
            </a:r>
            <a:endParaRPr lang="cs-CZ" sz="2800" dirty="0">
              <a:solidFill>
                <a:srgbClr val="FF00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47920" y="2605920"/>
            <a:ext cx="1459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Minaret</a:t>
            </a:r>
            <a:endParaRPr lang="cs-CZ" sz="2800" dirty="0">
              <a:solidFill>
                <a:srgbClr val="FF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00809" y="6191868"/>
            <a:ext cx="12779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Valtice</a:t>
            </a:r>
            <a:endParaRPr lang="cs-CZ" sz="28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374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Krasové jeskyně – Punkevní jeskyně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72816"/>
            <a:ext cx="7452320" cy="4965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56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136903" cy="5184575"/>
          </a:xfrm>
        </p:spPr>
        <p:txBody>
          <a:bodyPr>
            <a:normAutofit fontScale="85000" lnSpcReduction="10000"/>
          </a:bodyPr>
          <a:lstStyle/>
          <a:p>
            <a:pPr marL="0" indent="0" fontAlgn="base"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  <a:hlinkClick r:id="rId2"/>
              </a:rPr>
              <a:t>h</a:t>
            </a:r>
            <a:r>
              <a:rPr lang="fr-FR" sz="2000" dirty="0" smtClean="0">
                <a:solidFill>
                  <a:srgbClr val="002060"/>
                </a:solidFill>
                <a:latin typeface="Comic Sans MS" pitchFamily="66" charset="0"/>
                <a:hlinkClick r:id="rId2"/>
              </a:rPr>
              <a:t>ttp</a:t>
            </a:r>
            <a:r>
              <a:rPr lang="fr-FR" sz="2000" dirty="0">
                <a:solidFill>
                  <a:srgbClr val="002060"/>
                </a:solidFill>
                <a:latin typeface="Comic Sans MS" pitchFamily="66" charset="0"/>
                <a:hlinkClick r:id="rId2"/>
              </a:rPr>
              <a:t>://commons.wikimedia.org/wiki</a:t>
            </a: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 - otevřená 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>galerie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 sz="2000" dirty="0">
                <a:solidFill>
                  <a:srgbClr val="002060"/>
                </a:solidFill>
                <a:latin typeface="Comic Sans MS" pitchFamily="66" charset="0"/>
                <a:hlinkClick r:id="rId3"/>
              </a:rPr>
              <a:t>http://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  <a:hlinkClick r:id="rId3"/>
              </a:rPr>
              <a:t>upload.wikimedia.org/wikipedia/commons/thumb/3/32/Jihomoravsky_kraj.svg/800px-Jihomoravsky_kraj.svg.png</a:t>
            </a:r>
            <a:endParaRPr lang="cs-CZ" sz="20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sz="2000" dirty="0">
                <a:solidFill>
                  <a:srgbClr val="002060"/>
                </a:solidFill>
                <a:latin typeface="Comic Sans MS" pitchFamily="66" charset="0"/>
                <a:hlinkClick r:id="rId4"/>
              </a:rPr>
              <a:t>http://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  <a:hlinkClick r:id="rId4"/>
              </a:rPr>
              <a:t>upload.wikimedia.org/wikipedia/commons/thumb/0/08/Brno_View_from_Spilberk_131.JPG/800px-Brno_View_from_Spilberk_131.JPG</a:t>
            </a:r>
            <a:endParaRPr lang="cs-CZ" sz="20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sz="2000" dirty="0">
                <a:solidFill>
                  <a:srgbClr val="002060"/>
                </a:solidFill>
                <a:latin typeface="Comic Sans MS" pitchFamily="66" charset="0"/>
                <a:hlinkClick r:id="rId5"/>
              </a:rPr>
              <a:t>http://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  <a:hlinkClick r:id="rId5"/>
              </a:rPr>
              <a:t>upload.wikimedia.org/wikipedia/commons/thumb/4/45/Brno_Spilberk_1_beentree.jpg/800px-Brno_Spilberk_1_beentree.jpg</a:t>
            </a:r>
            <a:endParaRPr lang="cs-CZ" sz="20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sz="2000" dirty="0">
                <a:solidFill>
                  <a:srgbClr val="002060"/>
                </a:solidFill>
                <a:latin typeface="Comic Sans MS" pitchFamily="66" charset="0"/>
                <a:hlinkClick r:id="rId6"/>
              </a:rPr>
              <a:t>http://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  <a:hlinkClick r:id="rId6"/>
              </a:rPr>
              <a:t>upload.wikimedia.org/wikipedia/commons/thumb/a/a4/Vila_Tugendhat.jpg/790px-Vila_Tugendhat.jpg</a:t>
            </a:r>
            <a:endParaRPr lang="cs-CZ" sz="20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sz="2000" dirty="0">
                <a:solidFill>
                  <a:srgbClr val="002060"/>
                </a:solidFill>
                <a:latin typeface="Comic Sans MS" pitchFamily="66" charset="0"/>
                <a:hlinkClick r:id="rId7"/>
              </a:rPr>
              <a:t>http://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  <a:hlinkClick r:id="rId7"/>
              </a:rPr>
              <a:t>upload.wikimedia.org/wikipedia/commons/thumb/5/5e/Petrov_from_Hybe%C5%A1ova_2.JPG/450px-Petrov_from_Hybe%C5%A1ova_2.JPG</a:t>
            </a:r>
            <a:endParaRPr lang="cs-CZ" sz="20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sz="2000" dirty="0">
                <a:solidFill>
                  <a:srgbClr val="002060"/>
                </a:solidFill>
                <a:latin typeface="Comic Sans MS" pitchFamily="66" charset="0"/>
                <a:hlinkClick r:id="rId8"/>
              </a:rPr>
              <a:t>http://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  <a:hlinkClick r:id="rId8"/>
              </a:rPr>
              <a:t>upload.wikimedia.org/wikipedia/commons/thumb/8/8a/Punkevn%C3%AD_jeskyn%C4%9B12.jpg/800px-Punkevn%C3%AD_jeskyn%C4%9B12.jpg</a:t>
            </a:r>
            <a:endParaRPr lang="cs-CZ" sz="20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http://upload.wikimedia.org/wikipedia/commons/thumb/f/f9/Schloss_Valtice.jpg/800px-Schloss_Valtice.jpg</a:t>
            </a:r>
            <a:endParaRPr lang="cs-CZ" sz="2000" dirty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sz="2000" dirty="0">
                <a:solidFill>
                  <a:srgbClr val="002060"/>
                </a:solidFill>
                <a:latin typeface="Comic Sans MS" pitchFamily="66" charset="0"/>
                <a:hlinkClick r:id="rId9"/>
              </a:rPr>
              <a:t>http://office.microsoft.com</a:t>
            </a: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 - </a:t>
            </a:r>
            <a:r>
              <a:rPr lang="cs-CZ" sz="2000" dirty="0">
                <a:solidFill>
                  <a:prstClr val="black"/>
                </a:solidFill>
                <a:latin typeface="Comic Sans MS" pitchFamily="66" charset="0"/>
              </a:rPr>
              <a:t>otevřená </a:t>
            </a:r>
            <a:r>
              <a:rPr lang="cs-CZ" sz="2000" dirty="0" smtClean="0">
                <a:solidFill>
                  <a:prstClr val="black"/>
                </a:solidFill>
                <a:latin typeface="Comic Sans MS" pitchFamily="66" charset="0"/>
              </a:rPr>
              <a:t>galerie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 sz="2000" dirty="0" smtClean="0">
                <a:solidFill>
                  <a:prstClr val="black"/>
                </a:solidFill>
                <a:latin typeface="Comic Sans MS" pitchFamily="66" charset="0"/>
              </a:rPr>
              <a:t>Vlastní fotografie</a:t>
            </a:r>
            <a:endParaRPr lang="cs-CZ" sz="2000" dirty="0">
              <a:solidFill>
                <a:prstClr val="black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>
                <a:latin typeface="Comic Sans MS" pitchFamily="66" charset="0"/>
              </a:rPr>
              <a:t>Vlastivěda 4, učebnice – Nová škola Brno </a:t>
            </a:r>
            <a:r>
              <a:rPr lang="cs-CZ" sz="2000" dirty="0" smtClean="0">
                <a:latin typeface="Comic Sans MS" pitchFamily="66" charset="0"/>
              </a:rPr>
              <a:t>2003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astní 1">
      <a:majorFont>
        <a:latin typeface="Wickenden Cafe NDP"/>
        <a:ea typeface=""/>
        <a:cs typeface=""/>
      </a:majorFont>
      <a:minorFont>
        <a:latin typeface="Wickenden Cafe NDP"/>
        <a:ea typeface=""/>
        <a:cs typeface="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737</TotalTime>
  <Words>204</Words>
  <Application>Microsoft Office PowerPoint</Application>
  <PresentationFormat>Předvádění na obrazovce (4:3)</PresentationFormat>
  <Paragraphs>54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Spring</vt:lpstr>
      <vt:lpstr>Prezentace aplikace PowerPoint</vt:lpstr>
      <vt:lpstr>Anotace</vt:lpstr>
      <vt:lpstr>Jihomoravský kraj S kterými kraji sousedí?</vt:lpstr>
      <vt:lpstr>Jihomoravský kraj</vt:lpstr>
      <vt:lpstr>Brno – druhé největší město ČR, město vysokých škol, divadel, výstav, vína a automobilových závodů</vt:lpstr>
      <vt:lpstr>Brno</vt:lpstr>
      <vt:lpstr>Vinařství</vt:lpstr>
      <vt:lpstr>Pálava – CHKO</vt:lpstr>
      <vt:lpstr>Horní Věstonice –  archeologické naleziště</vt:lpstr>
      <vt:lpstr>Mikulov </vt:lpstr>
      <vt:lpstr>Lednicko – valtický areál</vt:lpstr>
      <vt:lpstr>Krasové jeskyně – Punkevní jeskyně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78</cp:revision>
  <dcterms:created xsi:type="dcterms:W3CDTF">2011-08-21T15:31:45Z</dcterms:created>
  <dcterms:modified xsi:type="dcterms:W3CDTF">2013-10-24T16:26:05Z</dcterms:modified>
</cp:coreProperties>
</file>