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7" r:id="rId9"/>
    <p:sldId id="264" r:id="rId10"/>
    <p:sldId id="265" r:id="rId11"/>
    <p:sldId id="269" r:id="rId12"/>
    <p:sldId id="268" r:id="rId13"/>
    <p:sldId id="266" r:id="rId14"/>
    <p:sldId id="270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Andrea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VY_32_INOVACE_1A_02_Naše </a:t>
          </a:r>
          <a:r>
            <a:rPr lang="cs-CZ" dirty="0" smtClean="0"/>
            <a:t>město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Prvouka 3.třída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75000"/>
                <a:satMod val="160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0"/>
                <a:satMod val="15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75000"/>
                <a:satMod val="200000"/>
              </a:schemeClr>
            </a:gs>
          </a:gsLst>
          <a:lin ang="16200000" scaled="1"/>
        </a:gradFill>
        <a:ln>
          <a:noFill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75000"/>
                <a:satMod val="160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6667"/>
                <a:satMod val="15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tint val="75000"/>
                <a:satMod val="200000"/>
              </a:schemeClr>
            </a:gs>
          </a:gsLst>
          <a:lin ang="16200000" scaled="1"/>
        </a:gradFill>
        <a:ln>
          <a:noFill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75000"/>
                <a:satMod val="160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13333"/>
                <a:satMod val="15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tint val="75000"/>
                <a:satMod val="200000"/>
              </a:schemeClr>
            </a:gs>
          </a:gsLst>
          <a:lin ang="16200000" scaled="1"/>
        </a:gradFill>
        <a:ln>
          <a:noFill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/>
            <a:t>: </a:t>
          </a:r>
          <a:r>
            <a:rPr lang="cs-CZ" sz="1800" kern="1200" smtClean="0"/>
            <a:t>Andrea Kolářová</a:t>
          </a:r>
          <a:endParaRPr lang="cs-CZ" sz="18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75000"/>
                <a:satMod val="160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20000"/>
                <a:satMod val="15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75000"/>
                <a:satMod val="200000"/>
              </a:schemeClr>
            </a:gs>
          </a:gsLst>
          <a:lin ang="16200000" scaled="1"/>
        </a:gradFill>
        <a:ln>
          <a:noFill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VY_32_INOVACE_1A_02_Naše </a:t>
          </a:r>
          <a:r>
            <a:rPr lang="cs-CZ" sz="1800" kern="1200" dirty="0" smtClean="0"/>
            <a:t>město</a:t>
          </a:r>
          <a:endParaRPr lang="cs-CZ" sz="18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75000"/>
                <a:satMod val="160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26667"/>
                <a:satMod val="15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tint val="75000"/>
                <a:satMod val="200000"/>
              </a:schemeClr>
            </a:gs>
          </a:gsLst>
          <a:lin ang="16200000" scaled="1"/>
        </a:gradFill>
        <a:ln>
          <a:noFill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smtClean="0"/>
            <a:t>: Prvouka 3.třída</a:t>
          </a:r>
          <a:endParaRPr lang="cs-CZ" sz="18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75000"/>
                <a:satMod val="160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33333"/>
                <a:satMod val="15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tint val="75000"/>
                <a:satMod val="200000"/>
              </a:schemeClr>
            </a:gs>
          </a:gsLst>
          <a:lin ang="16200000" scaled="1"/>
        </a:gradFill>
        <a:ln>
          <a:noFill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75000"/>
                <a:satMod val="160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40000"/>
                <a:satMod val="15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75000"/>
                <a:satMod val="200000"/>
              </a:schemeClr>
            </a:gs>
          </a:gsLst>
          <a:lin ang="16200000" scaled="1"/>
        </a:gradFill>
        <a:ln>
          <a:noFill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40000"/>
                <a:lumOff val="60000"/>
              </a:schemeClr>
            </a:gs>
            <a:gs pos="1000">
              <a:schemeClr val="bg2">
                <a:tint val="48000"/>
                <a:satMod val="1550000"/>
              </a:schemeClr>
            </a:gs>
            <a:gs pos="25000">
              <a:srgbClr val="92D050">
                <a:lumMod val="63000"/>
                <a:lumOff val="37000"/>
              </a:srgbClr>
            </a:gs>
            <a:gs pos="9000">
              <a:srgbClr val="92D050"/>
            </a:gs>
          </a:gsLst>
          <a:path path="circle">
            <a:fillToRect r="210000" b="3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G"/><Relationship Id="rId5" Type="http://schemas.openxmlformats.org/officeDocument/2006/relationships/image" Target="../media/image9.jpg"/><Relationship Id="rId4" Type="http://schemas.openxmlformats.org/officeDocument/2006/relationships/image" Target="../media/image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eu-police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88044728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prezentace je výkladová. Žáci vidí fotografie památek svého města a čtou si o jejich historii.</a:t>
            </a:r>
          </a:p>
          <a:p>
            <a:r>
              <a:rPr lang="cs-CZ" dirty="0" smtClean="0"/>
              <a:t>Poznávají obrázky a kliknutím kontrolují </a:t>
            </a:r>
            <a:r>
              <a:rPr lang="cs-CZ" smtClean="0"/>
              <a:t>své odpovědi.</a:t>
            </a:r>
            <a:endParaRPr lang="cs-CZ" dirty="0" smtClean="0"/>
          </a:p>
          <a:p>
            <a:r>
              <a:rPr lang="cs-CZ" dirty="0" smtClean="0"/>
              <a:t>Slouží učiteli jako základ před praktickou vycházkou po městě.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60" y="620688"/>
            <a:ext cx="9003262" cy="5998423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1232" y="0"/>
            <a:ext cx="8229600" cy="1524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Naše město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305597"/>
          </a:xfrm>
        </p:spPr>
        <p:txBody>
          <a:bodyPr/>
          <a:lstStyle/>
          <a:p>
            <a:r>
              <a:rPr lang="cs-CZ" b="1" dirty="0">
                <a:solidFill>
                  <a:srgbClr val="FFFF00"/>
                </a:solidFill>
              </a:rPr>
              <a:t>Město Police nad Metují se nachází v okrese Náchod v Královéhradeckém </a:t>
            </a:r>
            <a:r>
              <a:rPr lang="cs-CZ" b="1" dirty="0" smtClean="0">
                <a:solidFill>
                  <a:srgbClr val="FFFF00"/>
                </a:solidFill>
              </a:rPr>
              <a:t>kraji.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Žije v něm asi 4 300 obyvatel.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900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07219"/>
            <a:ext cx="8424936" cy="631870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Název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Jméno města zřejmě souvisí s tím, že zde řeholníci </a:t>
            </a:r>
            <a:r>
              <a:rPr lang="cs-CZ" dirty="0"/>
              <a:t>klučili les a zakládali </a:t>
            </a:r>
            <a:r>
              <a:rPr lang="cs-CZ" dirty="0" smtClean="0"/>
              <a:t>pole. Od polí už nebylo daleko k  názvu Police.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230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/>
          <a:lstStyle/>
          <a:p>
            <a:r>
              <a:rPr lang="cs-CZ" dirty="0" smtClean="0"/>
              <a:t>Znak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844824"/>
            <a:ext cx="4038600" cy="4752528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 Znak města tvoří červená krokev na zlatém štítu, stoupající k jeho hornímu okraji, lemovaná černou linkou. V horních koutech štítu a v jeho patě je po jedné červené pětilisté růži se zlatým semeníkem a zelenými kališními lístky. Na spodní růži uvnitř krokve stojí svisle modrá </a:t>
            </a:r>
            <a:r>
              <a:rPr lang="cs-CZ" dirty="0" err="1"/>
              <a:t>ostrev</a:t>
            </a:r>
            <a:r>
              <a:rPr lang="cs-CZ" dirty="0"/>
              <a:t> se třemi suky 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180" y="1442496"/>
            <a:ext cx="4265291" cy="4918618"/>
          </a:xfrm>
        </p:spPr>
      </p:pic>
    </p:spTree>
    <p:extLst>
      <p:ext uri="{BB962C8B-B14F-4D97-AF65-F5344CB8AC3E}">
        <p14:creationId xmlns:p14="http://schemas.microsoft.com/office/powerpoint/2010/main" val="160537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Klášter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4077072"/>
            <a:ext cx="8686800" cy="3312368"/>
          </a:xfrm>
        </p:spPr>
        <p:txBody>
          <a:bodyPr>
            <a:normAutofit/>
          </a:bodyPr>
          <a:lstStyle/>
          <a:p>
            <a:r>
              <a:rPr lang="cs-CZ" dirty="0"/>
              <a:t> Stavba kláštera započala v 1. polovině 13. století, dokončena byla roku 1306. Klášter je jednopatrovou barokní budovou čtvercového půdorysu, rozkládající se kolem dvou dvorů.</a:t>
            </a:r>
          </a:p>
          <a:p>
            <a:r>
              <a:rPr lang="cs-CZ" dirty="0"/>
              <a:t>V největším sále, tzv. "Laudonově", je dnes zřízeno </a:t>
            </a:r>
            <a:r>
              <a:rPr lang="cs-CZ" dirty="0" smtClean="0"/>
              <a:t>muzeum </a:t>
            </a:r>
            <a:r>
              <a:rPr lang="cs-CZ" dirty="0"/>
              <a:t>města 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421" y="0"/>
            <a:ext cx="6087579" cy="4055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49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268760"/>
            <a:ext cx="2808312" cy="3744417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229600" cy="143671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Kostel Nanebevzetí panny Marie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4648200" y="2204864"/>
            <a:ext cx="4676328" cy="4155456"/>
          </a:xfrm>
        </p:spPr>
        <p:txBody>
          <a:bodyPr>
            <a:normAutofit/>
          </a:bodyPr>
          <a:lstStyle/>
          <a:p>
            <a:r>
              <a:rPr lang="cs-CZ" dirty="0"/>
              <a:t>Kostel </a:t>
            </a:r>
            <a:r>
              <a:rPr lang="cs-CZ" dirty="0" smtClean="0"/>
              <a:t> byl barokně přestavěn. Vzácnou sochařskou památkou je gotický portál, který </a:t>
            </a:r>
            <a:r>
              <a:rPr lang="cs-CZ" dirty="0"/>
              <a:t>vznikl kolem r. </a:t>
            </a:r>
            <a:r>
              <a:rPr lang="cs-CZ" dirty="0" smtClean="0"/>
              <a:t>1270.  Uvnitř kostela se dochovala  pískovcová </a:t>
            </a:r>
            <a:r>
              <a:rPr lang="cs-CZ" dirty="0"/>
              <a:t>osmiboká křtitelnice se znaky z vladislavské </a:t>
            </a:r>
            <a:r>
              <a:rPr lang="cs-CZ" dirty="0" smtClean="0"/>
              <a:t>doby.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3284984"/>
            <a:ext cx="2918216" cy="437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72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cs-CZ" dirty="0" err="1" smtClean="0"/>
              <a:t>Selendrův</a:t>
            </a:r>
            <a:r>
              <a:rPr lang="cs-CZ" dirty="0" smtClean="0"/>
              <a:t> sloup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77170"/>
            <a:ext cx="3240360" cy="486054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772816"/>
            <a:ext cx="4186808" cy="4587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Sloup byl věnovaný opatem broumovského kláštera Wolfgangem </a:t>
            </a:r>
            <a:r>
              <a:rPr lang="cs-CZ" dirty="0" err="1"/>
              <a:t>Seelendem</a:t>
            </a:r>
            <a:r>
              <a:rPr lang="cs-CZ" dirty="0"/>
              <a:t> </a:t>
            </a:r>
            <a:r>
              <a:rPr lang="cs-CZ" dirty="0" smtClean="0"/>
              <a:t>jako </a:t>
            </a:r>
            <a:r>
              <a:rPr lang="cs-CZ" dirty="0"/>
              <a:t>výraz díků za ochranu, kterou mu Poličtí na začátku roku 1619 poskytli poté, co se proti němu broumovští protestanté vzbouřili. Událost stála na počátku </a:t>
            </a:r>
            <a:r>
              <a:rPr lang="cs-CZ"/>
              <a:t>třicetileté </a:t>
            </a:r>
            <a:r>
              <a:rPr lang="cs-CZ" smtClean="0"/>
              <a:t>války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16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387424"/>
            <a:ext cx="8229600" cy="1724744"/>
          </a:xfrm>
        </p:spPr>
        <p:txBody>
          <a:bodyPr/>
          <a:lstStyle/>
          <a:p>
            <a:r>
              <a:rPr lang="cs-CZ" dirty="0" smtClean="0"/>
              <a:t>Radnice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556792"/>
            <a:ext cx="3672408" cy="5508612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27984" y="1628800"/>
            <a:ext cx="4258816" cy="4731520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Polická radnice</a:t>
            </a:r>
            <a:r>
              <a:rPr lang="cs-CZ" dirty="0"/>
              <a:t> byla postavena r. 1718 jako soukromé sídlo klášterního inspektora. </a:t>
            </a:r>
            <a:r>
              <a:rPr lang="cs-CZ" dirty="0" smtClean="0"/>
              <a:t>Později </a:t>
            </a:r>
            <a:r>
              <a:rPr lang="cs-CZ" dirty="0"/>
              <a:t>ji koupilo město od opata </a:t>
            </a:r>
            <a:r>
              <a:rPr lang="cs-CZ" dirty="0" err="1"/>
              <a:t>Benna</a:t>
            </a:r>
            <a:r>
              <a:rPr lang="cs-CZ" dirty="0"/>
              <a:t> II. jako radniční budovu. Radnice r. 1842 vyhořela, původní cibulovitá věž byla nahrazena </a:t>
            </a:r>
            <a:r>
              <a:rPr lang="cs-CZ" dirty="0" smtClean="0"/>
              <a:t> </a:t>
            </a:r>
            <a:r>
              <a:rPr lang="cs-CZ" dirty="0"/>
              <a:t>novou osmibokou </a:t>
            </a:r>
            <a:r>
              <a:rPr lang="cs-CZ" dirty="0" smtClean="0"/>
              <a:t>věží.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778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Masarykovo</a:t>
            </a:r>
            <a:br>
              <a:rPr lang="cs-CZ" dirty="0" smtClean="0"/>
            </a:br>
            <a:r>
              <a:rPr lang="cs-CZ" dirty="0" smtClean="0"/>
              <a:t>náměstí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6912"/>
            <a:ext cx="5439879" cy="4032448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88640"/>
            <a:ext cx="3744713" cy="2494915"/>
          </a:xfrm>
        </p:spPr>
      </p:pic>
      <p:sp>
        <p:nvSpPr>
          <p:cNvPr id="8" name="TextovéPole 7"/>
          <p:cNvSpPr txBox="1"/>
          <p:nvPr/>
        </p:nvSpPr>
        <p:spPr>
          <a:xfrm>
            <a:off x="5747614" y="4629054"/>
            <a:ext cx="338437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Na náměstí je             Sloup </a:t>
            </a:r>
            <a:r>
              <a:rPr lang="cs-CZ" sz="2400" dirty="0">
                <a:solidFill>
                  <a:srgbClr val="002060"/>
                </a:solidFill>
              </a:rPr>
              <a:t>Panny Marie Bolestné z r. </a:t>
            </a:r>
            <a:r>
              <a:rPr lang="cs-CZ" sz="2400" dirty="0" smtClean="0">
                <a:solidFill>
                  <a:srgbClr val="002060"/>
                </a:solidFill>
              </a:rPr>
              <a:t>1707 a</a:t>
            </a:r>
            <a:endParaRPr lang="cs-CZ" sz="2400" dirty="0">
              <a:solidFill>
                <a:srgbClr val="002060"/>
              </a:solidFill>
            </a:endParaRPr>
          </a:p>
          <a:p>
            <a:r>
              <a:rPr lang="cs-CZ" sz="2400" dirty="0">
                <a:solidFill>
                  <a:srgbClr val="002060"/>
                </a:solidFill>
              </a:rPr>
              <a:t>e</a:t>
            </a:r>
            <a:r>
              <a:rPr lang="cs-CZ" sz="2400" dirty="0" smtClean="0">
                <a:solidFill>
                  <a:srgbClr val="002060"/>
                </a:solidFill>
              </a:rPr>
              <a:t>mpírová </a:t>
            </a:r>
            <a:r>
              <a:rPr lang="cs-CZ" sz="2400" dirty="0">
                <a:solidFill>
                  <a:srgbClr val="002060"/>
                </a:solidFill>
              </a:rPr>
              <a:t>kašna z r. 1818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102203"/>
            <a:ext cx="189021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cs-CZ" dirty="0" smtClean="0"/>
              <a:t>Hřbitovní kaple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7200" y="2766219"/>
            <a:ext cx="4038600" cy="302895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Torzo bývalého farního kostela Narození </a:t>
            </a:r>
            <a:r>
              <a:rPr lang="cs-CZ" dirty="0" smtClean="0"/>
              <a:t>Panny Marie</a:t>
            </a:r>
            <a:r>
              <a:rPr lang="cs-CZ" dirty="0"/>
              <a:t>, postaveného </a:t>
            </a:r>
            <a:r>
              <a:rPr lang="cs-CZ" dirty="0" smtClean="0"/>
              <a:t>v druhé </a:t>
            </a:r>
            <a:r>
              <a:rPr lang="cs-CZ" dirty="0"/>
              <a:t>polovině </a:t>
            </a:r>
            <a:r>
              <a:rPr lang="cs-CZ" dirty="0" smtClean="0"/>
              <a:t>13.století.</a:t>
            </a:r>
            <a:r>
              <a:rPr lang="cs-CZ" dirty="0"/>
              <a:t> </a:t>
            </a:r>
            <a:r>
              <a:rPr lang="cs-CZ" dirty="0" smtClean="0"/>
              <a:t>Jsou v ní dva zvony z 15. století, které </a:t>
            </a:r>
            <a:r>
              <a:rPr lang="cs-CZ" dirty="0"/>
              <a:t>patří k nejstarším zvonům v </a:t>
            </a:r>
            <a:r>
              <a:rPr lang="cs-CZ" dirty="0" smtClean="0"/>
              <a:t>Čechách.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408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229600" cy="1143000"/>
          </a:xfrm>
        </p:spPr>
        <p:txBody>
          <a:bodyPr/>
          <a:lstStyle/>
          <a:p>
            <a:r>
              <a:rPr lang="cs-CZ" dirty="0" smtClean="0"/>
              <a:t>Stará škola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8686800" cy="4875536"/>
          </a:xfrm>
        </p:spPr>
        <p:txBody>
          <a:bodyPr/>
          <a:lstStyle/>
          <a:p>
            <a:r>
              <a:rPr lang="cs-CZ" dirty="0"/>
              <a:t>Stará </a:t>
            </a:r>
            <a:r>
              <a:rPr lang="cs-CZ" dirty="0" smtClean="0"/>
              <a:t>roubená </a:t>
            </a:r>
            <a:r>
              <a:rPr lang="cs-CZ" dirty="0"/>
              <a:t>jednopatrová škola z r. 1785 s barokní </a:t>
            </a:r>
            <a:r>
              <a:rPr lang="cs-CZ" dirty="0" smtClean="0"/>
              <a:t>střechou.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298" y="2276872"/>
            <a:ext cx="6062147" cy="4392488"/>
          </a:xfrm>
        </p:spPr>
      </p:pic>
    </p:spTree>
    <p:extLst>
      <p:ext uri="{BB962C8B-B14F-4D97-AF65-F5344CB8AC3E}">
        <p14:creationId xmlns:p14="http://schemas.microsoft.com/office/powerpoint/2010/main" val="136638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143000"/>
          </a:xfrm>
        </p:spPr>
        <p:txBody>
          <a:bodyPr/>
          <a:lstStyle/>
          <a:p>
            <a:r>
              <a:rPr lang="cs-CZ" dirty="0" smtClean="0"/>
              <a:t>Muzeum stavebnice Merkur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3120628" cy="4160838"/>
          </a:xfrm>
        </p:spPr>
      </p:pic>
      <p:sp>
        <p:nvSpPr>
          <p:cNvPr id="3" name="TextovéPole 2"/>
          <p:cNvSpPr txBox="1"/>
          <p:nvPr/>
        </p:nvSpPr>
        <p:spPr>
          <a:xfrm>
            <a:off x="251520" y="5840105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002060"/>
                </a:solidFill>
              </a:rPr>
              <a:t>Čočkostroj</a:t>
            </a:r>
            <a:r>
              <a:rPr lang="cs-CZ" sz="2400" dirty="0" smtClean="0">
                <a:solidFill>
                  <a:srgbClr val="002060"/>
                </a:solidFill>
              </a:rPr>
              <a:t> -  přístroj na výrobu očních </a:t>
            </a:r>
          </a:p>
          <a:p>
            <a:r>
              <a:rPr lang="cs-CZ" sz="2400" dirty="0">
                <a:solidFill>
                  <a:srgbClr val="002060"/>
                </a:solidFill>
              </a:rPr>
              <a:t>č</a:t>
            </a:r>
            <a:r>
              <a:rPr lang="cs-CZ" sz="2400" dirty="0" smtClean="0">
                <a:solidFill>
                  <a:srgbClr val="002060"/>
                </a:solidFill>
              </a:rPr>
              <a:t>oček sestrojil z Merkuru Otto Wichterle.</a:t>
            </a:r>
            <a:endParaRPr lang="cs-CZ" sz="2400" dirty="0">
              <a:solidFill>
                <a:srgbClr val="00206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828" y="2060848"/>
            <a:ext cx="3435846" cy="4581128"/>
          </a:xfrm>
          <a:prstGeom prst="rect">
            <a:avLst/>
          </a:prstGeo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700808"/>
            <a:ext cx="2736304" cy="2052228"/>
          </a:xfrm>
        </p:spPr>
      </p:pic>
    </p:spTree>
    <p:extLst>
      <p:ext uri="{BB962C8B-B14F-4D97-AF65-F5344CB8AC3E}">
        <p14:creationId xmlns:p14="http://schemas.microsoft.com/office/powerpoint/2010/main" val="98607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1143000"/>
          </a:xfrm>
        </p:spPr>
        <p:txBody>
          <a:bodyPr/>
          <a:lstStyle/>
          <a:p>
            <a:r>
              <a:rPr lang="cs-CZ" dirty="0" smtClean="0"/>
              <a:t>Poznáš tyto památky?</a:t>
            </a:r>
            <a:endParaRPr lang="cs-CZ" dirty="0"/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1824203" cy="2736304"/>
          </a:xfrm>
          <a:prstGeom prst="rect">
            <a:avLst/>
          </a:prstGeom>
        </p:spPr>
      </p:pic>
      <p:pic>
        <p:nvPicPr>
          <p:cNvPr id="7" name="Zástupný symbol pro obsah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584684"/>
            <a:ext cx="2484486" cy="18002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66" y="1484784"/>
            <a:ext cx="1971219" cy="2628293"/>
          </a:xfrm>
          <a:prstGeom prst="rect">
            <a:avLst/>
          </a:prstGeom>
        </p:spPr>
      </p:pic>
      <p:pic>
        <p:nvPicPr>
          <p:cNvPr id="9" name="Zástupný symbol pro obsah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318" y="3429000"/>
            <a:ext cx="1968218" cy="295232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360346"/>
            <a:ext cx="1890210" cy="2520280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107504" y="4535830"/>
            <a:ext cx="3168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err="1" smtClean="0">
                <a:solidFill>
                  <a:srgbClr val="C00000"/>
                </a:solidFill>
              </a:rPr>
              <a:t>Selendrův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b="1" dirty="0">
                <a:solidFill>
                  <a:srgbClr val="C00000"/>
                </a:solidFill>
              </a:rPr>
              <a:t>sloup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51520" y="6337393"/>
            <a:ext cx="39757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Sloup Panny Marie Bolestné 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7020272" y="2429598"/>
            <a:ext cx="16566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7030A0"/>
                </a:solidFill>
              </a:rPr>
              <a:t>Stará škola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406646" y="3634764"/>
            <a:ext cx="44860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3399"/>
                </a:solidFill>
              </a:rPr>
              <a:t>Kostel Nanebevzetí panny Marie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6228184" y="5853884"/>
            <a:ext cx="39127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Radnice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04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solidFill>
                  <a:srgbClr val="002060"/>
                </a:solidFill>
                <a:latin typeface="Arial" charset="0"/>
                <a:hlinkClick r:id="rId2"/>
              </a:rPr>
              <a:t>http</a:t>
            </a:r>
            <a:r>
              <a:rPr lang="fr-FR" sz="2400" dirty="0">
                <a:solidFill>
                  <a:srgbClr val="002060"/>
                </a:solidFill>
                <a:latin typeface="Arial" charset="0"/>
                <a:hlinkClick r:id="rId2"/>
              </a:rPr>
              <a:t>://commons.wikimedia.org/wiki</a:t>
            </a:r>
            <a:r>
              <a:rPr lang="cs-CZ" sz="2400" dirty="0">
                <a:solidFill>
                  <a:srgbClr val="002060"/>
                </a:solidFill>
                <a:latin typeface="Arial" charset="0"/>
              </a:rPr>
              <a:t> - otevřená 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sz="2400" dirty="0">
                <a:solidFill>
                  <a:srgbClr val="002060"/>
                </a:solidFill>
                <a:hlinkClick r:id="rId3"/>
              </a:rPr>
              <a:t>http://office.microsoft.com</a:t>
            </a:r>
            <a:r>
              <a:rPr lang="cs-CZ" sz="2400" dirty="0">
                <a:solidFill>
                  <a:srgbClr val="002060"/>
                </a:solidFill>
              </a:rPr>
              <a:t> - </a:t>
            </a:r>
            <a:r>
              <a:rPr lang="cs-CZ" sz="2400" dirty="0">
                <a:solidFill>
                  <a:prstClr val="black"/>
                </a:solidFill>
                <a:latin typeface="Arial" charset="0"/>
              </a:rPr>
              <a:t>otevřená </a:t>
            </a: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sz="2400" dirty="0">
                <a:hlinkClick r:id="rId4"/>
              </a:rPr>
              <a:t>http://www.meu-police.cz</a:t>
            </a:r>
            <a:r>
              <a:rPr lang="cs-CZ" sz="2400" dirty="0" smtClean="0">
                <a:hlinkClick r:id="rId4"/>
              </a:rPr>
              <a:t>/</a:t>
            </a:r>
            <a:r>
              <a:rPr lang="cs-CZ" sz="2400" dirty="0" smtClean="0"/>
              <a:t> - </a:t>
            </a:r>
            <a:r>
              <a:rPr lang="cs-CZ" sz="2800" dirty="0" smtClean="0"/>
              <a:t>stránky města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sz="2400" dirty="0">
                <a:solidFill>
                  <a:prstClr val="black"/>
                </a:solidFill>
                <a:latin typeface="Arial" charset="0"/>
              </a:rPr>
              <a:t>v</a:t>
            </a: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lastní fotografie</a:t>
            </a:r>
            <a:endParaRPr lang="cs-CZ" sz="2400" dirty="0">
              <a:solidFill>
                <a:prstClr val="black"/>
              </a:solidFill>
              <a:latin typeface="Arial" charset="0"/>
            </a:endParaRP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332</TotalTime>
  <Words>286</Words>
  <Application>Microsoft Office PowerPoint</Application>
  <PresentationFormat>Předvádění na obrazovce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Deluxe</vt:lpstr>
      <vt:lpstr>Prezentace aplikace PowerPoint</vt:lpstr>
      <vt:lpstr>Anotace</vt:lpstr>
      <vt:lpstr>Naše město</vt:lpstr>
      <vt:lpstr>Název města</vt:lpstr>
      <vt:lpstr>Znak města</vt:lpstr>
      <vt:lpstr>Klášter</vt:lpstr>
      <vt:lpstr>Kostel Nanebevzetí panny Marie</vt:lpstr>
      <vt:lpstr>Selendrův sloup</vt:lpstr>
      <vt:lpstr>Radnice</vt:lpstr>
      <vt:lpstr>Masarykovo náměstí</vt:lpstr>
      <vt:lpstr>Hřbitovní kaple</vt:lpstr>
      <vt:lpstr>Stará škola</vt:lpstr>
      <vt:lpstr>Muzeum stavebnice Merkur</vt:lpstr>
      <vt:lpstr>Poznáš tyto památky?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</cp:lastModifiedBy>
  <cp:revision>46</cp:revision>
  <dcterms:created xsi:type="dcterms:W3CDTF">2011-08-21T15:31:45Z</dcterms:created>
  <dcterms:modified xsi:type="dcterms:W3CDTF">2013-01-13T17:27:44Z</dcterms:modified>
</cp:coreProperties>
</file>