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272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::    Základní škola a Mateřská škola, Police nad Metují, okres Náchod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VY_32_INOVACE_1A_08_Hmotnost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Prvouka 3.třída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0" custLinFactNeighborY="2351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::    Základní škola a Mateřská škola, Police nad Metují, okres Náchod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72008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Andrea Kolářová</a:t>
          </a:r>
          <a:endParaRPr lang="cs-CZ" sz="1800" kern="1200" dirty="0"/>
        </a:p>
      </dsp:txBody>
      <dsp:txXfrm>
        <a:off x="2016223" y="72008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VY_32_INOVACE_1A_08_Hmotnost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Prvouka 3.třída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projektu:CZ.1.07/1.4.00/21.1431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1908279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21431"/>
            <a:ext cx="6912768" cy="4539817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Prezentace slouží k základnímu seznámení s učivem k jeho vysvětlení a k navození diskuse pomocí obrázků.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Poslední snímek by měl prověřit získané znalosti. Žáci škrtají špatné odpovědi a kliknutí </a:t>
            </a:r>
            <a:r>
              <a:rPr lang="cs-CZ" smtClean="0">
                <a:solidFill>
                  <a:srgbClr val="00B0F0"/>
                </a:solidFill>
              </a:rPr>
              <a:t>kontrolují.</a:t>
            </a:r>
          </a:p>
          <a:p>
            <a:pPr marL="82296" indent="0">
              <a:buNone/>
            </a:pP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6120680" cy="2376264"/>
          </a:xfrm>
        </p:spPr>
        <p:txBody>
          <a:bodyPr>
            <a:normAutofit/>
          </a:bodyPr>
          <a:lstStyle/>
          <a:p>
            <a:r>
              <a:rPr lang="cs-CZ" sz="5300" b="1" dirty="0" smtClean="0">
                <a:solidFill>
                  <a:srgbClr val="7030A0"/>
                </a:solidFill>
              </a:rPr>
              <a:t>Hmotnost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/>
            </a:r>
            <a:br>
              <a:rPr lang="cs-CZ" b="1" dirty="0" smtClean="0">
                <a:solidFill>
                  <a:srgbClr val="7030A0"/>
                </a:solidFill>
              </a:rPr>
            </a:b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ndrea\AppData\Local\Microsoft\Windows\Temporary Internet Files\Content.IE5\ULN5QU3P\MC90038976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640"/>
            <a:ext cx="1818742" cy="178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2636912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Látky vážíme a zjišťujeme jejich hmotnost.</a:t>
            </a:r>
          </a:p>
          <a:p>
            <a:endParaRPr lang="cs-CZ" sz="3200" dirty="0" smtClean="0">
              <a:solidFill>
                <a:srgbClr val="7030A0"/>
              </a:solidFill>
            </a:endParaRPr>
          </a:p>
          <a:p>
            <a:r>
              <a:rPr lang="cs-CZ" sz="3200" dirty="0" smtClean="0">
                <a:solidFill>
                  <a:srgbClr val="7030A0"/>
                </a:solidFill>
              </a:rPr>
              <a:t>Měřidlem jsou váhy.</a:t>
            </a:r>
          </a:p>
          <a:p>
            <a:endParaRPr lang="cs-CZ" sz="3200" dirty="0" smtClean="0">
              <a:solidFill>
                <a:srgbClr val="7030A0"/>
              </a:solidFill>
            </a:endParaRPr>
          </a:p>
          <a:p>
            <a:r>
              <a:rPr lang="cs-CZ" sz="3200" dirty="0" smtClean="0">
                <a:solidFill>
                  <a:srgbClr val="7030A0"/>
                </a:solidFill>
              </a:rPr>
              <a:t>Jednotky hmotnosti jsou gram, kilogram a tuna.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0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Váhy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2052" name="Picture 4" descr="C:\Users\Andrea\AppData\Local\Microsoft\Windows\Temporary Internet Files\Content.IE5\5CTPFQZO\MP9003416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20485"/>
            <a:ext cx="1607476" cy="225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drea\AppData\Local\Microsoft\Windows\Temporary Internet Files\Content.IE5\KWYKKK60\MP9004090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33" y="4149080"/>
            <a:ext cx="2564206" cy="258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drea\AppData\Local\Microsoft\Windows\Temporary Internet Files\Content.IE5\ULN5QU3P\MP90028911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236" y="2991090"/>
            <a:ext cx="2104660" cy="31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331" y="43808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22420" y="1794011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7263" y="1824789"/>
            <a:ext cx="3309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Rovnoramenné váhy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1700809"/>
            <a:ext cx="1661446" cy="830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7030A0"/>
                </a:solidFill>
              </a:rPr>
              <a:t>D</a:t>
            </a:r>
            <a:r>
              <a:rPr lang="cs-CZ" sz="2400" dirty="0" smtClean="0">
                <a:solidFill>
                  <a:srgbClr val="7030A0"/>
                </a:solidFill>
              </a:rPr>
              <a:t>igitální váhy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378904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Osobní váhy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23927" y="5877273"/>
            <a:ext cx="238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Kuchyňské váhy</a:t>
            </a:r>
            <a:endParaRPr lang="cs-CZ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13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Jednotky hmotnosti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209331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Gram - g </a:t>
            </a:r>
          </a:p>
          <a:p>
            <a:endParaRPr lang="cs-CZ" b="1" dirty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Kilogram - kg                  1 kg = 1000 g</a:t>
            </a:r>
          </a:p>
          <a:p>
            <a:endParaRPr lang="cs-CZ" b="1" dirty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Tuna – t                            1 t = 1000 kg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86916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78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Kdy měříme hmotnost?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Řekni podle obrázků, co vážíme, tedy u čeho měříme hmotnost.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4101" name="Picture 5" descr="C:\Users\Andrea\AppData\Local\Microsoft\Windows\Temporary Internet Files\Content.IE5\5CTPFQZO\MC9002901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560" y="4046449"/>
            <a:ext cx="1641695" cy="245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ndrea\AppData\Local\Microsoft\Windows\Temporary Internet Files\Content.IE5\5CTPFQZO\MC900214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255" y="3095709"/>
            <a:ext cx="1424412" cy="219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ndrea\AppData\Local\Microsoft\Windows\Temporary Internet Files\Content.IE5\KWYKKK60\MM900336844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601" y="2665932"/>
            <a:ext cx="1584176" cy="152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Andrea\AppData\Local\Microsoft\Windows\Temporary Internet Files\Content.IE5\KWYKKK60\MC9001992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94196"/>
            <a:ext cx="1801640" cy="198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Andrea\AppData\Local\Microsoft\Windows\Temporary Internet Files\Content.IE5\KWYKKK60\MC90035904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0262"/>
            <a:ext cx="1399032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Andrea\AppData\Local\Microsoft\Windows\Temporary Internet Files\Content.IE5\ULN5QU3P\MC90035366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64691"/>
            <a:ext cx="1868032" cy="17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19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Rovnoramenné váhy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157192"/>
            <a:ext cx="8219256" cy="968971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Na jednu misku dáme látku, kterou vážíme. Na druhou pokládáme závaží, dokud se misky vah nevyrovnají . Pak sečteme hmotnost položených závaží.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ndrea\AppData\Local\Microsoft\Windows\Temporary Internet Files\Content.IE5\SI0Z3P59\MP9004092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02431"/>
            <a:ext cx="3518081" cy="351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drea\AppData\Local\Microsoft\Windows\Temporary Internet Files\Content.IE5\928V8WVT\MC9002904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925" y="2040007"/>
            <a:ext cx="3491885" cy="275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24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Vyškrtni, co je špatně.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Jednotkou hmotnosti je kilogram, gram, minuta, tuna.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1 kg = 1000 g  ,   1 t = 1000 g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Váhy máme kuchyňské, digitální, </a:t>
            </a:r>
            <a:r>
              <a:rPr lang="cs-CZ" sz="3200" i="1" dirty="0" smtClean="0">
                <a:solidFill>
                  <a:srgbClr val="00B0F0"/>
                </a:solidFill>
              </a:rPr>
              <a:t>vodní,</a:t>
            </a:r>
            <a:r>
              <a:rPr lang="cs-CZ" sz="3200" dirty="0" smtClean="0">
                <a:solidFill>
                  <a:srgbClr val="00B0F0"/>
                </a:solidFill>
              </a:rPr>
              <a:t> rovnoramenné, osobní.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Hmotnost měříme u ovoce, mléka, mouky, másla, zeleniny, limonády.</a:t>
            </a:r>
          </a:p>
          <a:p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6147" name="Picture 3" descr="C:\Users\Andrea\AppData\Local\Microsoft\Windows\Temporary Internet Files\Content.IE5\5CTPFQZO\MC900215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661" y="5587764"/>
            <a:ext cx="1884015" cy="112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ásobení 5"/>
          <p:cNvSpPr/>
          <p:nvPr/>
        </p:nvSpPr>
        <p:spPr>
          <a:xfrm>
            <a:off x="4621550" y="4523420"/>
            <a:ext cx="936104" cy="79208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7020272" y="2915963"/>
            <a:ext cx="936104" cy="79208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ásobení 8"/>
          <p:cNvSpPr/>
          <p:nvPr/>
        </p:nvSpPr>
        <p:spPr>
          <a:xfrm>
            <a:off x="6527090" y="4005064"/>
            <a:ext cx="914400" cy="9144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Násobení 11"/>
          <p:cNvSpPr/>
          <p:nvPr/>
        </p:nvSpPr>
        <p:spPr>
          <a:xfrm>
            <a:off x="1907704" y="1849962"/>
            <a:ext cx="936104" cy="79208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Násobení 12"/>
          <p:cNvSpPr/>
          <p:nvPr/>
        </p:nvSpPr>
        <p:spPr>
          <a:xfrm>
            <a:off x="5022451" y="2420888"/>
            <a:ext cx="936104" cy="79208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031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sz="2400" dirty="0">
                <a:solidFill>
                  <a:srgbClr val="002060"/>
                </a:solidFill>
                <a:latin typeface="Arial" charset="0"/>
              </a:rPr>
              <a:t> - otevřená 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hlinkClick r:id="rId3"/>
              </a:rPr>
              <a:t>http://office.microsoft.com</a:t>
            </a:r>
            <a:r>
              <a:rPr lang="cs-CZ" sz="2400" dirty="0">
                <a:solidFill>
                  <a:srgbClr val="002060"/>
                </a:solidFill>
              </a:rPr>
              <a:t> - </a:t>
            </a:r>
            <a:r>
              <a:rPr lang="cs-CZ" sz="2400" dirty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/>
              <a:t>Učebnice prvouky 3. ročník – Alter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147</TotalTime>
  <Words>233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Anotace</vt:lpstr>
      <vt:lpstr>Hmotnost   </vt:lpstr>
      <vt:lpstr>Váhy</vt:lpstr>
      <vt:lpstr>Jednotky hmotnosti</vt:lpstr>
      <vt:lpstr>Kdy měříme hmotnost?</vt:lpstr>
      <vt:lpstr>Rovnoramenné váhy</vt:lpstr>
      <vt:lpstr>Vyškrtni, co je špatně.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26</cp:revision>
  <dcterms:created xsi:type="dcterms:W3CDTF">2011-08-21T15:31:45Z</dcterms:created>
  <dcterms:modified xsi:type="dcterms:W3CDTF">2013-01-13T17:31:42Z</dcterms:modified>
</cp:coreProperties>
</file>