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VY_32_INOVACE_1A_09_Objem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0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/>
            <a:t>: </a:t>
          </a:r>
          <a:r>
            <a:rPr lang="cs-CZ" sz="1800" kern="1200" smtClean="0"/>
            <a:t>Andrea Kolářová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VY_32_INOVACE_1A_09_Objem</a:t>
          </a:r>
          <a:endParaRPr lang="cs-CZ" sz="18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Prvouka 3.třída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png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wmf"/><Relationship Id="rId5" Type="http://schemas.openxmlformats.org/officeDocument/2006/relationships/image" Target="../media/image11.jpeg"/><Relationship Id="rId10" Type="http://schemas.openxmlformats.org/officeDocument/2006/relationships/image" Target="../media/image16.png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410564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seznámí žáky se základním učivem o měření objemu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Poslední snímky musí děti samy řešit a poté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zkontrolovat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  <a:latin typeface="Berlin Sans FB" pitchFamily="34" charset="0"/>
                <a:cs typeface="Arial" pitchFamily="34" charset="0"/>
              </a:rPr>
              <a:t>Objem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351692" cy="5069160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Berlin Sans FB" pitchFamily="34" charset="0"/>
              </a:rPr>
              <a:t>Objem měříme u látek kapalných, pevných i plynných.</a:t>
            </a:r>
          </a:p>
          <a:p>
            <a:endParaRPr lang="cs-CZ" dirty="0" smtClean="0">
              <a:solidFill>
                <a:srgbClr val="FFC000"/>
              </a:solidFill>
              <a:latin typeface="Berlin Sans FB" pitchFamily="34" charset="0"/>
            </a:endParaRPr>
          </a:p>
          <a:p>
            <a:r>
              <a:rPr lang="cs-CZ" dirty="0" smtClean="0">
                <a:solidFill>
                  <a:srgbClr val="FFC000"/>
                </a:solidFill>
                <a:latin typeface="Berlin Sans FB" pitchFamily="34" charset="0"/>
              </a:rPr>
              <a:t>Základní jednotkou objemu je litr.</a:t>
            </a:r>
          </a:p>
          <a:p>
            <a:endParaRPr lang="cs-CZ" dirty="0" smtClean="0">
              <a:solidFill>
                <a:srgbClr val="FFC000"/>
              </a:solidFill>
              <a:latin typeface="Berlin Sans FB" pitchFamily="34" charset="0"/>
            </a:endParaRPr>
          </a:p>
          <a:p>
            <a:r>
              <a:rPr lang="cs-CZ" dirty="0" smtClean="0">
                <a:solidFill>
                  <a:srgbClr val="FFC000"/>
                </a:solidFill>
                <a:latin typeface="Berlin Sans FB" pitchFamily="34" charset="0"/>
              </a:rPr>
              <a:t>Měřidlem objemu je odměrný válec nebo jiná odměrná nádoba.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Andrea\AppData\Local\Microsoft\Windows\Temporary Internet Files\Content.IE5\ZVG3KFS6\MC900237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322" y="-5261"/>
            <a:ext cx="2684834" cy="2426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ndrea\AppData\Local\Microsoft\Windows\Temporary Internet Files\Content.IE5\858SS3H0\MC90044178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008" y="3356992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ndrea\AppData\Local\Microsoft\Windows\Temporary Internet Files\Content.IE5\4EZ2AW5U\MC9004136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958" y="5049179"/>
            <a:ext cx="1584584" cy="1720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96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5" y="404664"/>
            <a:ext cx="3960440" cy="65763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3466728" cy="24041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Objem kapalných látek</a:t>
            </a:r>
            <a:endParaRPr lang="cs-CZ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678055"/>
            <a:ext cx="3178696" cy="4293096"/>
          </a:xfrm>
        </p:spPr>
        <p:txBody>
          <a:bodyPr/>
          <a:lstStyle/>
          <a:p>
            <a:r>
              <a:rPr lang="cs-CZ" dirty="0" smtClean="0">
                <a:solidFill>
                  <a:srgbClr val="D52BBD"/>
                </a:solidFill>
                <a:latin typeface="Berlin Sans FB" pitchFamily="34" charset="0"/>
              </a:rPr>
              <a:t>Kapalinu nalijeme do odměrného válce nebo odměrky a změříme objem.</a:t>
            </a:r>
            <a:endParaRPr lang="cs-CZ" dirty="0">
              <a:solidFill>
                <a:srgbClr val="D52BBD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604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4906888" cy="230425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Objem pevných látek</a:t>
            </a:r>
            <a:endParaRPr lang="cs-CZ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3322712" cy="414908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Berlin Sans FB" pitchFamily="34" charset="0"/>
              </a:rPr>
              <a:t>Změříme ponořením do kapaliny a odečtením původního objemu.</a:t>
            </a:r>
            <a:endParaRPr lang="cs-CZ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-199577"/>
            <a:ext cx="4572000" cy="718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58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Jednotky objemu</a:t>
            </a:r>
            <a:endParaRPr lang="cs-CZ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66"/>
                </a:solidFill>
                <a:latin typeface="Berlin Sans FB" pitchFamily="34" charset="0"/>
              </a:rPr>
              <a:t>Mililitr       1 ml</a:t>
            </a:r>
          </a:p>
          <a:p>
            <a:r>
              <a:rPr lang="cs-CZ" dirty="0" smtClean="0">
                <a:solidFill>
                  <a:srgbClr val="FF0066"/>
                </a:solidFill>
                <a:latin typeface="Berlin Sans FB" pitchFamily="34" charset="0"/>
              </a:rPr>
              <a:t>Litr           1 l = 1000 ml</a:t>
            </a:r>
          </a:p>
          <a:p>
            <a:r>
              <a:rPr lang="cs-CZ" dirty="0" smtClean="0">
                <a:solidFill>
                  <a:srgbClr val="FF0066"/>
                </a:solidFill>
                <a:latin typeface="Berlin Sans FB" pitchFamily="34" charset="0"/>
              </a:rPr>
              <a:t>Hektolitr  1 hl = 100 l</a:t>
            </a:r>
          </a:p>
          <a:p>
            <a:endParaRPr lang="cs-CZ" dirty="0">
              <a:solidFill>
                <a:srgbClr val="FF0066"/>
              </a:solidFill>
              <a:latin typeface="Berlin Sans FB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  Doplň správně: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D52BBD"/>
                </a:solidFill>
                <a:latin typeface="Berlin Sans FB" pitchFamily="34" charset="0"/>
              </a:rPr>
              <a:t>půl hl = 50  l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D52BBD"/>
                </a:solidFill>
                <a:latin typeface="Berlin Sans FB" pitchFamily="34" charset="0"/>
              </a:rPr>
              <a:t>čtvrt hl = 25  l</a:t>
            </a:r>
          </a:p>
          <a:p>
            <a:pPr marL="0" indent="0">
              <a:buNone/>
            </a:pPr>
            <a:r>
              <a:rPr lang="cs-CZ" dirty="0">
                <a:solidFill>
                  <a:srgbClr val="D52BBD"/>
                </a:solidFill>
                <a:latin typeface="Berlin Sans FB" pitchFamily="34" charset="0"/>
              </a:rPr>
              <a:t>t</a:t>
            </a:r>
            <a:r>
              <a:rPr lang="cs-CZ" dirty="0" smtClean="0">
                <a:solidFill>
                  <a:srgbClr val="D52BBD"/>
                </a:solidFill>
                <a:latin typeface="Berlin Sans FB" pitchFamily="34" charset="0"/>
              </a:rPr>
              <a:t>ři čtvrti hl = 75  l</a:t>
            </a:r>
          </a:p>
          <a:p>
            <a:endParaRPr lang="cs-CZ" dirty="0" smtClean="0">
              <a:solidFill>
                <a:srgbClr val="FF0066"/>
              </a:solidFill>
              <a:latin typeface="Berlin Sans FB" pitchFamily="34" charset="0"/>
            </a:endParaRPr>
          </a:p>
          <a:p>
            <a:endParaRPr lang="cs-CZ" dirty="0">
              <a:solidFill>
                <a:srgbClr val="FF0066"/>
              </a:solidFill>
              <a:latin typeface="Berlin Sans FB" pitchFamily="34" charset="0"/>
            </a:endParaRPr>
          </a:p>
        </p:txBody>
      </p:sp>
      <p:pic>
        <p:nvPicPr>
          <p:cNvPr id="4098" name="Picture 2" descr="C:\Users\Andrea\AppData\Local\Microsoft\Windows\Temporary Internet Files\Content.IE5\R4DMUWQD\MC900340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44824"/>
            <a:ext cx="295232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eselý obličej 4"/>
          <p:cNvSpPr/>
          <p:nvPr/>
        </p:nvSpPr>
        <p:spPr>
          <a:xfrm>
            <a:off x="1619672" y="3802463"/>
            <a:ext cx="576064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763688" y="4306519"/>
            <a:ext cx="576064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2273571" y="4653136"/>
            <a:ext cx="576064" cy="504056"/>
          </a:xfrm>
          <a:prstGeom prst="smileyFace">
            <a:avLst>
              <a:gd name="adj" fmla="val 19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639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C00000"/>
                </a:solidFill>
                <a:latin typeface="Berlin Sans FB" pitchFamily="34" charset="0"/>
              </a:rPr>
              <a:t>Škrtni, co se na litry neměří.</a:t>
            </a:r>
            <a:r>
              <a:rPr lang="cs-CZ" dirty="0">
                <a:solidFill>
                  <a:srgbClr val="FFC000"/>
                </a:solidFill>
                <a:latin typeface="Berlin Sans FB" pitchFamily="34" charset="0"/>
              </a:rPr>
              <a:t/>
            </a:r>
            <a:br>
              <a:rPr lang="cs-CZ" dirty="0">
                <a:solidFill>
                  <a:srgbClr val="FFC000"/>
                </a:solidFill>
                <a:latin typeface="Berlin Sans FB" pitchFamily="34" charset="0"/>
              </a:rPr>
            </a:br>
            <a:endParaRPr lang="cs-CZ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pic>
        <p:nvPicPr>
          <p:cNvPr id="5127" name="Picture 7" descr="C:\Users\Andrea\AppData\Local\Microsoft\Windows\Temporary Internet Files\Content.IE5\WW1TU2K2\MC9001124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5652120" y="4586344"/>
            <a:ext cx="977510" cy="180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Andrea\AppData\Local\Microsoft\Windows\Temporary Internet Files\Content.IE5\ZVG3KFS6\MC9004417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92896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Andrea\AppData\Local\Microsoft\Windows\Temporary Internet Files\Content.IE5\L1N36Z8W\MP900434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73" y="4586344"/>
            <a:ext cx="2133395" cy="155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Andrea\AppData\Local\Microsoft\Windows\Temporary Internet Files\Content.IE5\R4DMUWQD\MP9003879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40968"/>
            <a:ext cx="1660688" cy="118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Andrea\AppData\Local\Microsoft\Windows\Temporary Internet Files\Content.IE5\R4DMUWQD\MP9003879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767" y="4325938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Andrea\AppData\Local\Microsoft\Windows\Temporary Internet Files\Content.IE5\ZVG3KFS6\MC9002522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041" y="1268761"/>
            <a:ext cx="117743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Andrea\AppData\Local\Microsoft\Windows\Temporary Internet Files\Content.IE5\R4DMUWQD\MC9003346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666" y="4080520"/>
            <a:ext cx="1002182" cy="207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Andrea\AppData\Local\Microsoft\Windows\Temporary Internet Files\Content.IE5\L1N36Z8W\MC9004127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164" y="1672613"/>
            <a:ext cx="571603" cy="185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Andrea\AppData\Local\Microsoft\Windows\Temporary Internet Files\Content.IE5\L1N36Z8W\MC900441777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608" y="2132855"/>
            <a:ext cx="1422016" cy="142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Andrea\AppData\Local\Microsoft\Windows\Temporary Internet Files\Content.IE5\WW1TU2K2\MC9002326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748" y="1347733"/>
            <a:ext cx="829850" cy="126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865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dirty="0">
                <a:solidFill>
                  <a:srgbClr val="002060"/>
                </a:solidFill>
                <a:hlinkClick r:id="rId2"/>
              </a:rPr>
              <a:t>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</a:t>
            </a:r>
            <a:r>
              <a:rPr lang="cs-CZ" dirty="0" smtClean="0"/>
              <a:t> – </a:t>
            </a:r>
            <a:r>
              <a:rPr lang="cs-CZ" smtClean="0"/>
              <a:t>otevřená galerie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/>
              <a:t>Učebnice prvouky 3. ročník – Alter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221</TotalTime>
  <Words>170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Anotace</vt:lpstr>
      <vt:lpstr>Objem</vt:lpstr>
      <vt:lpstr>Objem kapalných látek</vt:lpstr>
      <vt:lpstr>Objem pevných látek</vt:lpstr>
      <vt:lpstr>Jednotky objemu</vt:lpstr>
      <vt:lpstr>Škrtni, co se na litry neměří.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33</cp:revision>
  <dcterms:created xsi:type="dcterms:W3CDTF">2011-08-21T15:31:45Z</dcterms:created>
  <dcterms:modified xsi:type="dcterms:W3CDTF">2013-01-13T18:12:24Z</dcterms:modified>
</cp:coreProperties>
</file>