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6" r:id="rId4"/>
    <p:sldId id="265" r:id="rId5"/>
    <p:sldId id="267" r:id="rId6"/>
    <p:sldId id="259" r:id="rId7"/>
    <p:sldId id="262" r:id="rId8"/>
    <p:sldId id="257" r:id="rId9"/>
    <p:sldId id="260" r:id="rId10"/>
    <p:sldId id="258" r:id="rId11"/>
    <p:sldId id="264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99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548680"/>
            <a:ext cx="5057140" cy="1024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2488914" y="1572935"/>
            <a:ext cx="44833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EU­­_52_sada </a:t>
            </a:r>
            <a:r>
              <a:rPr lang="cs-CZ" b="1" dirty="0" smtClean="0"/>
              <a:t>2_04_PVD_Zeleninové </a:t>
            </a:r>
            <a:r>
              <a:rPr lang="cs-CZ" b="1" dirty="0" err="1" smtClean="0"/>
              <a:t>lečo_Lich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8713118"/>
              </p:ext>
            </p:extLst>
          </p:nvPr>
        </p:nvGraphicFramePr>
        <p:xfrm>
          <a:off x="457200" y="2326684"/>
          <a:ext cx="8229600" cy="3072994"/>
        </p:xfrm>
        <a:graphic>
          <a:graphicData uri="http://schemas.openxmlformats.org/drawingml/2006/table">
            <a:tbl>
              <a:tblPr firstRow="1" firstCol="1" bandRow="1" bandCol="1">
                <a:tableStyleId>{912C8C85-51F0-491E-9774-3900AFEF0FD7}</a:tableStyleId>
              </a:tblPr>
              <a:tblGrid>
                <a:gridCol w="1567964"/>
                <a:gridCol w="6661636"/>
              </a:tblGrid>
              <a:tr h="2255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Střední škola, Základní škola a Mateřská škola, Karviná, p. o.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214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Autor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Mgr. Eva Lichá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2167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r>
                        <a:rPr lang="cs-CZ" sz="1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 krocích vede žáky k přípravě zeleninového leča od počátečního nákupu surovin po hygienu po ukončení stolování.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223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Vzdělávací oblast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Odborné činnosti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21562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Předmět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Práce v domácnosti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226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Tematická oblast/téma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Příprava </a:t>
                      </a:r>
                      <a:r>
                        <a:rPr lang="cs-CZ" sz="1000" dirty="0" smtClean="0">
                          <a:effectLst/>
                        </a:rPr>
                        <a:t>pokrmů/Zeleninové</a:t>
                      </a:r>
                      <a:r>
                        <a:rPr lang="cs-CZ" sz="1000" baseline="0" dirty="0" smtClean="0">
                          <a:effectLst/>
                        </a:rPr>
                        <a:t> lečo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53076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Výsledky vzdělávání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 marL="228600" indent="-288290" algn="l">
                        <a:spcBef>
                          <a:spcPts val="300"/>
                        </a:spcBef>
                        <a:spcAft>
                          <a:spcPts val="0"/>
                        </a:spcAft>
                        <a:tabLst>
                          <a:tab pos="288290" algn="l"/>
                          <a:tab pos="449580" algn="l"/>
                        </a:tabLst>
                      </a:pPr>
                      <a:r>
                        <a:rPr lang="cs-CZ" sz="1000">
                          <a:effectLst/>
                        </a:rPr>
                        <a:t>Žák by měl</a:t>
                      </a:r>
                    </a:p>
                    <a:p>
                      <a:pPr marL="342900" lvl="0" indent="-342900" algn="l">
                        <a:spcBef>
                          <a:spcPts val="30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88290" algn="l"/>
                          <a:tab pos="449580" algn="l"/>
                        </a:tabLst>
                      </a:pPr>
                      <a:r>
                        <a:rPr lang="cs-CZ" sz="1000">
                          <a:effectLst/>
                        </a:rPr>
                        <a:t>připravit jednoduché pohoštění a pokrm</a:t>
                      </a:r>
                    </a:p>
                    <a:p>
                      <a:pPr marL="342900" lvl="0" indent="-342900" algn="l">
                        <a:spcBef>
                          <a:spcPts val="300"/>
                        </a:spcBef>
                        <a:spcAft>
                          <a:spcPts val="0"/>
                        </a:spcAft>
                        <a:buFont typeface="Symbol"/>
                        <a:buChar char=""/>
                        <a:tabLst>
                          <a:tab pos="288290" algn="l"/>
                          <a:tab pos="449580" algn="l"/>
                        </a:tabLst>
                      </a:pPr>
                      <a:r>
                        <a:rPr lang="cs-CZ" sz="1000">
                          <a:effectLst/>
                        </a:rPr>
                        <a:t>dodržovat základní hygienické a bezpečnostní předpisy při práci</a:t>
                      </a:r>
                      <a:endParaRPr lang="cs-CZ" sz="10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192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Pracovní postup, </a:t>
                      </a:r>
                      <a:r>
                        <a:rPr lang="cs-CZ" sz="1000" dirty="0" smtClean="0">
                          <a:effectLst/>
                        </a:rPr>
                        <a:t>zelenina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2183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PowerPoint</a:t>
                      </a:r>
                      <a:r>
                        <a:rPr lang="cs-CZ" sz="1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prezentace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2145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Typ vzdělávání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Střední vzdělávání, 1. ročník Praktické školy jednoleté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2255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Ověřeno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Datum: </a:t>
                      </a:r>
                      <a:r>
                        <a:rPr lang="cs-CZ" sz="1000" dirty="0" smtClean="0">
                          <a:effectLst/>
                        </a:rPr>
                        <a:t>2. 10. </a:t>
                      </a:r>
                      <a:r>
                        <a:rPr lang="cs-CZ" sz="1000" dirty="0">
                          <a:effectLst/>
                        </a:rPr>
                        <a:t>2013, Třída</a:t>
                      </a:r>
                      <a:r>
                        <a:rPr lang="cs-CZ" sz="1000" dirty="0" smtClean="0">
                          <a:effectLst/>
                        </a:rPr>
                        <a:t>: I</a:t>
                      </a:r>
                      <a:r>
                        <a:rPr lang="cs-CZ" sz="1000" dirty="0">
                          <a:effectLst/>
                        </a:rPr>
                        <a:t>. PRŠ 1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  <a:tr h="3662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Zdroj</a:t>
                      </a:r>
                      <a:endParaRPr lang="cs-CZ" sz="1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</a:rPr>
                        <a:t>Obrázky</a:t>
                      </a:r>
                      <a:r>
                        <a:rPr lang="cs-CZ" sz="1000" baseline="0" dirty="0" smtClean="0">
                          <a:effectLst/>
                        </a:rPr>
                        <a:t> Klipart Microsoft</a:t>
                      </a:r>
                      <a:endParaRPr lang="cs-CZ" sz="10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 </a:t>
                      </a:r>
                      <a:endParaRPr lang="cs-CZ" sz="1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9711" marR="59711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72307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accent6">
                    <a:lumMod val="75000"/>
                  </a:schemeClr>
                </a:solidFill>
              </a:rPr>
              <a:t>ZELENINOVÉ LEČO</a:t>
            </a:r>
            <a:endParaRPr lang="cs-CZ" sz="9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5301208"/>
            <a:ext cx="6400800" cy="985664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POSTUP PŘÍPRAVY 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 KROCÍCH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663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idé při práci,maloobchody,obchody,obchody s potravinami,osoby,plody,potraviny,povolání,prodavači,stánky s ovocem,zelenina,ženy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36097" y="3534475"/>
            <a:ext cx="3321178" cy="3321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Nákupní košík na potravin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356992"/>
            <a:ext cx="3312368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budovy,obchody,obchody s potravinami,potraviny,prodejny potravin,stolování,trhy,výklad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269" y="-11329"/>
            <a:ext cx="2678171" cy="2678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6317" y="332656"/>
            <a:ext cx="55074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1. KROK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– JDEME DO OBCHODU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6445" y="2483736"/>
            <a:ext cx="49169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2. KROK </a:t>
            </a:r>
            <a:r>
              <a:rPr lang="cs-CZ" sz="3200" dirty="0" smtClean="0"/>
              <a:t>–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VEZMEME KOŠÍK 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5311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fotografie,ovoce,plody,potraviny,rajčata,zelenina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1" y="3943602"/>
            <a:ext cx="2823000" cy="2581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červené papriky,fotografie,paprikové lusky,pepře,plody,potraviny,zelenin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2039" y="4082495"/>
            <a:ext cx="2303537" cy="2303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1277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1" y="138434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Karton vajec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836712"/>
            <a:ext cx="2692896" cy="2692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0221" y="50279"/>
            <a:ext cx="753398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3. KROK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– DO KOŠÍKU VLOŽÍME  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VŠE, CO PRO PŘÍPRAVU LEČA POTŘEBUJEME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16056" y="3161949"/>
            <a:ext cx="9621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OLEJ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47864" y="3140968"/>
            <a:ext cx="13676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CIBULE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3284984"/>
            <a:ext cx="1168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VEJCE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97118" y="6123880"/>
            <a:ext cx="16111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RAJČATA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91880" y="6480898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63888" y="6112135"/>
            <a:ext cx="15922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PAPRIKA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 descr="bochníky,chleby,pečiva,pekařské výrobky,potraviny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238" y="4245669"/>
            <a:ext cx="2129969" cy="198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94082" y="6093644"/>
            <a:ext cx="14902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CHLEBA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3535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6" descr="dolary,hotovost,měny,osoby,peníze,placení,platby,ru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24944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844824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27584" y="332656"/>
            <a:ext cx="766684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4</a:t>
            </a:r>
            <a:r>
              <a:rPr lang="cs-CZ" sz="3200" b="1" dirty="0" smtClean="0"/>
              <a:t>. KROK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– VŠECHNY POTRAVINY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ZAPLATÍME</a:t>
            </a:r>
            <a:endParaRPr lang="cs-CZ" sz="3200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PANÍ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PRODAVAČCE PENĚZI </a:t>
            </a:r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U POKLADNY 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1978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domácnost,zástěr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1999" y="2924944"/>
            <a:ext cx="2663577" cy="2663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domácnosti,domov,domy,Fotolia,jednotky,kapoty,kategorie,kuchyně,lesklé,moderní,mřížky,nerezová ocel,nerezové,ocelové,odsavače,povrchy,příborníky,pulty,skříňky,sporáky,světlo,trouby,ventilátory,zařízení,zásuvky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13644"/>
            <a:ext cx="6444356" cy="6444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81765"/>
            <a:ext cx="615001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5</a:t>
            </a:r>
            <a:r>
              <a:rPr lang="cs-CZ" sz="3200" b="1" dirty="0" smtClean="0"/>
              <a:t>. KROK </a:t>
            </a:r>
            <a:r>
              <a:rPr lang="cs-CZ" sz="3200" dirty="0" smtClean="0"/>
              <a:t>–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NAKOUPENÉ POTRAVINY 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PŘINESEME DO KUCHYNĚ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04248" y="1124744"/>
            <a:ext cx="237597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6. KROK </a:t>
            </a:r>
            <a:r>
              <a:rPr lang="cs-CZ" sz="3200" dirty="0" smtClean="0"/>
              <a:t>– 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OBLÉKNEME </a:t>
            </a:r>
            <a:endParaRPr lang="cs-CZ" sz="32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SI ZÁSTĚRU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543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9401" y="-40377"/>
            <a:ext cx="2660133" cy="2660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délník 11"/>
          <p:cNvSpPr/>
          <p:nvPr/>
        </p:nvSpPr>
        <p:spPr>
          <a:xfrm>
            <a:off x="112377" y="1124744"/>
            <a:ext cx="5114670" cy="255454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7. KROK </a:t>
            </a:r>
            <a:r>
              <a:rPr lang="cs-CZ" sz="3200" dirty="0" smtClean="0"/>
              <a:t>- </a:t>
            </a:r>
            <a:r>
              <a:rPr lang="it-IT" sz="3200" dirty="0" smtClean="0">
                <a:solidFill>
                  <a:schemeClr val="accent3">
                    <a:lumMod val="50000"/>
                  </a:schemeClr>
                </a:solidFill>
              </a:rPr>
              <a:t>UMYJEME </a:t>
            </a:r>
            <a:r>
              <a:rPr lang="it-IT" sz="3200" dirty="0">
                <a:solidFill>
                  <a:schemeClr val="accent3">
                    <a:lumMod val="50000"/>
                  </a:schemeClr>
                </a:solidFill>
              </a:rPr>
              <a:t>SI </a:t>
            </a:r>
            <a:r>
              <a:rPr lang="it-IT" sz="3200" dirty="0" smtClean="0">
                <a:solidFill>
                  <a:schemeClr val="accent3">
                    <a:lumMod val="50000"/>
                  </a:schemeClr>
                </a:solidFill>
              </a:rPr>
              <a:t>RUCE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,</a:t>
            </a:r>
            <a:r>
              <a:rPr lang="it-IT" sz="32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sz="32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it-IT" sz="3200" dirty="0" smtClean="0">
                <a:solidFill>
                  <a:schemeClr val="accent3">
                    <a:lumMod val="50000"/>
                  </a:schemeClr>
                </a:solidFill>
              </a:rPr>
              <a:t>TAKÉ ZELENINU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  <a:endParaRPr lang="cs-CZ" sz="3200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A NAKRÁJÍME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JI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DO PŘIPRAVENÉ MISKY</a:t>
            </a:r>
          </a:p>
          <a:p>
            <a:endParaRPr lang="cs-CZ" sz="32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4" name="Picture 8" descr="cibule,jídlo,krájecí prkénka,nože,ovoce,rajčata,zelenin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2008" y="1993033"/>
            <a:ext cx="5018987" cy="4797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domácnost,lžíce,misky,mísy,vařečky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5" y="4149080"/>
            <a:ext cx="1871489" cy="1871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4571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kartony na vejce,potraviny,vejc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55" y="1848671"/>
            <a:ext cx="489654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0109" y="1877659"/>
            <a:ext cx="3715816" cy="3715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87624" y="764704"/>
            <a:ext cx="676531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8</a:t>
            </a:r>
            <a:r>
              <a:rPr lang="cs-CZ" sz="3200" b="1" dirty="0" smtClean="0"/>
              <a:t>. KROK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– VEJCE ROZBIJEME DO MISKY </a:t>
            </a:r>
          </a:p>
          <a:p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A ROZMÍCHÁME </a:t>
            </a: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072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omácnosti,kuchyně,kuchyňské spotřebiče,ploténky (sporáku),sporáky,spotřebiče,trouby,vaření,vypalovačk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077825"/>
            <a:ext cx="4305142" cy="4535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0296" y="332656"/>
            <a:ext cx="868173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9</a:t>
            </a:r>
            <a:r>
              <a:rPr lang="cs-CZ" sz="3200" b="1" dirty="0" smtClean="0"/>
              <a:t>. KROK </a:t>
            </a:r>
            <a:r>
              <a:rPr lang="cs-CZ" sz="3200" dirty="0" smtClean="0"/>
              <a:t>–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NA PŘIPRAVENOU PÁNEV NALEJEME 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TROCHU OLEJE, POLOŽÍME NA SPORÁK 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A POSTUPNĚ PŘIDÁVÁME NAKRÁJENOU ZELENINU.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76872"/>
            <a:ext cx="2916948" cy="291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88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čínské pánve,domácnost,míchání,osoby,pánve,potraviny,restované,vaření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734" y="1556792"/>
            <a:ext cx="4895825" cy="4895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6640" y="188640"/>
            <a:ext cx="904401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10. KROK – </a:t>
            </a:r>
            <a:r>
              <a:rPr lang="cs-CZ" sz="3200" dirty="0" smtClean="0">
                <a:solidFill>
                  <a:srgbClr val="FF0000"/>
                </a:solidFill>
              </a:rPr>
              <a:t>PO ZMĚKNUTÍ ZELENINY PŘIDÁME VEJCE 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A OSOLÍME. V </a:t>
            </a:r>
            <a:r>
              <a:rPr lang="cs-CZ" sz="3200" dirty="0">
                <a:solidFill>
                  <a:srgbClr val="FF0000"/>
                </a:solidFill>
              </a:rPr>
              <a:t>HRNCI PRŮBĚŽNĚ VŠE </a:t>
            </a:r>
            <a:r>
              <a:rPr lang="cs-CZ" sz="3200" dirty="0" smtClean="0">
                <a:solidFill>
                  <a:srgbClr val="FF0000"/>
                </a:solidFill>
              </a:rPr>
              <a:t>MÍCHÁME. </a:t>
            </a:r>
          </a:p>
        </p:txBody>
      </p:sp>
    </p:spTree>
    <p:extLst>
      <p:ext uri="{BB962C8B-B14F-4D97-AF65-F5344CB8AC3E}">
        <p14:creationId xmlns:p14="http://schemas.microsoft.com/office/powerpoint/2010/main" val="362162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omácnost,lžíce,nádobí,nože,prostírání,talíře,vidličk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4104456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836712"/>
            <a:ext cx="729315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11. KROK </a:t>
            </a:r>
            <a:r>
              <a:rPr lang="cs-CZ" sz="3200" dirty="0" smtClean="0"/>
              <a:t>– </a:t>
            </a:r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HOTOVÉ LEČO DÁME NA TALÍŘ.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PODÁVÁME S CHLEBEM.</a:t>
            </a:r>
            <a:endParaRPr lang="cs-CZ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8196" name="Picture 4" descr="krajíce chleba,ořezané snímky,ořezané obrázky,jídlo,PNG,sendvičový chléb,sendvičové chleby,nakrájený chleba,plátky,krajíčky chleba,toast,toasty,průhledné pozadí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349239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847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kuchaři,lidé při práci,muži,mytí,mytí rukou,obsluha v restauraci,osoby,povolání,šéfkuchaři,umyvad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42" y="2204865"/>
            <a:ext cx="3046648" cy="304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čištění,domácí práce,mytí nádobí,nádobí,osoby,úklid,webové animace,ženy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7897" y="127789"/>
            <a:ext cx="8327314" cy="72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692665"/>
            <a:ext cx="6807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12. KROK </a:t>
            </a:r>
            <a:r>
              <a:rPr lang="cs-CZ" sz="3200" dirty="0" smtClean="0"/>
              <a:t>– </a:t>
            </a:r>
            <a:r>
              <a:rPr lang="cs-CZ" sz="3200" dirty="0" smtClean="0">
                <a:solidFill>
                  <a:srgbClr val="FF3300"/>
                </a:solidFill>
              </a:rPr>
              <a:t>UMYJEME POUŽITÉ NÁDOBÍ</a:t>
            </a:r>
            <a:endParaRPr lang="cs-CZ" sz="3200" dirty="0">
              <a:solidFill>
                <a:srgbClr val="FF33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9894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269</Words>
  <Application>Microsoft Office PowerPoint</Application>
  <PresentationFormat>Předvádění na obrazovce (4:3)</PresentationFormat>
  <Paragraphs>63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ZELENINOVÉ LEČO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zak</cp:lastModifiedBy>
  <cp:revision>15</cp:revision>
  <dcterms:created xsi:type="dcterms:W3CDTF">2013-09-22T19:13:42Z</dcterms:created>
  <dcterms:modified xsi:type="dcterms:W3CDTF">2013-10-22T11:18:08Z</dcterms:modified>
</cp:coreProperties>
</file>