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6" r:id="rId2"/>
    <p:sldId id="287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70" r:id="rId15"/>
    <p:sldId id="278" r:id="rId16"/>
    <p:sldId id="271" r:id="rId17"/>
    <p:sldId id="277" r:id="rId18"/>
    <p:sldId id="276" r:id="rId19"/>
    <p:sldId id="274" r:id="rId20"/>
    <p:sldId id="280" r:id="rId21"/>
    <p:sldId id="275" r:id="rId22"/>
    <p:sldId id="282" r:id="rId23"/>
    <p:sldId id="283" r:id="rId24"/>
    <p:sldId id="281" r:id="rId25"/>
    <p:sldId id="273" r:id="rId26"/>
    <p:sldId id="272" r:id="rId27"/>
    <p:sldId id="269" r:id="rId28"/>
    <p:sldId id="279" r:id="rId29"/>
    <p:sldId id="284" r:id="rId30"/>
    <p:sldId id="264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4" r:id="rId48"/>
    <p:sldId id="305" r:id="rId49"/>
    <p:sldId id="306" r:id="rId50"/>
    <p:sldId id="307" r:id="rId51"/>
    <p:sldId id="308" r:id="rId52"/>
    <p:sldId id="285" r:id="rId5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86D44-981F-4A98-8FC7-CECBF0FB6B5A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A9EDF-1EAA-4EBC-8C4C-9771DB35772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86D44-981F-4A98-8FC7-CECBF0FB6B5A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A9EDF-1EAA-4EBC-8C4C-9771DB3577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86D44-981F-4A98-8FC7-CECBF0FB6B5A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A9EDF-1EAA-4EBC-8C4C-9771DB35772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86D44-981F-4A98-8FC7-CECBF0FB6B5A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A9EDF-1EAA-4EBC-8C4C-9771DB3577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86D44-981F-4A98-8FC7-CECBF0FB6B5A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A9EDF-1EAA-4EBC-8C4C-9771DB357729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86D44-981F-4A98-8FC7-CECBF0FB6B5A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A9EDF-1EAA-4EBC-8C4C-9771DB3577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86D44-981F-4A98-8FC7-CECBF0FB6B5A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A9EDF-1EAA-4EBC-8C4C-9771DB3577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86D44-981F-4A98-8FC7-CECBF0FB6B5A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A9EDF-1EAA-4EBC-8C4C-9771DB357729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86D44-981F-4A98-8FC7-CECBF0FB6B5A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A9EDF-1EAA-4EBC-8C4C-9771DB3577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86D44-981F-4A98-8FC7-CECBF0FB6B5A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A9EDF-1EAA-4EBC-8C4C-9771DB3577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86D44-981F-4A98-8FC7-CECBF0FB6B5A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A9EDF-1EAA-4EBC-8C4C-9771DB3577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CF86D44-981F-4A98-8FC7-CECBF0FB6B5A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B75A9EDF-1EAA-4EBC-8C4C-9771DB35772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3015450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VY_32_INOVACE_2B_09_Násobení a dělení 60 – jednotky času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19.4.2013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5318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3. ročníku, předmět matematika – násobení a dělení číslem 60, jednotky času.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 - 5 jednotky času.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6 - 8  je opakování probrané látky pomocí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smtClean="0"/>
              <a:t>převodů z hodin na minuty, z minut na sekundy a kombinovaně.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9 – 28 žáci opakují pomocí výběru ze dvou možností, pokud zvolí správně postoupí na další políčko, pokud ne upozorní je </a:t>
            </a:r>
            <a:r>
              <a:rPr lang="cs-CZ" dirty="0" err="1" smtClean="0"/>
              <a:t>šklebík</a:t>
            </a:r>
            <a:r>
              <a:rPr lang="cs-CZ" dirty="0" smtClean="0"/>
              <a:t> a vrátí se zpět, aby chybu opravili.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4080105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en-US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Jednotky</a:t>
            </a:r>
            <a:r>
              <a:rPr lang="en-US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času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53136"/>
            <a:ext cx="1520483" cy="1616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xp\Local Settings\Temporary Internet Files\Content.IE5\C83IBZXI\MP90039012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074760"/>
            <a:ext cx="2692896" cy="1920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xp\Local Settings\Temporary Internet Files\Content.IE5\C83IBZXI\MC9003538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517" y="4011489"/>
            <a:ext cx="2338592" cy="2513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2161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121152"/>
            <a:ext cx="6781800" cy="1773524"/>
          </a:xfrm>
        </p:spPr>
        <p:txBody>
          <a:bodyPr/>
          <a:lstStyle/>
          <a:p>
            <a:r>
              <a:rPr lang="cs-CZ" dirty="0" smtClean="0"/>
              <a:t>Poznej kolik je hodin:</a:t>
            </a:r>
            <a:endParaRPr lang="cs-CZ" dirty="0"/>
          </a:p>
        </p:txBody>
      </p:sp>
      <p:pic>
        <p:nvPicPr>
          <p:cNvPr id="2050" name="Picture 2" descr="C:\Documents and Settings\xp\Local Settings\Temporary Internet Files\Content.IE5\36UN8RPE\MP9004490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46792"/>
            <a:ext cx="2131164" cy="189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xp\Local Settings\Temporary Internet Files\Content.IE5\C83IBZXI\MP90044844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650" y="2380380"/>
            <a:ext cx="292608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xp\Local Settings\Temporary Internet Files\Content.IE5\SG82Q74L\MP9004054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7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703" y="-216151"/>
            <a:ext cx="4208512" cy="300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xp\Local Settings\Temporary Internet Files\Content.IE5\TOBQEXO8\MP90038760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24456"/>
            <a:ext cx="5630536" cy="4016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251520" y="692696"/>
            <a:ext cx="1008112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11.00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572000" y="877362"/>
            <a:ext cx="1370285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10.25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851920" y="3573016"/>
            <a:ext cx="1152128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14.23</a:t>
            </a:r>
            <a:endParaRPr lang="cs-CZ" sz="2400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5947650" y="5661248"/>
            <a:ext cx="146304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12.39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0032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204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Krychle 11"/>
          <p:cNvSpPr/>
          <p:nvPr/>
        </p:nvSpPr>
        <p:spPr>
          <a:xfrm>
            <a:off x="1954239" y="404664"/>
            <a:ext cx="1832212" cy="1832212"/>
          </a:xfrm>
          <a:prstGeom prst="cub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60 minut</a:t>
            </a:r>
          </a:p>
          <a:p>
            <a:pPr algn="ctr"/>
            <a:r>
              <a:rPr lang="cs-CZ" sz="2400" dirty="0" smtClean="0"/>
              <a:t>60 min</a:t>
            </a:r>
            <a:endParaRPr lang="cs-CZ" sz="2400" dirty="0"/>
          </a:p>
        </p:txBody>
      </p:sp>
      <p:sp>
        <p:nvSpPr>
          <p:cNvPr id="15" name="Krychle 14"/>
          <p:cNvSpPr/>
          <p:nvPr/>
        </p:nvSpPr>
        <p:spPr>
          <a:xfrm>
            <a:off x="107504" y="389902"/>
            <a:ext cx="1832212" cy="1832212"/>
          </a:xfrm>
          <a:prstGeom prst="cub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hodina</a:t>
            </a:r>
          </a:p>
          <a:p>
            <a:pPr algn="ctr"/>
            <a:r>
              <a:rPr lang="cs-CZ" sz="2400" dirty="0" smtClean="0"/>
              <a:t>1 h</a:t>
            </a:r>
            <a:endParaRPr lang="cs-CZ" sz="2400" dirty="0"/>
          </a:p>
        </p:txBody>
      </p:sp>
      <p:sp>
        <p:nvSpPr>
          <p:cNvPr id="17" name="Krychle 16"/>
          <p:cNvSpPr/>
          <p:nvPr/>
        </p:nvSpPr>
        <p:spPr>
          <a:xfrm>
            <a:off x="5306603" y="419426"/>
            <a:ext cx="1832212" cy="1832212"/>
          </a:xfrm>
          <a:prstGeom prst="cub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minuta</a:t>
            </a:r>
          </a:p>
          <a:p>
            <a:pPr algn="ctr"/>
            <a:r>
              <a:rPr lang="cs-CZ" sz="2400" dirty="0" smtClean="0"/>
              <a:t>1 min</a:t>
            </a:r>
            <a:endParaRPr lang="cs-CZ" sz="2400" dirty="0"/>
          </a:p>
        </p:txBody>
      </p:sp>
      <p:sp>
        <p:nvSpPr>
          <p:cNvPr id="18" name="Krychle 17"/>
          <p:cNvSpPr/>
          <p:nvPr/>
        </p:nvSpPr>
        <p:spPr>
          <a:xfrm>
            <a:off x="7124292" y="389902"/>
            <a:ext cx="1832212" cy="1832212"/>
          </a:xfrm>
          <a:prstGeom prst="cub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60 sekund</a:t>
            </a:r>
          </a:p>
          <a:p>
            <a:pPr algn="ctr"/>
            <a:r>
              <a:rPr lang="cs-CZ" sz="2400" dirty="0" smtClean="0"/>
              <a:t>60 s</a:t>
            </a:r>
            <a:endParaRPr lang="cs-CZ" sz="2400" dirty="0"/>
          </a:p>
        </p:txBody>
      </p:sp>
      <p:sp>
        <p:nvSpPr>
          <p:cNvPr id="20" name="Šipka doprava 19"/>
          <p:cNvSpPr/>
          <p:nvPr/>
        </p:nvSpPr>
        <p:spPr>
          <a:xfrm>
            <a:off x="469852" y="3068960"/>
            <a:ext cx="2085924" cy="10995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den</a:t>
            </a:r>
            <a:endParaRPr lang="cs-CZ" sz="2400" dirty="0"/>
          </a:p>
        </p:txBody>
      </p:sp>
      <p:sp>
        <p:nvSpPr>
          <p:cNvPr id="21" name="Šipka doprava 20"/>
          <p:cNvSpPr/>
          <p:nvPr/>
        </p:nvSpPr>
        <p:spPr>
          <a:xfrm>
            <a:off x="469852" y="4156894"/>
            <a:ext cx="2085924" cy="10995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týden</a:t>
            </a:r>
            <a:endParaRPr lang="cs-CZ" sz="2400" dirty="0"/>
          </a:p>
        </p:txBody>
      </p:sp>
      <p:sp>
        <p:nvSpPr>
          <p:cNvPr id="22" name="Šipka doprava 21"/>
          <p:cNvSpPr/>
          <p:nvPr/>
        </p:nvSpPr>
        <p:spPr>
          <a:xfrm>
            <a:off x="448283" y="5273219"/>
            <a:ext cx="2085924" cy="10995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měsíc</a:t>
            </a:r>
            <a:endParaRPr lang="cs-CZ" sz="2400" dirty="0"/>
          </a:p>
        </p:txBody>
      </p:sp>
      <p:sp>
        <p:nvSpPr>
          <p:cNvPr id="23" name="Šipka doprava 22"/>
          <p:cNvSpPr/>
          <p:nvPr/>
        </p:nvSpPr>
        <p:spPr>
          <a:xfrm>
            <a:off x="5325196" y="5273219"/>
            <a:ext cx="2085924" cy="10995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rok</a:t>
            </a:r>
            <a:endParaRPr lang="cs-CZ" sz="2400" dirty="0"/>
          </a:p>
        </p:txBody>
      </p:sp>
      <p:sp>
        <p:nvSpPr>
          <p:cNvPr id="24" name="Vývojový diagram: alternativní postup 23"/>
          <p:cNvSpPr/>
          <p:nvPr/>
        </p:nvSpPr>
        <p:spPr>
          <a:xfrm>
            <a:off x="2872050" y="3312408"/>
            <a:ext cx="1627941" cy="612648"/>
          </a:xfrm>
          <a:prstGeom prst="flowChartAlternateProces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24 hodin</a:t>
            </a:r>
            <a:endParaRPr lang="cs-CZ" sz="2400" dirty="0"/>
          </a:p>
        </p:txBody>
      </p:sp>
      <p:sp>
        <p:nvSpPr>
          <p:cNvPr id="25" name="Vývojový diagram: alternativní postup 24"/>
          <p:cNvSpPr/>
          <p:nvPr/>
        </p:nvSpPr>
        <p:spPr>
          <a:xfrm>
            <a:off x="2877530" y="4400342"/>
            <a:ext cx="1627941" cy="612648"/>
          </a:xfrm>
          <a:prstGeom prst="flowChartAlternateProces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 dnů</a:t>
            </a:r>
            <a:endParaRPr lang="cs-CZ" sz="2400" dirty="0"/>
          </a:p>
        </p:txBody>
      </p:sp>
      <p:sp>
        <p:nvSpPr>
          <p:cNvPr id="26" name="Vývojový diagram: alternativní postup 25"/>
          <p:cNvSpPr/>
          <p:nvPr/>
        </p:nvSpPr>
        <p:spPr>
          <a:xfrm>
            <a:off x="2872050" y="5516667"/>
            <a:ext cx="1627941" cy="612648"/>
          </a:xfrm>
          <a:prstGeom prst="flowChartAlternateProces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28 – 31 dnů</a:t>
            </a:r>
            <a:endParaRPr lang="cs-CZ" sz="2400" dirty="0"/>
          </a:p>
        </p:txBody>
      </p:sp>
      <p:sp>
        <p:nvSpPr>
          <p:cNvPr id="27" name="Vývojový diagram: alternativní postup 26"/>
          <p:cNvSpPr/>
          <p:nvPr/>
        </p:nvSpPr>
        <p:spPr>
          <a:xfrm>
            <a:off x="7435841" y="5516667"/>
            <a:ext cx="1520663" cy="612648"/>
          </a:xfrm>
          <a:prstGeom prst="flowChartAlternateProces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365 – 366 dnů</a:t>
            </a:r>
            <a:endParaRPr lang="cs-CZ" sz="2400" dirty="0"/>
          </a:p>
        </p:txBody>
      </p:sp>
      <p:pic>
        <p:nvPicPr>
          <p:cNvPr id="3074" name="Picture 2" descr="C:\Documents and Settings\xp\Local Settings\Temporary Internet Files\Content.IE5\C83IBZXI\MC9002981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766" y="2983230"/>
            <a:ext cx="952535" cy="2130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5540">
            <a:off x="3951336" y="1862117"/>
            <a:ext cx="1266394" cy="97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81163">
            <a:off x="7407201" y="4593641"/>
            <a:ext cx="1266394" cy="97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72652" y="5883794"/>
            <a:ext cx="1266394" cy="97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928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6" presetClass="emph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animScale>
                                      <p:cBhvr>
                                        <p:cTn id="76" dur="2000" fill="hold"/>
                                        <p:tgtEl>
                                          <p:spTgt spid="30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250"/>
                            </p:stCondLst>
                            <p:childTnLst>
                              <p:par>
                                <p:cTn id="78" presetID="2" presetClass="exit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1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250"/>
                            </p:stCondLst>
                            <p:childTnLst>
                              <p:par>
                                <p:cTn id="83" presetID="0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5.55556E-6 -2.25434E-6 C 0.00104 -0.06104 0.00121 -0.12231 0.00329 -0.18289 C 0.00364 -0.19561 0.00781 -0.20694 0.01006 -0.21896 C 0.01284 -0.23445 0.01388 -0.25087 0.01527 -0.26636 C 0.01718 -0.32439 0.01683 -0.29803 0.01683 -0.34543 " pathEditMode="relative" ptsTypes="ffffA">
                                      <p:cBhvr>
                                        <p:cTn id="84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7750"/>
                            </p:stCondLst>
                            <p:childTnLst>
                              <p:par>
                                <p:cTn id="8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750"/>
                            </p:stCondLst>
                            <p:childTnLst>
                              <p:par>
                                <p:cTn id="89" presetID="0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6.93889E-18 -3.69942E-6 C -0.01406 -0.0111 -0.00642 -0.0037 -0.02205 -0.02474 L -0.02205 -0.02474 C -0.02535 -0.02775 -0.02899 -0.03029 -0.03212 -0.03376 C -0.05191 -0.05595 -0.03646 -0.04416 -0.05087 -0.0541 C -0.06163 -0.08347 -0.0967 -0.10289 -0.12031 -0.10821 C -0.12917 -0.11607 -0.13281 -0.11861 -0.14236 -0.12185 C -0.14792 -0.1267 -0.15312 -0.1304 -0.15937 -0.13318 C -0.17378 -0.1459 -0.18368 -0.14566 -0.19826 -0.15329 C -0.2059 -0.15722 -0.21267 -0.16116 -0.22031 -0.16462 C -0.23125 -0.17595 -0.24288 -0.18058 -0.25608 -0.18497 C -0.26354 -0.19514 -0.27135 -0.1963 -0.2816 -0.19861 C -0.29236 -0.20948 -0.3184 -0.22012 -0.33212 -0.22335 C -0.34427 -0.23399 -0.3559 -0.24069 -0.36944 -0.24809 C -0.375 -0.2511 -0.37917 -0.25688 -0.38472 -0.25942 C -0.39687 -0.26474 -0.41441 -0.26682 -0.42708 -0.26844 C -0.47049 -0.28809 -0.51267 -0.30682 -0.55764 -0.32046 C -0.60121 -0.33364 -0.54965 -0.32254 -0.58472 -0.32948 C -0.60451 -0.34081 -0.62274 -0.35306 -0.64427 -0.35884 C -0.65937 -0.36879 -0.67465 -0.37665 -0.69149 -0.37919 C -0.69705 -0.38983 -0.69306 -0.38497 -0.70503 -0.39029 C -0.73246 -0.40231 -0.76267 -0.39329 -0.79149 -0.39491 C -0.79375 -0.39561 -0.79618 -0.39607 -0.79826 -0.39722 C -0.80295 -0.39977 -0.81181 -0.40624 -0.81181 -0.40624 C -0.82431 -0.40439 -0.83767 -0.40624 -0.84913 -0.39954 C -0.86076 -0.3926 -0.87153 -0.38243 -0.88299 -0.37457 " pathEditMode="relative" ptsTypes="fFfffffffffffffffffffffffA">
                                      <p:cBhvr>
                                        <p:cTn id="9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250"/>
                            </p:stCondLst>
                            <p:childTnLst>
                              <p:par>
                                <p:cTn id="9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0250"/>
                            </p:stCondLst>
                            <p:childTnLst>
                              <p:par>
                                <p:cTn id="95" presetID="0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7.77778E-6 6.99422E-6 C 0.00591 -0.01364 0.0132 -0.02751 0.02205 -0.03838 C 0.03317 -0.05202 0.03942 -0.05664 0.04914 -0.07213 C 0.06025 -0.10843 0.0823 -0.14103 0.10001 -0.17156 C 0.10504 -0.18011 0.10834 -0.19028 0.11355 -0.19861 C 0.1316 -0.2282 0.12605 -0.21387 0.1441 -0.23468 C 0.14896 -0.24023 0.15261 -0.24739 0.15764 -0.25271 C 0.1731 -0.26867 0.19167 -0.27907 0.20678 -0.29572 C 0.21146 -0.3008 0.21442 -0.3082 0.21876 -0.31375 C 0.2323 -0.33086 0.25035 -0.34219 0.26442 -0.35884 C 0.28577 -0.38404 0.30261 -0.40208 0.32726 -0.42219 C 0.35313 -0.44346 0.36702 -0.45803 0.39671 -0.46497 C 0.42726 -0.47999 0.45764 -0.49317 0.48976 -0.50103 C 0.49514 -0.50589 0.49636 -0.50774 0.50348 -0.51005 C 0.51164 -0.51283 0.52865 -0.51699 0.52865 -0.51699 C 0.57067 -0.51491 0.60851 -0.51167 0.65087 -0.51005 C 0.66355 -0.51306 0.67275 -0.51814 0.68473 -0.52138 C 0.70226 -0.53294 0.69323 -0.52809 0.72883 -0.53734 C 0.73733 -0.53965 0.75435 -0.54404 0.75435 -0.54404 C 0.76303 -0.55098 0.7698 -0.55491 0.77969 -0.55745 C 0.79237 -0.56485 0.80383 -0.57202 0.81702 -0.5778 C 0.82049 -0.5808 0.82396 -0.58358 0.82726 -0.58682 C 0.83021 -0.58959 0.83264 -0.59306 0.8356 -0.59583 C 0.8448 -0.60439 0.85504 -0.61017 0.86442 -0.61849 C 0.86563 -0.6208 0.8665 -0.62335 0.86789 -0.6252 C 0.86997 -0.62797 0.87275 -0.62913 0.87466 -0.63213 C 0.87622 -0.63468 0.87674 -0.63814 0.87796 -0.64115 C 0.88091 -0.64786 0.88212 -0.64878 0.88646 -0.65456 C 0.88803 -0.66312 0.88785 -0.66612 0.89323 -0.6726 C 0.89514 -0.67491 0.90851 -0.68208 0.90851 -0.68855 " pathEditMode="relative" ptsTypes="fffffffffffffffffffffffffffffA">
                                      <p:cBhvr>
                                        <p:cTn id="9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2750"/>
                            </p:stCondLst>
                            <p:childTnLst>
                              <p:par>
                                <p:cTn id="9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Převeď hodiny na minuty</a:t>
            </a:r>
            <a:endParaRPr lang="cs-CZ" dirty="0"/>
          </a:p>
        </p:txBody>
      </p:sp>
      <p:sp>
        <p:nvSpPr>
          <p:cNvPr id="3" name="Rámeček 2"/>
          <p:cNvSpPr/>
          <p:nvPr/>
        </p:nvSpPr>
        <p:spPr>
          <a:xfrm>
            <a:off x="82681" y="548680"/>
            <a:ext cx="936104" cy="648072"/>
          </a:xfrm>
          <a:prstGeom prst="fram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 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82681" y="1430778"/>
            <a:ext cx="936104" cy="648072"/>
          </a:xfrm>
          <a:prstGeom prst="fram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82681" y="2312876"/>
            <a:ext cx="936104" cy="648072"/>
          </a:xfrm>
          <a:prstGeom prst="fram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 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82681" y="3194974"/>
            <a:ext cx="936104" cy="648072"/>
          </a:xfrm>
          <a:prstGeom prst="fram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82681" y="4077072"/>
            <a:ext cx="936104" cy="648072"/>
          </a:xfrm>
          <a:prstGeom prst="fram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 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4355976" y="548680"/>
            <a:ext cx="936104" cy="648072"/>
          </a:xfrm>
          <a:prstGeom prst="fram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 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4355976" y="1430778"/>
            <a:ext cx="936104" cy="648072"/>
          </a:xfrm>
          <a:prstGeom prst="fram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 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4355976" y="2312876"/>
            <a:ext cx="936104" cy="648072"/>
          </a:xfrm>
          <a:prstGeom prst="fram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 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4355976" y="3194974"/>
            <a:ext cx="936104" cy="648072"/>
          </a:xfrm>
          <a:prstGeom prst="fram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 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4355976" y="4077072"/>
            <a:ext cx="936104" cy="648072"/>
          </a:xfrm>
          <a:prstGeom prst="fram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 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2555054" y="548680"/>
            <a:ext cx="1584898" cy="648072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60 min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2555054" y="1430778"/>
            <a:ext cx="1584898" cy="648072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300 min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2555054" y="2312876"/>
            <a:ext cx="1584898" cy="648072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240 min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2555054" y="3194974"/>
            <a:ext cx="1584898" cy="648072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540 min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2555054" y="4077072"/>
            <a:ext cx="1584898" cy="648072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180 min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Rámeček 17"/>
          <p:cNvSpPr/>
          <p:nvPr/>
        </p:nvSpPr>
        <p:spPr>
          <a:xfrm>
            <a:off x="6876256" y="548680"/>
            <a:ext cx="1584898" cy="648072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120 min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Rámeček 18"/>
          <p:cNvSpPr/>
          <p:nvPr/>
        </p:nvSpPr>
        <p:spPr>
          <a:xfrm>
            <a:off x="6876256" y="1430778"/>
            <a:ext cx="1584898" cy="648072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420 min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Rámeček 19"/>
          <p:cNvSpPr/>
          <p:nvPr/>
        </p:nvSpPr>
        <p:spPr>
          <a:xfrm>
            <a:off x="6876256" y="2312876"/>
            <a:ext cx="1584898" cy="648072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600 min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Rámeček 20"/>
          <p:cNvSpPr/>
          <p:nvPr/>
        </p:nvSpPr>
        <p:spPr>
          <a:xfrm>
            <a:off x="6876256" y="3194974"/>
            <a:ext cx="1584898" cy="648072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360 min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Rámeček 21"/>
          <p:cNvSpPr/>
          <p:nvPr/>
        </p:nvSpPr>
        <p:spPr>
          <a:xfrm>
            <a:off x="6876256" y="4077072"/>
            <a:ext cx="1584898" cy="648072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480 min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018785" y="548680"/>
            <a:ext cx="1392975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X 60 =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1018785" y="1430778"/>
            <a:ext cx="1392975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X 60 =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1018785" y="2312876"/>
            <a:ext cx="1392975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 X 60 =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1018785" y="3194974"/>
            <a:ext cx="1392975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 X 60 =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1018785" y="4077072"/>
            <a:ext cx="1392975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 X 60 =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5339265" y="553491"/>
            <a:ext cx="1536991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 X 60 =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5339265" y="1435589"/>
            <a:ext cx="1536991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 X 60 =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5339265" y="2317687"/>
            <a:ext cx="1536991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 X 60 =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5339265" y="3199785"/>
            <a:ext cx="1536991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 X 60 =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5339265" y="4081883"/>
            <a:ext cx="1536991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X 60 =</a:t>
            </a:r>
            <a:endParaRPr lang="cs-CZ" sz="2400" dirty="0"/>
          </a:p>
        </p:txBody>
      </p:sp>
      <p:pic>
        <p:nvPicPr>
          <p:cNvPr id="4098" name="Picture 2" descr="C:\Documents and Settings\xp\Local Settings\Temporary Internet Files\Content.IE5\TOBQEXO8\MP9004014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38362">
            <a:off x="6923545" y="4519027"/>
            <a:ext cx="2329064" cy="232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41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xp\Local Settings\Temporary Internet Files\Content.IE5\36UN8RPE\MP9004014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4464" y="-99392"/>
            <a:ext cx="13154426" cy="876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8058472" cy="1600200"/>
          </a:xfrm>
        </p:spPr>
        <p:txBody>
          <a:bodyPr>
            <a:normAutofit/>
          </a:bodyPr>
          <a:lstStyle/>
          <a:p>
            <a:r>
              <a:rPr lang="cs-CZ" dirty="0" smtClean="0"/>
              <a:t>Převeď minuty na sekundy</a:t>
            </a:r>
            <a:endParaRPr lang="cs-CZ" dirty="0"/>
          </a:p>
        </p:txBody>
      </p:sp>
      <p:sp>
        <p:nvSpPr>
          <p:cNvPr id="3" name="Obdélník s odříznutým příčným rohem 2"/>
          <p:cNvSpPr/>
          <p:nvPr/>
        </p:nvSpPr>
        <p:spPr>
          <a:xfrm>
            <a:off x="251520" y="52143"/>
            <a:ext cx="1152128" cy="1152128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min</a:t>
            </a:r>
            <a:endParaRPr lang="cs-CZ" sz="2400" dirty="0"/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251520" y="1124744"/>
            <a:ext cx="1152128" cy="1152128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 min</a:t>
            </a:r>
            <a:endParaRPr lang="cs-CZ" sz="2400" dirty="0"/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251520" y="2204864"/>
            <a:ext cx="1152128" cy="1152128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 min</a:t>
            </a:r>
            <a:endParaRPr lang="cs-CZ" sz="2400" dirty="0"/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251520" y="3379304"/>
            <a:ext cx="1152128" cy="1152128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 min</a:t>
            </a:r>
            <a:endParaRPr lang="cs-CZ" sz="2400" dirty="0"/>
          </a:p>
        </p:txBody>
      </p:sp>
      <p:sp>
        <p:nvSpPr>
          <p:cNvPr id="12" name="Obdélník s odříznutým příčným rohem 11"/>
          <p:cNvSpPr/>
          <p:nvPr/>
        </p:nvSpPr>
        <p:spPr>
          <a:xfrm>
            <a:off x="5366546" y="667544"/>
            <a:ext cx="1152128" cy="1152128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 min</a:t>
            </a:r>
            <a:endParaRPr lang="cs-CZ" sz="2400" dirty="0"/>
          </a:p>
        </p:txBody>
      </p:sp>
      <p:sp>
        <p:nvSpPr>
          <p:cNvPr id="17" name="Obdélník s odříznutým příčným rohem 16"/>
          <p:cNvSpPr/>
          <p:nvPr/>
        </p:nvSpPr>
        <p:spPr>
          <a:xfrm>
            <a:off x="5366546" y="1780051"/>
            <a:ext cx="1152128" cy="1152128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min</a:t>
            </a:r>
            <a:endParaRPr lang="cs-CZ" sz="2400" dirty="0"/>
          </a:p>
        </p:txBody>
      </p:sp>
      <p:sp>
        <p:nvSpPr>
          <p:cNvPr id="20" name="Obdélník s odříznutým příčným rohem 19"/>
          <p:cNvSpPr/>
          <p:nvPr/>
        </p:nvSpPr>
        <p:spPr>
          <a:xfrm>
            <a:off x="5366546" y="2892558"/>
            <a:ext cx="1152128" cy="1152128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min</a:t>
            </a:r>
            <a:endParaRPr lang="cs-CZ" sz="2400" dirty="0"/>
          </a:p>
        </p:txBody>
      </p:sp>
      <p:sp>
        <p:nvSpPr>
          <p:cNvPr id="21" name="Obdélník s odříznutým příčným rohem 20"/>
          <p:cNvSpPr/>
          <p:nvPr/>
        </p:nvSpPr>
        <p:spPr>
          <a:xfrm>
            <a:off x="5366546" y="4005064"/>
            <a:ext cx="1152128" cy="1152128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 min</a:t>
            </a:r>
            <a:endParaRPr lang="cs-CZ" sz="2400" dirty="0"/>
          </a:p>
        </p:txBody>
      </p:sp>
      <p:sp>
        <p:nvSpPr>
          <p:cNvPr id="22" name="Vývojový diagram: děrná páska 21"/>
          <p:cNvSpPr/>
          <p:nvPr/>
        </p:nvSpPr>
        <p:spPr>
          <a:xfrm>
            <a:off x="1619672" y="161871"/>
            <a:ext cx="914400" cy="804672"/>
          </a:xfrm>
          <a:prstGeom prst="flowChartPunchedTap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60 s</a:t>
            </a:r>
            <a:endParaRPr lang="cs-CZ" sz="2400" dirty="0"/>
          </a:p>
        </p:txBody>
      </p:sp>
      <p:sp>
        <p:nvSpPr>
          <p:cNvPr id="24" name="Vývojový diagram: děrná páska 23"/>
          <p:cNvSpPr/>
          <p:nvPr/>
        </p:nvSpPr>
        <p:spPr>
          <a:xfrm>
            <a:off x="1619672" y="1217459"/>
            <a:ext cx="914400" cy="804672"/>
          </a:xfrm>
          <a:prstGeom prst="flowChartPunchedTap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360 s</a:t>
            </a:r>
            <a:endParaRPr lang="cs-CZ" sz="2400" dirty="0"/>
          </a:p>
        </p:txBody>
      </p:sp>
      <p:sp>
        <p:nvSpPr>
          <p:cNvPr id="25" name="Vývojový diagram: děrná páska 24"/>
          <p:cNvSpPr/>
          <p:nvPr/>
        </p:nvSpPr>
        <p:spPr>
          <a:xfrm>
            <a:off x="1599642" y="2273047"/>
            <a:ext cx="914400" cy="804672"/>
          </a:xfrm>
          <a:prstGeom prst="flowChartPunchedTap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240 s</a:t>
            </a:r>
            <a:endParaRPr lang="cs-CZ" sz="2400" dirty="0"/>
          </a:p>
        </p:txBody>
      </p:sp>
      <p:sp>
        <p:nvSpPr>
          <p:cNvPr id="26" name="Vývojový diagram: děrná páska 25"/>
          <p:cNvSpPr/>
          <p:nvPr/>
        </p:nvSpPr>
        <p:spPr>
          <a:xfrm>
            <a:off x="1599642" y="3328635"/>
            <a:ext cx="914400" cy="804672"/>
          </a:xfrm>
          <a:prstGeom prst="flowChartPunchedTap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540 s</a:t>
            </a:r>
            <a:endParaRPr lang="cs-CZ" sz="2400" dirty="0"/>
          </a:p>
        </p:txBody>
      </p:sp>
      <p:sp>
        <p:nvSpPr>
          <p:cNvPr id="27" name="Vývojový diagram: děrná páska 26"/>
          <p:cNvSpPr/>
          <p:nvPr/>
        </p:nvSpPr>
        <p:spPr>
          <a:xfrm>
            <a:off x="6732240" y="815123"/>
            <a:ext cx="914400" cy="804672"/>
          </a:xfrm>
          <a:prstGeom prst="flowChartPunchedTap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180 s</a:t>
            </a:r>
            <a:endParaRPr lang="cs-CZ" sz="2400" dirty="0"/>
          </a:p>
        </p:txBody>
      </p:sp>
      <p:sp>
        <p:nvSpPr>
          <p:cNvPr id="28" name="Vývojový diagram: děrná páska 27"/>
          <p:cNvSpPr/>
          <p:nvPr/>
        </p:nvSpPr>
        <p:spPr>
          <a:xfrm>
            <a:off x="6732240" y="1870711"/>
            <a:ext cx="914400" cy="804672"/>
          </a:xfrm>
          <a:prstGeom prst="flowChartPunchedTap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300 s</a:t>
            </a:r>
            <a:endParaRPr lang="cs-CZ" sz="2400" dirty="0"/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6732240" y="2926299"/>
            <a:ext cx="914400" cy="804672"/>
          </a:xfrm>
          <a:prstGeom prst="flowChartPunchedTap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480 s</a:t>
            </a:r>
            <a:endParaRPr lang="cs-CZ" sz="2400" dirty="0"/>
          </a:p>
        </p:txBody>
      </p:sp>
      <p:sp>
        <p:nvSpPr>
          <p:cNvPr id="30" name="Vývojový diagram: děrná páska 29"/>
          <p:cNvSpPr/>
          <p:nvPr/>
        </p:nvSpPr>
        <p:spPr>
          <a:xfrm>
            <a:off x="6732240" y="3981887"/>
            <a:ext cx="914400" cy="804672"/>
          </a:xfrm>
          <a:prstGeom prst="flowChartPunchedTap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120 s</a:t>
            </a:r>
            <a:endParaRPr lang="cs-CZ" sz="2400" dirty="0"/>
          </a:p>
        </p:txBody>
      </p:sp>
      <p:pic>
        <p:nvPicPr>
          <p:cNvPr id="5125" name="Picture 5" descr="C:\Documents and Settings\xp\Local Settings\Temporary Internet Files\Content.IE5\C83IBZXI\MC9004046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6971" y="5589240"/>
            <a:ext cx="1272269" cy="147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260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0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3.88889E-6 -2.54335E-6 C 0.00799 -0.00694 0.00434 -0.00185 0.00851 -0.01803 C 0.01042 -0.02566 0.01528 -0.03168 0.01875 -0.03838 C 0.0191 -0.03907 0.02917 -0.04231 0.03056 -0.04277 C 0.03733 -0.04902 0.0448 -0.05133 0.05261 -0.0541 C 0.06198 -0.06266 0.07379 -0.06243 0.08473 -0.06543 C 0.09271 -0.06474 0.1007 -0.06428 0.10851 -0.06312 C 0.11355 -0.06243 0.11893 -0.05826 0.12379 -0.05642 C 0.13247 -0.05295 0.13316 -0.05364 0.1441 -0.05179 C 0.1592 -0.04162 0.15295 -0.04485 0.16268 -0.04046 C 0.16962 -0.03306 0.17535 -0.02774 0.18316 -0.02243 C 0.19132 -0.00647 0.18716 -0.01272 0.19497 -0.00231 C 0.19688 0.00509 0.19983 0.01064 0.20174 0.01804 C 0.21111 0.01411 0.21042 0.00555 0.21528 -0.00439 C 0.2158 -0.00855 0.21598 -0.02104 0.22032 -0.02474 C 0.22466 -0.02844 0.23837 -0.03352 0.2441 -0.03607 C 0.24636 -0.03699 0.24861 -0.03746 0.25087 -0.03838 C 0.25434 -0.03977 0.26111 -0.04277 0.26111 -0.04277 C 0.26441 -0.04578 0.26789 -0.04879 0.27118 -0.05179 C 0.27327 -0.05364 0.27431 -0.05688 0.27639 -0.05873 C 0.27934 -0.06127 0.28316 -0.0615 0.28646 -0.06312 C 0.31997 -0.0615 0.34497 -0.0578 0.37639 -0.05179 C 0.38056 -0.04763 0.38924 -0.03237 0.39323 -0.03144 C 0.40052 -0.02959 0.40799 -0.03006 0.41528 -0.02936 C 0.42327 -0.02659 0.42639 -0.02566 0.4323 -0.01803 C 0.43577 -0.00347 0.4283 0.0148 0.4408 0.02035 C 0.44306 0.01595 0.4467 0.01226 0.44757 0.00694 C 0.44809 0.00393 0.44775 0.00023 0.44914 -0.00231 C 0.45035 -0.00462 0.45261 -0.00532 0.45434 -0.0067 C 0.4632 -0.02451 0.46997 -0.03954 0.48646 -0.04509 C 0.50278 -0.06081 0.51997 -0.07653 0.5408 -0.07884 C 0.55591 -0.08046 0.57118 -0.08046 0.58646 -0.08116 C 0.60278 -0.08046 0.61927 -0.08 0.63559 -0.07884 C 0.64011 -0.07861 0.6448 -0.07884 0.64914 -0.07676 C 0.66146 -0.07098 0.65625 -0.06728 0.66615 -0.06081 C 0.6698 -0.05826 0.67414 -0.05826 0.67795 -0.05642 C 0.68143 -0.0504 0.69132 -0.03121 0.6967 -0.02936 C 0.70105 -0.02774 0.70573 -0.02774 0.71025 -0.02705 C 0.71667 -0.02405 0.72223 -0.02035 0.72882 -0.01803 C 0.73507 -0.00578 0.73542 0.00879 0.73907 0.02266 C 0.74011 -0.01549 0.73802 -0.0326 0.74584 -0.06312 C 0.74584 -0.06335 0.74844 -0.07746 0.74914 -0.07884 C 0.75278 -0.08601 0.76111 -0.09919 0.76111 -0.09919 C 0.76511 -0.11537 0.77136 -0.12092 0.77639 -0.13549 C 0.77848 -0.14127 0.77917 -0.14798 0.78143 -0.15352 C 0.78577 -0.16439 0.79236 -0.17364 0.7967 -0.18497 C 0.80122 -0.21087 0.79393 -0.17341 0.80348 -0.20532 C 0.80782 -0.21965 0.80417 -0.21896 0.81198 -0.23237 C 0.8132 -0.23769 0.8132 -0.24347 0.81528 -0.24832 C 0.8165 -0.2511 0.81875 -0.25248 0.82032 -0.25503 C 0.83125 -0.27329 0.84115 -0.29225 0.85938 -0.2978 C 0.86632 -0.30751 0.87309 -0.30751 0.88143 -0.31376 C 0.88716 -0.31815 0.89115 -0.32462 0.8967 -0.32948 C 0.90243 -0.33965 0.90608 -0.34428 0.91528 -0.34751 C 0.94827 -0.37919 0.91077 -0.34497 0.93559 -0.36347 C 0.94202 -0.36809 0.94879 -0.37618 0.95591 -0.37919 C 0.96146 -0.3815 0.96736 -0.38173 0.97292 -0.38358 C 0.97743 -0.3852 0.98646 -0.38821 0.98646 -0.38821 C 0.9882 -0.38959 0.9915 -0.3926 0.9915 -0.3926 " pathEditMode="relative" ptsTypes="ffffffffffffffffffffffffffffffffffffffffffffffffffffffffffA">
                                      <p:cBhvr>
                                        <p:cTn id="110" dur="4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500"/>
                            </p:stCondLst>
                            <p:childTnLst>
                              <p:par>
                                <p:cTn id="11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12" grpId="0" animBg="1"/>
      <p:bldP spid="17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lačítko akce: Vlastní 3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7986464" cy="1600200"/>
          </a:xfrm>
        </p:spPr>
        <p:txBody>
          <a:bodyPr>
            <a:normAutofit/>
          </a:bodyPr>
          <a:lstStyle/>
          <a:p>
            <a:r>
              <a:rPr lang="cs-CZ" dirty="0" smtClean="0"/>
              <a:t>Klikni na správný výsledek</a:t>
            </a:r>
            <a:endParaRPr lang="cs-CZ" dirty="0"/>
          </a:p>
        </p:txBody>
      </p:sp>
      <p:sp>
        <p:nvSpPr>
          <p:cNvPr id="3" name="Srdce 2"/>
          <p:cNvSpPr/>
          <p:nvPr/>
        </p:nvSpPr>
        <p:spPr>
          <a:xfrm rot="20183785">
            <a:off x="303414" y="469372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240 min</a:t>
            </a:r>
            <a:endParaRPr lang="cs-CZ" sz="2400" dirty="0"/>
          </a:p>
        </p:txBody>
      </p:sp>
      <p:sp>
        <p:nvSpPr>
          <p:cNvPr id="11" name="Srdce 10"/>
          <p:cNvSpPr/>
          <p:nvPr/>
        </p:nvSpPr>
        <p:spPr>
          <a:xfrm>
            <a:off x="303415" y="1987680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540 min</a:t>
            </a:r>
            <a:endParaRPr lang="cs-CZ" sz="2400" dirty="0"/>
          </a:p>
        </p:txBody>
      </p:sp>
      <p:sp>
        <p:nvSpPr>
          <p:cNvPr id="12" name="Srdce 11"/>
          <p:cNvSpPr/>
          <p:nvPr/>
        </p:nvSpPr>
        <p:spPr>
          <a:xfrm rot="978642">
            <a:off x="190011" y="3623171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360 s</a:t>
            </a:r>
            <a:endParaRPr lang="cs-CZ" sz="2400" dirty="0"/>
          </a:p>
        </p:txBody>
      </p:sp>
      <p:sp>
        <p:nvSpPr>
          <p:cNvPr id="13" name="Srdce 12"/>
          <p:cNvSpPr/>
          <p:nvPr/>
        </p:nvSpPr>
        <p:spPr>
          <a:xfrm rot="20183785">
            <a:off x="2248429" y="4138635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120 s</a:t>
            </a:r>
            <a:endParaRPr lang="cs-CZ" sz="2400" dirty="0"/>
          </a:p>
        </p:txBody>
      </p:sp>
      <p:sp>
        <p:nvSpPr>
          <p:cNvPr id="14" name="Srdce 13"/>
          <p:cNvSpPr/>
          <p:nvPr/>
        </p:nvSpPr>
        <p:spPr>
          <a:xfrm rot="1334937">
            <a:off x="5056743" y="4150392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180 min</a:t>
            </a:r>
            <a:endParaRPr lang="cs-CZ" sz="2400" dirty="0"/>
          </a:p>
        </p:txBody>
      </p:sp>
      <p:sp>
        <p:nvSpPr>
          <p:cNvPr id="15" name="Srdce 14"/>
          <p:cNvSpPr/>
          <p:nvPr/>
        </p:nvSpPr>
        <p:spPr>
          <a:xfrm rot="20183785">
            <a:off x="6856942" y="601374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420 min</a:t>
            </a:r>
            <a:endParaRPr lang="cs-CZ" sz="2400" dirty="0"/>
          </a:p>
        </p:txBody>
      </p:sp>
      <p:sp>
        <p:nvSpPr>
          <p:cNvPr id="16" name="Srdce 15"/>
          <p:cNvSpPr/>
          <p:nvPr/>
        </p:nvSpPr>
        <p:spPr>
          <a:xfrm rot="1099249">
            <a:off x="7288988" y="2617597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300 s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469349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71307" y="2377883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397294" y="4759671"/>
            <a:ext cx="6898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min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11960" y="4783831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min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97958" y="4783831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423920" y="379257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min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783960" y="120790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35183" y="163233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35183" y="242404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577525" y="32297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549198" y="223938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552055" y="28693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567553" y="1584988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824028" y="71557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7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748933" y="2891113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5983666" y="2285549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5601608" y="1261823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687211" y="615492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895412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07 -0.01202 C -0.04895 -0.01757 -0.06736 -0.01086 -0.08541 -0.00971 C -0.10347 -0.00855 -0.12152 -0.00809 -0.13958 -0.00739 C -0.16041 -0.00924 -0.18211 -0.00624 -0.20225 -0.0141 C -0.2217 -0.0215 -0.23576 -0.03583 -0.25659 -0.04138 C -0.26666 -0.05248 -0.27656 -0.06196 -0.28871 -0.06843 C -0.29149 -0.07213 -0.29392 -0.07699 -0.29722 -0.07976 C -0.30017 -0.08231 -0.30399 -0.08231 -0.30729 -0.08416 C -0.31267 -0.08739 -0.31753 -0.09179 -0.32256 -0.09549 C -0.32968 -0.1008 -0.33524 -0.11005 -0.34288 -0.11352 C -0.35381 -0.11838 -0.36319 -0.12693 -0.37343 -0.13387 C -0.38003 -0.14682 -0.37291 -0.13526 -0.38368 -0.1452 C -0.39444 -0.15514 -0.39982 -0.16231 -0.4125 -0.16763 C -0.41909 -0.1815 -0.41145 -0.16832 -0.4243 -0.17896 C -0.42812 -0.18196 -0.43125 -0.18635 -0.43454 -0.19028 C -0.43819 -0.19445 -0.44131 -0.1993 -0.44461 -0.20393 C -0.44687 -0.20693 -0.45138 -0.21294 -0.45138 -0.21294 C -0.45694 -0.23445 -0.46493 -0.25017 -0.46493 -0.27375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86 0.02197 C -0.04687 0.02266 -0.06388 0.0222 -0.08072 0.02428 C -0.08281 0.02451 -0.08402 0.02775 -0.08593 0.0289 C -0.0934 0.03376 -0.10225 0.03191 -0.10954 0.03792 C -0.11892 0.04578 -0.12604 0.0578 -0.13663 0.06266 C -0.15208 0.08301 -0.14409 0.07399 -0.16041 0.08971 C -0.16857 0.09757 -0.16979 0.10405 -0.17916 0.10775 C -0.18402 0.11861 -0.1868 0.12439 -0.196 0.12809 C -0.19722 0.1311 -0.19791 0.13457 -0.19947 0.13711 C -0.21388 0.16 -0.20833 0.15353 -0.22656 0.15746 C -0.22934 0.15815 -0.23229 0.15861 -0.23507 0.15977 C -0.24513 0.1637 -0.25173 0.17064 -0.26215 0.17341 C -0.26527 0.17619 -0.26909 0.17734 -0.27222 0.18012 C -0.2743 0.18197 -0.27552 0.18497 -0.27743 0.18682 C -0.28611 0.19515 -0.29774 0.20208 -0.30798 0.20486 C -0.32257 0.21827 -0.33593 0.22104 -0.35364 0.22289 C -0.35868 0.2222 -0.36406 0.22289 -0.36892 0.22081 C -0.3743 0.2185 -0.38072 0.20324 -0.38923 0.20254 C -0.40329 0.20116 -0.41753 0.20116 -0.43159 0.20046 C -0.43871 0.18636 -0.43993 0.17457 -0.43507 0.15515 C -0.43454 0.15283 -0.42257 0.15307 -0.43159 0.15307 " pathEditMode="relative" ptsTypes="ffffffffffffffffffffA">
                                      <p:cBhvr>
                                        <p:cTn id="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0.00023 C -0.00365 -0.00162 -0.0073 -0.00324 -0.01129 -0.00463 C -0.0132 -0.00532 -0.0151 -0.00601 -0.01702 -0.00671 C -0.02066 -0.0081 -0.02812 -0.01133 -0.02812 -0.0111 C -0.029 -0.01133 -0.06164 -0.00948 -0.06928 -0.00671 C -0.07135 -0.00601 -0.07275 -0.00347 -0.07483 -0.00232 C -0.07709 -0.00116 -0.07987 -0.00047 -0.08229 0.00023 C -0.08872 0.00531 -0.09462 0.00531 -0.10105 0.00925 C -0.10799 0.01387 -0.11355 0.02057 -0.11997 0.02543 C -0.12987 0.03329 -0.14289 0.03792 -0.15348 0.04393 C -0.16441 0.04994 -0.17448 0.05803 -0.18525 0.06474 C -0.19289 0.07884 -0.18438 0.06636 -0.19653 0.07399 C -0.21841 0.0874 -0.19306 0.07676 -0.20955 0.083 C -0.21737 0.0904 -0.2224 0.09919 -0.23039 0.10636 C -0.23612 0.11699 -0.24219 0.1267 -0.24896 0.13641 C -0.25435 0.14404 -0.25487 0.15121 -0.26216 0.15722 C -0.26789 0.17156 -0.279 0.17919 -0.28646 0.19167 C -0.29549 0.2067 -0.31615 0.23422 -0.33143 0.24 C -0.33386 0.24254 -0.33594 0.24578 -0.33889 0.24716 C -0.36476 0.25988 -0.33924 0.24023 -0.35573 0.2541 C -0.35903 0.25942 -0.37049 0.27838 -0.37431 0.28162 C -0.37639 0.2837 -0.37935 0.28347 -0.38178 0.28416 C -0.38369 0.28555 -0.38542 0.2874 -0.3875 0.28855 C -0.39115 0.2904 -0.39862 0.29318 -0.39862 0.29364 C -0.40417 0.29248 -0.41042 0.29364 -0.41546 0.29086 C -0.41737 0.28994 -0.41685 0.28647 -0.41737 0.28416 C -0.42049 0.27098 -0.41806 0.27907 -0.42101 0.26774 C -0.42223 0.26335 -0.42483 0.2541 -0.42483 0.25433 " pathEditMode="relative" rAng="0" ptsTypes="fffffffffffffffffffffffffffA">
                                      <p:cBhvr>
                                        <p:cTn id="1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50" y="140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6763E-6 C 0.00122 0.01248 0.00313 0.02405 0.00504 0.0363 C 0.00816 0.08832 0.00608 0.14035 0.01181 0.19191 C 0.01407 0.27353 0.01233 0.35653 0.01858 0.43792 C 0.02066 0.54474 0.02032 0.49503 0.02032 0.58705 " pathEditMode="relative" ptsTypes="ffffA">
                                      <p:cBhvr>
                                        <p:cTn id="2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32948E-6 C 0.0217 0.0215 0.0427 0.01456 0.07118 0.01595 C 0.08246 0.02034 0.09427 0.02381 0.1052 0.02936 C 0.12135 0.03769 0.10277 0.03121 0.11875 0.03607 C 0.12968 0.0474 0.14097 0.06173 0.15434 0.06774 C 0.16441 0.08115 0.17239 0.09618 0.18142 0.11075 C 0.18298 0.11329 0.18489 0.11491 0.18645 0.11745 C 0.18958 0.12254 0.19496 0.13318 0.19496 0.13318 C 0.19739 0.14243 0.20243 0.1489 0.2052 0.15815 C 0.20972 0.17295 0.2151 0.1956 0.22725 0.20092 C 0.2283 0.19861 0.22864 0.19399 0.23055 0.19422 C 0.23906 0.1956 0.24409 0.20971 0.2493 0.21665 C 0.25208 0.22034 0.25781 0.22358 0.26111 0.22566 C 0.26909 0.24254 0.28055 0.24971 0.29166 0.26196 C 0.30121 0.2726 0.29531 0.27283 0.3085 0.28 C 0.31475 0.29156 0.32152 0.30589 0.33055 0.31375 C 0.33368 0.32 0.33402 0.32809 0.33732 0.3341 C 0.3401 0.33942 0.34583 0.34982 0.34583 0.34982 C 0.34705 0.35653 0.34774 0.36347 0.3493 0.37017 C 0.35017 0.37341 0.35416 0.38196 0.35434 0.38612 C 0.35486 0.40555 0.35434 0.4252 0.35434 0.44462 " pathEditMode="relative" ptsTypes="ffffffffffffffffffffA"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09827E-6 C 0.00174 0.00069 0.00347 0.00185 0.00538 0.00231 C 0.01025 0.00347 0.01545 0.00301 0.02014 0.00463 C 0.02535 0.00624 0.02865 0.01226 0.03316 0.01572 C 0.04236 0.02266 0.05313 0.02798 0.06285 0.03376 C 0.08924 0.06728 0.04618 0.01434 0.0757 0.04509 C 0.08125 0.0511 0.11459 0.09688 0.12379 0.09942 C 0.13646 0.10289 0.14618 0.11191 0.15868 0.11515 C 0.17622 0.13087 0.1632 0.12139 0.2033 0.12648 C 0.22761 0.12948 0.25243 0.12902 0.27709 0.13087 C 0.31059 0.13919 0.34879 0.13873 0.38247 0.13989 C 0.425 0.14659 0.40226 0.1452 0.45087 0.1422 C 0.4592 0.13873 0.47691 0.13549 0.47691 0.13572 C 0.48386 0.13249 0.48542 0.12694 0.49167 0.12185 C 0.49358 0.11145 0.49323 0.11584 0.49323 0.10844 " pathEditMode="relative" rAng="0" ptsTypes="ffffffffffffffA">
                                      <p:cBhvr>
                                        <p:cTn id="3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70" y="7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1 0.0474 C 0.01632 0.06821 0.02553 0.08324 0.04323 0.09249 C 0.04549 0.0955 0.0474 0.09896 0.05 0.10151 C 0.05209 0.10359 0.05487 0.10405 0.05678 0.10613 C 0.05886 0.10867 0.05973 0.11284 0.06198 0.11515 C 0.08316 0.13711 0.06389 0.11145 0.07709 0.12648 C 0.07952 0.12925 0.08125 0.13341 0.08403 0.1355 C 0.09046 0.14035 0.09827 0.14128 0.10435 0.14682 C 0.11372 0.15515 0.12275 0.16324 0.13316 0.16925 C 0.13889 0.17272 0.13907 0.17064 0.14497 0.17619 C 0.15157 0.18266 0.15799 0.18867 0.16528 0.19422 C 0.17917 0.20486 0.20625 0.2037 0.22119 0.20555 C 0.24566 0.21318 0.25157 0.20856 0.2856 0.20555 C 0.2948 0.20301 0.30365 0.19931 0.31285 0.1963 C 0.32101 0.18544 0.33143 0.18104 0.3415 0.17388 C 0.34393 0.17203 0.34601 0.16902 0.34844 0.16717 C 0.35365 0.16324 0.354 0.16717 0.35851 0.16024 C 0.36511 0.15029 0.37275 0.13596 0.37709 0.12417 C 0.37379 0.07376 0.37379 0.0911 0.37379 0.07237 " pathEditMode="relative" ptsTypes="ffffffffffffffffffA">
                                      <p:cBhvr>
                                        <p:cTn id="3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4" grpId="0"/>
      <p:bldP spid="35" grpId="0"/>
      <p:bldP spid="36" grpId="0"/>
      <p:bldP spid="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480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165" y="20468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8 </a:t>
            </a:r>
            <a:r>
              <a:rPr lang="cs-CZ" sz="3600" dirty="0" smtClean="0"/>
              <a:t>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8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6009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300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grpSp>
        <p:nvGrpSpPr>
          <p:cNvPr id="2" name="Skupina 1"/>
          <p:cNvGrpSpPr/>
          <p:nvPr/>
        </p:nvGrpSpPr>
        <p:grpSpPr>
          <a:xfrm>
            <a:off x="5652120" y="304320"/>
            <a:ext cx="2743200" cy="2743200"/>
            <a:chOff x="5652120" y="304320"/>
            <a:chExt cx="2743200" cy="2743200"/>
          </a:xfrm>
        </p:grpSpPr>
        <p:pic>
          <p:nvPicPr>
            <p:cNvPr id="8" name="Picture 3" descr="C:\Documents and Settings\xp\Local Settings\Temporary Internet Files\Content.IE5\36UN8RPE\MC900441376[1].png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2120" y="304320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>
              <a:hlinkClick r:id="rId3" action="ppaction://hlinksldjump"/>
            </p:cNvPr>
            <p:cNvSpPr txBox="1"/>
            <p:nvPr/>
          </p:nvSpPr>
          <p:spPr>
            <a:xfrm>
              <a:off x="6303640" y="1196752"/>
              <a:ext cx="144016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/>
                <a:t>5</a:t>
              </a:r>
              <a:r>
                <a:rPr lang="cs-CZ" sz="3600" dirty="0" smtClean="0"/>
                <a:t> s</a:t>
              </a:r>
              <a:endParaRPr lang="cs-CZ" sz="3600" dirty="0"/>
            </a:p>
          </p:txBody>
        </p:sp>
      </p:grp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5</a:t>
            </a:r>
            <a:r>
              <a:rPr lang="cs-CZ" sz="3600" dirty="0" smtClean="0"/>
              <a:t>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6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360 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360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540</a:t>
            </a:r>
            <a:r>
              <a:rPr lang="cs-CZ" sz="4000" dirty="0" smtClean="0"/>
              <a:t> S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9 min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9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10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600 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600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8</a:t>
            </a:r>
            <a:r>
              <a:rPr lang="cs-CZ" sz="4000" dirty="0" smtClean="0"/>
              <a:t> </a:t>
            </a:r>
            <a:r>
              <a:rPr lang="cs-CZ" sz="6000" dirty="0"/>
              <a:t>h</a:t>
            </a:r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480 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058" y="296652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737959"/>
            <a:ext cx="1224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480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480</a:t>
            </a:r>
            <a:r>
              <a:rPr lang="cs-CZ" sz="4000" dirty="0" smtClean="0"/>
              <a:t> </a:t>
            </a:r>
            <a:r>
              <a:rPr lang="cs-CZ" sz="6000" dirty="0" smtClean="0"/>
              <a:t>s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6 min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6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5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300 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300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3h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180 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" action="ppaction://hlinkshowjump?jump=nextslide"/>
          </p:cNvPr>
          <p:cNvSpPr txBox="1"/>
          <p:nvPr/>
        </p:nvSpPr>
        <p:spPr>
          <a:xfrm>
            <a:off x="6389258" y="3687921"/>
            <a:ext cx="1224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180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360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6 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6</a:t>
            </a:r>
            <a:r>
              <a:rPr lang="cs-CZ" sz="3600" dirty="0" smtClean="0"/>
              <a:t>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7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420 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298274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420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600 s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6303640" y="997880"/>
            <a:ext cx="1440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10 min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6</a:t>
            </a:r>
            <a:r>
              <a:rPr lang="cs-CZ" sz="3600" dirty="0" smtClean="0"/>
              <a:t>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120</a:t>
            </a:r>
            <a:r>
              <a:rPr lang="cs-CZ" sz="4000" dirty="0" smtClean="0"/>
              <a:t> </a:t>
            </a:r>
            <a:r>
              <a:rPr lang="cs-CZ" sz="6000" dirty="0" smtClean="0"/>
              <a:t>s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2</a:t>
            </a:r>
            <a:r>
              <a:rPr lang="cs-CZ" sz="3600" dirty="0" smtClean="0"/>
              <a:t> </a:t>
            </a:r>
            <a:r>
              <a:rPr lang="cs-CZ" sz="3600" dirty="0" smtClean="0"/>
              <a:t>min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/>
              <a:t>2</a:t>
            </a:r>
            <a:r>
              <a:rPr lang="cs-CZ" sz="3600" dirty="0" smtClean="0"/>
              <a:t> </a:t>
            </a:r>
            <a:r>
              <a:rPr lang="cs-CZ" sz="3600" dirty="0" smtClean="0"/>
              <a:t>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540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9 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9</a:t>
            </a:r>
            <a:r>
              <a:rPr lang="cs-CZ" sz="3600" dirty="0" smtClean="0"/>
              <a:t>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4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240 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240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/>
              <a:t>5</a:t>
            </a:r>
            <a:r>
              <a:rPr lang="cs-CZ" sz="4000" dirty="0" smtClean="0"/>
              <a:t> </a:t>
            </a:r>
            <a:r>
              <a:rPr lang="cs-CZ" sz="6000" dirty="0" smtClean="0"/>
              <a:t>h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400 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298940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89258" y="3733493"/>
            <a:ext cx="1224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400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2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240 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120 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180</a:t>
            </a:r>
            <a:r>
              <a:rPr lang="cs-CZ" sz="4000" dirty="0" smtClean="0"/>
              <a:t> </a:t>
            </a:r>
            <a:r>
              <a:rPr lang="cs-CZ" sz="6000" dirty="0"/>
              <a:t>s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5652120" y="304320"/>
            <a:ext cx="2743200" cy="2743200"/>
            <a:chOff x="5652120" y="304320"/>
            <a:chExt cx="2743200" cy="2743200"/>
          </a:xfrm>
        </p:grpSpPr>
        <p:pic>
          <p:nvPicPr>
            <p:cNvPr id="8" name="Picture 3" descr="C:\Documents and Settings\xp\Local Settings\Temporary Internet Files\Content.IE5\36UN8RPE\MC900441376[1].png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2120" y="304320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>
              <a:hlinkClick r:id="rId3" action="ppaction://hlinksldjump"/>
            </p:cNvPr>
            <p:cNvSpPr txBox="1"/>
            <p:nvPr/>
          </p:nvSpPr>
          <p:spPr>
            <a:xfrm>
              <a:off x="6303640" y="1196752"/>
              <a:ext cx="144016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smtClean="0"/>
                <a:t>5 min</a:t>
              </a:r>
              <a:endParaRPr lang="cs-CZ" sz="3600" dirty="0"/>
            </a:p>
          </p:txBody>
        </p:sp>
      </p:grpSp>
      <p:pic>
        <p:nvPicPr>
          <p:cNvPr id="10" name="Picture 3" descr="C:\Documents and Settings\xp\Local Settings\Temporary Internet Files\Content.IE5\36UN8RPE\MC9004413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" action="ppaction://hlinkshowjump?jump=nextslide"/>
          </p:cNvPr>
          <p:cNvSpPr txBox="1"/>
          <p:nvPr/>
        </p:nvSpPr>
        <p:spPr>
          <a:xfrm>
            <a:off x="6389258" y="3737959"/>
            <a:ext cx="1224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300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6 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5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4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/>
              <a:t>24</a:t>
            </a:r>
            <a:r>
              <a:rPr lang="cs-CZ" sz="3600" dirty="0" smtClean="0"/>
              <a:t>0 </a:t>
            </a:r>
            <a:r>
              <a:rPr lang="cs-CZ" sz="3600" dirty="0" smtClean="0"/>
              <a:t>s</a:t>
            </a:r>
            <a:endParaRPr lang="cs-CZ" sz="36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540 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53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8130480" cy="1600200"/>
          </a:xfrm>
        </p:spPr>
        <p:txBody>
          <a:bodyPr>
            <a:normAutofit/>
          </a:bodyPr>
          <a:lstStyle/>
          <a:p>
            <a:r>
              <a:rPr lang="cs-CZ" dirty="0" smtClean="0"/>
              <a:t>ZVLÁDLI JSTE TO NA JEDNIČKU!</a:t>
            </a:r>
            <a:endParaRPr lang="cs-CZ" dirty="0"/>
          </a:p>
        </p:txBody>
      </p:sp>
      <p:pic>
        <p:nvPicPr>
          <p:cNvPr id="8197" name="Picture 5" descr="C:\Documents and Settings\xp\Local Settings\Temporary Internet Files\Content.IE5\SG82Q74L\MP90042272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920" y="620687"/>
            <a:ext cx="4754925" cy="475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Documents and Settings\xp\Local Settings\Temporary Internet Files\Content.IE5\C83IBZXI\MP9004227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43033"/>
            <a:ext cx="3818821" cy="381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44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8016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1" name="Picture 3" descr="C:\Documents and Settings\xp\Local Settings\Temporary Internet Files\Content.IE5\36UN8RPE\MC90043440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791788"/>
            <a:ext cx="3168873" cy="3319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4941168"/>
            <a:ext cx="7128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latin typeface="Acquaintance" pitchFamily="2" charset="0"/>
              </a:rPr>
              <a:t>ŠPATNÁ VOLBA. ZKUS TO ZNOVU</a:t>
            </a:r>
            <a:endParaRPr lang="cs-CZ" sz="6000" dirty="0">
              <a:latin typeface="Acquaintance" pitchFamily="2" charset="0"/>
            </a:endParaRPr>
          </a:p>
        </p:txBody>
      </p:sp>
      <p:sp>
        <p:nvSpPr>
          <p:cNvPr id="4" name="Šipka doprava 3">
            <a:hlinkClick r:id="" action="ppaction://hlinkshowjump?jump=lastslideviewed" highlightClick="1"/>
          </p:cNvPr>
          <p:cNvSpPr/>
          <p:nvPr/>
        </p:nvSpPr>
        <p:spPr>
          <a:xfrm>
            <a:off x="5652120" y="3717032"/>
            <a:ext cx="1762496" cy="1042416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ZNOVU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56053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lačítko akce: Vlastní 3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7986464" cy="16002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Srdce 2"/>
          <p:cNvSpPr/>
          <p:nvPr/>
        </p:nvSpPr>
        <p:spPr>
          <a:xfrm rot="20183785">
            <a:off x="303414" y="469372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240 min</a:t>
            </a:r>
            <a:endParaRPr lang="cs-CZ" sz="2400" dirty="0"/>
          </a:p>
        </p:txBody>
      </p:sp>
      <p:sp>
        <p:nvSpPr>
          <p:cNvPr id="11" name="Srdce 10"/>
          <p:cNvSpPr/>
          <p:nvPr/>
        </p:nvSpPr>
        <p:spPr>
          <a:xfrm>
            <a:off x="303415" y="1987680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540 min</a:t>
            </a:r>
            <a:endParaRPr lang="cs-CZ" sz="2400" dirty="0"/>
          </a:p>
        </p:txBody>
      </p:sp>
      <p:sp>
        <p:nvSpPr>
          <p:cNvPr id="12" name="Srdce 11"/>
          <p:cNvSpPr/>
          <p:nvPr/>
        </p:nvSpPr>
        <p:spPr>
          <a:xfrm rot="978642">
            <a:off x="190011" y="3623171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360 s</a:t>
            </a:r>
            <a:endParaRPr lang="cs-CZ" sz="2400" dirty="0"/>
          </a:p>
        </p:txBody>
      </p:sp>
      <p:sp>
        <p:nvSpPr>
          <p:cNvPr id="13" name="Srdce 12"/>
          <p:cNvSpPr/>
          <p:nvPr/>
        </p:nvSpPr>
        <p:spPr>
          <a:xfrm rot="20183785">
            <a:off x="2248429" y="4138635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120 s</a:t>
            </a:r>
            <a:endParaRPr lang="cs-CZ" sz="2400" dirty="0"/>
          </a:p>
        </p:txBody>
      </p:sp>
      <p:sp>
        <p:nvSpPr>
          <p:cNvPr id="14" name="Srdce 13"/>
          <p:cNvSpPr/>
          <p:nvPr/>
        </p:nvSpPr>
        <p:spPr>
          <a:xfrm rot="1334937">
            <a:off x="5056743" y="4150392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180 min</a:t>
            </a:r>
            <a:endParaRPr lang="cs-CZ" sz="2400" dirty="0"/>
          </a:p>
        </p:txBody>
      </p:sp>
      <p:sp>
        <p:nvSpPr>
          <p:cNvPr id="15" name="Srdce 14"/>
          <p:cNvSpPr/>
          <p:nvPr/>
        </p:nvSpPr>
        <p:spPr>
          <a:xfrm rot="20183785">
            <a:off x="6856942" y="601374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420 min</a:t>
            </a:r>
            <a:endParaRPr lang="cs-CZ" sz="2400" dirty="0"/>
          </a:p>
        </p:txBody>
      </p:sp>
      <p:sp>
        <p:nvSpPr>
          <p:cNvPr id="16" name="Srdce 15"/>
          <p:cNvSpPr/>
          <p:nvPr/>
        </p:nvSpPr>
        <p:spPr>
          <a:xfrm rot="1099249">
            <a:off x="7288988" y="2617597"/>
            <a:ext cx="1242072" cy="1242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300 s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469349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71307" y="2377883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397294" y="4759671"/>
            <a:ext cx="6898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min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11960" y="4783831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min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97958" y="4783831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423920" y="379257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min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783960" y="120790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35183" y="163233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35183" y="242404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577525" y="32297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549198" y="223938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043696" y="3700239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682791" y="47866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8279904" y="1070327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7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924451" y="4575005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583041" y="607848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1767251" y="2174880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577525" y="455905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53444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07 -0.01202 C -0.04895 -0.01757 -0.06736 -0.01086 -0.08541 -0.00971 C -0.10347 -0.00855 -0.12152 -0.00809 -0.13958 -0.00739 C -0.16041 -0.00924 -0.18211 -0.00624 -0.20225 -0.0141 C -0.2217 -0.0215 -0.23576 -0.03583 -0.25659 -0.04138 C -0.26666 -0.05248 -0.27656 -0.06196 -0.28871 -0.06843 C -0.29149 -0.07213 -0.29392 -0.07699 -0.29722 -0.07976 C -0.30017 -0.08231 -0.30399 -0.08231 -0.30729 -0.08416 C -0.31267 -0.08739 -0.31753 -0.09179 -0.32256 -0.09549 C -0.32968 -0.1008 -0.33524 -0.11005 -0.34288 -0.11352 C -0.35381 -0.11838 -0.36319 -0.12693 -0.37343 -0.13387 C -0.38003 -0.14682 -0.37291 -0.13526 -0.38368 -0.1452 C -0.39444 -0.15514 -0.39982 -0.16231 -0.4125 -0.16763 C -0.41909 -0.1815 -0.41145 -0.16832 -0.4243 -0.17896 C -0.42812 -0.18196 -0.43125 -0.18635 -0.43454 -0.19028 C -0.43819 -0.19445 -0.44131 -0.1993 -0.44461 -0.20393 C -0.44687 -0.20693 -0.45138 -0.21294 -0.45138 -0.21294 C -0.45694 -0.23445 -0.46493 -0.25017 -0.46493 -0.27375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86 0.02197 C -0.04687 0.02266 -0.06388 0.0222 -0.08072 0.02428 C -0.08281 0.02451 -0.08402 0.02775 -0.08593 0.0289 C -0.0934 0.03376 -0.10225 0.03191 -0.10954 0.03792 C -0.11892 0.04578 -0.12604 0.0578 -0.13663 0.06266 C -0.15208 0.08301 -0.14409 0.07399 -0.16041 0.08971 C -0.16857 0.09757 -0.16979 0.10405 -0.17916 0.10775 C -0.18402 0.11861 -0.1868 0.12439 -0.196 0.12809 C -0.19722 0.1311 -0.19791 0.13457 -0.19947 0.13711 C -0.21388 0.16 -0.20833 0.15353 -0.22656 0.15746 C -0.22934 0.15815 -0.23229 0.15861 -0.23507 0.15977 C -0.24513 0.1637 -0.25173 0.17064 -0.26215 0.17341 C -0.26527 0.17619 -0.26909 0.17734 -0.27222 0.18012 C -0.2743 0.18197 -0.27552 0.18497 -0.27743 0.18682 C -0.28611 0.19515 -0.29774 0.20208 -0.30798 0.20486 C -0.32257 0.21827 -0.33593 0.22104 -0.35364 0.22289 C -0.35868 0.2222 -0.36406 0.22289 -0.36892 0.22081 C -0.3743 0.2185 -0.38072 0.20324 -0.38923 0.20254 C -0.40329 0.20116 -0.41753 0.20116 -0.43159 0.20046 C -0.43871 0.18636 -0.43993 0.17457 -0.43507 0.15515 C -0.43454 0.15283 -0.42257 0.15307 -0.43159 0.15307 " pathEditMode="relative" ptsTypes="ffffffffffffffffffffA">
                                      <p:cBhvr>
                                        <p:cTn id="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0.00023 C -0.00365 -0.00162 -0.0073 -0.00324 -0.01129 -0.00463 C -0.0132 -0.00532 -0.0151 -0.00601 -0.01702 -0.00671 C -0.02066 -0.0081 -0.02812 -0.01133 -0.02812 -0.0111 C -0.029 -0.01133 -0.06164 -0.00948 -0.06928 -0.00671 C -0.07135 -0.00601 -0.07275 -0.00347 -0.07483 -0.00232 C -0.07709 -0.00116 -0.07987 -0.00047 -0.08229 0.00023 C -0.08872 0.00531 -0.09462 0.00531 -0.10105 0.00925 C -0.10799 0.01387 -0.11355 0.02057 -0.11997 0.02543 C -0.12987 0.03329 -0.14289 0.03792 -0.15348 0.04393 C -0.16441 0.04994 -0.17448 0.05803 -0.18525 0.06474 C -0.19289 0.07884 -0.18438 0.06636 -0.19653 0.07399 C -0.21841 0.0874 -0.19306 0.07676 -0.20955 0.083 C -0.21737 0.0904 -0.2224 0.09919 -0.23039 0.10636 C -0.23612 0.11699 -0.24219 0.1267 -0.24896 0.13641 C -0.25435 0.14404 -0.25487 0.15121 -0.26216 0.15722 C -0.26789 0.17156 -0.279 0.17919 -0.28646 0.19167 C -0.29549 0.2067 -0.31615 0.23422 -0.33143 0.24 C -0.33386 0.24254 -0.33594 0.24578 -0.33889 0.24716 C -0.36476 0.25988 -0.33924 0.24023 -0.35573 0.2541 C -0.35903 0.25942 -0.37049 0.27838 -0.37431 0.28162 C -0.37639 0.2837 -0.37935 0.28347 -0.38178 0.28416 C -0.38369 0.28555 -0.38542 0.2874 -0.3875 0.28855 C -0.39115 0.2904 -0.39862 0.29318 -0.39862 0.29364 C -0.40417 0.29248 -0.41042 0.29364 -0.41546 0.29086 C -0.41737 0.28994 -0.41685 0.28647 -0.41737 0.28416 C -0.42049 0.27098 -0.41806 0.27907 -0.42101 0.26774 C -0.42223 0.26335 -0.42483 0.2541 -0.42483 0.25433 " pathEditMode="relative" rAng="0" ptsTypes="fffffffffffffffffffffffffffA">
                                      <p:cBhvr>
                                        <p:cTn id="1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50" y="140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6763E-6 C 0.00122 0.01248 0.00313 0.02405 0.00504 0.0363 C 0.00816 0.08832 0.00608 0.14035 0.01181 0.19191 C 0.01407 0.27353 0.01233 0.35653 0.01858 0.43792 C 0.02066 0.54474 0.02032 0.49503 0.02032 0.58705 " pathEditMode="relative" ptsTypes="ffffA">
                                      <p:cBhvr>
                                        <p:cTn id="2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32948E-6 C 0.0217 0.0215 0.0427 0.01456 0.07118 0.01595 C 0.08246 0.02034 0.09427 0.02381 0.1052 0.02936 C 0.12135 0.03769 0.10277 0.03121 0.11875 0.03607 C 0.12968 0.0474 0.14097 0.06173 0.15434 0.06774 C 0.16441 0.08115 0.17239 0.09618 0.18142 0.11075 C 0.18298 0.11329 0.18489 0.11491 0.18645 0.11745 C 0.18958 0.12254 0.19496 0.13318 0.19496 0.13318 C 0.19739 0.14243 0.20243 0.1489 0.2052 0.15815 C 0.20972 0.17295 0.2151 0.1956 0.22725 0.20092 C 0.2283 0.19861 0.22864 0.19399 0.23055 0.19422 C 0.23906 0.1956 0.24409 0.20971 0.2493 0.21665 C 0.25208 0.22034 0.25781 0.22358 0.26111 0.22566 C 0.26909 0.24254 0.28055 0.24971 0.29166 0.26196 C 0.30121 0.2726 0.29531 0.27283 0.3085 0.28 C 0.31475 0.29156 0.32152 0.30589 0.33055 0.31375 C 0.33368 0.32 0.33402 0.32809 0.33732 0.3341 C 0.3401 0.33942 0.34583 0.34982 0.34583 0.34982 C 0.34705 0.35653 0.34774 0.36347 0.3493 0.37017 C 0.35017 0.37341 0.35416 0.38196 0.35434 0.38612 C 0.35486 0.40555 0.35434 0.4252 0.35434 0.44462 " pathEditMode="relative" ptsTypes="ffffffffffffffffffffA"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09827E-6 C 0.00174 0.00069 0.00347 0.00185 0.00538 0.00231 C 0.01025 0.00347 0.01545 0.00301 0.02014 0.00463 C 0.02535 0.00624 0.02865 0.01226 0.03316 0.01572 C 0.04236 0.02266 0.05313 0.02798 0.06285 0.03376 C 0.08924 0.06728 0.04618 0.01434 0.0757 0.04509 C 0.08125 0.0511 0.11459 0.09688 0.12379 0.09942 C 0.13646 0.10289 0.14618 0.11191 0.15868 0.11515 C 0.17622 0.13087 0.1632 0.12139 0.2033 0.12648 C 0.22761 0.12948 0.25243 0.12902 0.27709 0.13087 C 0.31059 0.13919 0.34879 0.13873 0.38247 0.13989 C 0.425 0.14659 0.40226 0.1452 0.45087 0.1422 C 0.4592 0.13873 0.47691 0.13549 0.47691 0.13572 C 0.48386 0.13249 0.48542 0.12694 0.49167 0.12185 C 0.49358 0.11145 0.49323 0.11584 0.49323 0.10844 " pathEditMode="relative" rAng="0" ptsTypes="ffffffffffffffA">
                                      <p:cBhvr>
                                        <p:cTn id="3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70" y="7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1 0.0474 C 0.01632 0.06821 0.02553 0.08324 0.04323 0.09249 C 0.04549 0.0955 0.0474 0.09896 0.05 0.10151 C 0.05209 0.10359 0.05487 0.10405 0.05678 0.10613 C 0.05886 0.10867 0.05973 0.11284 0.06198 0.11515 C 0.08316 0.13711 0.06389 0.11145 0.07709 0.12648 C 0.07952 0.12925 0.08125 0.13341 0.08403 0.1355 C 0.09046 0.14035 0.09827 0.14128 0.10435 0.14682 C 0.11372 0.15515 0.12275 0.16324 0.13316 0.16925 C 0.13889 0.17272 0.13907 0.17064 0.14497 0.17619 C 0.15157 0.18266 0.15799 0.18867 0.16528 0.19422 C 0.17917 0.20486 0.20625 0.2037 0.22119 0.20555 C 0.24566 0.21318 0.25157 0.20856 0.2856 0.20555 C 0.2948 0.20301 0.30365 0.19931 0.31285 0.1963 C 0.32101 0.18544 0.33143 0.18104 0.3415 0.17388 C 0.34393 0.17203 0.34601 0.16902 0.34844 0.16717 C 0.35365 0.16324 0.354 0.16717 0.35851 0.16024 C 0.36511 0.15029 0.37275 0.13596 0.37709 0.12417 C 0.37379 0.07376 0.37379 0.0911 0.37379 0.07237 " pathEditMode="relative" ptsTypes="ffffffffffffffffffA">
                                      <p:cBhvr>
                                        <p:cTn id="3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4" grpId="0"/>
      <p:bldP spid="35" grpId="0"/>
      <p:bldP spid="36" grpId="0"/>
      <p:bldP spid="3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480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8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2059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300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5</a:t>
            </a:r>
            <a:r>
              <a:rPr lang="cs-CZ" sz="3600" dirty="0" smtClean="0"/>
              <a:t>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63597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6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360 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6032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540</a:t>
            </a:r>
            <a:r>
              <a:rPr lang="cs-CZ" sz="4000" dirty="0" smtClean="0"/>
              <a:t> S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9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69204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10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600 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7809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8</a:t>
            </a:r>
            <a:r>
              <a:rPr lang="cs-CZ" sz="4000" dirty="0" smtClean="0"/>
              <a:t> </a:t>
            </a:r>
            <a:r>
              <a:rPr lang="cs-CZ" sz="6000" dirty="0"/>
              <a:t>h</a:t>
            </a:r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058" y="296652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737959"/>
            <a:ext cx="1224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480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52933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480</a:t>
            </a:r>
            <a:r>
              <a:rPr lang="cs-CZ" sz="4000" dirty="0" smtClean="0"/>
              <a:t> </a:t>
            </a:r>
            <a:r>
              <a:rPr lang="cs-CZ" sz="6000" dirty="0" smtClean="0"/>
              <a:t>s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6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0440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5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300 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52105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3h</a:t>
            </a:r>
            <a:endParaRPr lang="cs-CZ" sz="6000" dirty="0"/>
          </a:p>
        </p:txBody>
      </p:sp>
      <p:pic>
        <p:nvPicPr>
          <p:cNvPr id="10" name="Picture 3" descr="C:\Documents and Settings\xp\Local Settings\Temporary Internet Files\Content.IE5\36UN8RPE\MC9004413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" action="ppaction://hlinkshowjump?jump=nextslide"/>
          </p:cNvPr>
          <p:cNvSpPr txBox="1"/>
          <p:nvPr/>
        </p:nvSpPr>
        <p:spPr>
          <a:xfrm>
            <a:off x="6389258" y="3687921"/>
            <a:ext cx="1224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180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92633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360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6</a:t>
            </a:r>
            <a:r>
              <a:rPr lang="cs-CZ" sz="3600" dirty="0" smtClean="0"/>
              <a:t>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7115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7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420 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356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600 s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6303640" y="997880"/>
            <a:ext cx="1440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10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648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120</a:t>
            </a:r>
            <a:r>
              <a:rPr lang="cs-CZ" sz="4000" dirty="0" smtClean="0"/>
              <a:t> </a:t>
            </a:r>
            <a:r>
              <a:rPr lang="cs-CZ" sz="6000" dirty="0" smtClean="0"/>
              <a:t>s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6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712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540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9</a:t>
            </a:r>
            <a:r>
              <a:rPr lang="cs-CZ" sz="3600" dirty="0" smtClean="0"/>
              <a:t>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3082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4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240 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1905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/>
              <a:t>5</a:t>
            </a:r>
            <a:r>
              <a:rPr lang="cs-CZ" sz="4000" dirty="0" smtClean="0"/>
              <a:t> </a:t>
            </a:r>
            <a:r>
              <a:rPr lang="cs-CZ" sz="6000" dirty="0" smtClean="0"/>
              <a:t>h</a:t>
            </a:r>
            <a:endParaRPr lang="cs-CZ" sz="60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298940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89258" y="3733493"/>
            <a:ext cx="1224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400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20618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2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120 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2390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180</a:t>
            </a:r>
            <a:r>
              <a:rPr lang="cs-CZ" sz="4000" dirty="0" smtClean="0"/>
              <a:t> </a:t>
            </a:r>
            <a:r>
              <a:rPr lang="cs-CZ" sz="6000" dirty="0"/>
              <a:t>s</a:t>
            </a:r>
          </a:p>
        </p:txBody>
      </p:sp>
      <p:pic>
        <p:nvPicPr>
          <p:cNvPr id="10" name="Picture 3" descr="C:\Documents and Settings\xp\Local Settings\Temporary Internet Files\Content.IE5\36UN8RPE\MC9004413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" action="ppaction://hlinkshowjump?jump=nextslide"/>
          </p:cNvPr>
          <p:cNvSpPr txBox="1"/>
          <p:nvPr/>
        </p:nvSpPr>
        <p:spPr>
          <a:xfrm>
            <a:off x="6389258" y="3737959"/>
            <a:ext cx="1224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6170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300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10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726" y="3026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1652" y="398509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5</a:t>
            </a:r>
            <a:r>
              <a:rPr lang="cs-CZ" sz="3600" dirty="0" smtClean="0"/>
              <a:t> 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3700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xp\Local Settings\Temporary Internet Files\Content.IE5\TOBQEXO8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97880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7614" y="2722296"/>
            <a:ext cx="291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4</a:t>
            </a:r>
            <a:r>
              <a:rPr lang="cs-CZ" sz="4000" dirty="0" smtClean="0"/>
              <a:t> </a:t>
            </a:r>
            <a:r>
              <a:rPr lang="cs-CZ" sz="6000" dirty="0" smtClean="0"/>
              <a:t>min</a:t>
            </a:r>
            <a:endParaRPr lang="cs-CZ" sz="6000" dirty="0"/>
          </a:p>
        </p:txBody>
      </p:sp>
      <p:pic>
        <p:nvPicPr>
          <p:cNvPr id="8" name="Picture 3" descr="C:\Documents and Settings\xp\Local Settings\Temporary Internet Files\Content.IE5\36UN8RPE\MC900441376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43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3640" y="119675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/>
              <a:t>24</a:t>
            </a:r>
            <a:r>
              <a:rPr lang="cs-CZ" sz="3600" dirty="0" smtClean="0"/>
              <a:t>0 </a:t>
            </a:r>
            <a:r>
              <a:rPr lang="cs-CZ" sz="3600" dirty="0" smtClean="0"/>
              <a:t>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97135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smtClean="0">
                <a:hlinkClick r:id="rId2"/>
              </a:rPr>
              <a:t>klipart</a:t>
            </a:r>
            <a:r>
              <a:rPr lang="cs-CZ" sz="200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cs-CZ" sz="2000" dirty="0" smtClean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287006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300</TotalTime>
  <Words>601</Words>
  <Application>Microsoft Office PowerPoint</Application>
  <PresentationFormat>Předvádění na obrazovce (4:3)</PresentationFormat>
  <Paragraphs>234</Paragraphs>
  <Slides>52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52</vt:i4>
      </vt:variant>
    </vt:vector>
  </HeadingPairs>
  <TitlesOfParts>
    <vt:vector size="53" baseType="lpstr">
      <vt:lpstr>NewsPrint</vt:lpstr>
      <vt:lpstr>Prezentace aplikace PowerPoint</vt:lpstr>
      <vt:lpstr>Anotace:</vt:lpstr>
      <vt:lpstr>Jednotky času</vt:lpstr>
      <vt:lpstr>Poznej kolik je hodin:</vt:lpstr>
      <vt:lpstr>Prezentace aplikace PowerPoint</vt:lpstr>
      <vt:lpstr>Převeď hodiny na minuty</vt:lpstr>
      <vt:lpstr>Převeď minuty na sekundy</vt:lpstr>
      <vt:lpstr>Klikni na správný výsledek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ZVLÁDLI JSTE TO NA JEDNIČKU!</vt:lpstr>
      <vt:lpstr>Prezentace aplikace PowerPoint</vt:lpstr>
      <vt:lpstr>ŘEŠENÍ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lazza</cp:lastModifiedBy>
  <cp:revision>18</cp:revision>
  <dcterms:created xsi:type="dcterms:W3CDTF">2013-04-19T13:33:18Z</dcterms:created>
  <dcterms:modified xsi:type="dcterms:W3CDTF">2013-10-24T18:18:05Z</dcterms:modified>
</cp:coreProperties>
</file>