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834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VY_32_INOVACE_1A_18_Jarní květiny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/>
            <a:t>: </a:t>
          </a:r>
          <a:r>
            <a:rPr lang="cs-CZ" sz="1500" kern="1200" smtClean="0"/>
            <a:t>Andrea Kolářová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VY_32_INOVACE_1A_18_Jarní květiny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smtClean="0"/>
            <a:t>: Prvouka 3.třída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9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4/Pveris407.JPG/800px-Pveris407.JPG" TargetMode="External"/><Relationship Id="rId7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c/c9/Slovakia_Presov_486.jpg/800px-Slovakia_Presov_486.jpg" TargetMode="External"/><Relationship Id="rId5" Type="http://schemas.openxmlformats.org/officeDocument/2006/relationships/hyperlink" Target="http://upload.wikimedia.org/wikipedia/commons/thumb/e/e3/Sedlnick%C3%A9_sn%C4%9B%C5%BEenky_5.JPG/800px-Sedlnick%C3%A9_sn%C4%9B%C5%BEenky_5.JPG" TargetMode="External"/><Relationship Id="rId4" Type="http://schemas.openxmlformats.org/officeDocument/2006/relationships/hyperlink" Target="http://upload.wikimedia.org/wikipedia/commons/thumb/d/d4/Primula_elatior_Prague_2012_1.jpg/443px-Primula_elatior_Prague_2012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9916162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124745"/>
            <a:ext cx="7125112" cy="309634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Jednoduchá </a:t>
            </a:r>
            <a:r>
              <a:rPr lang="cs-CZ" dirty="0"/>
              <a:t>charakteristika jarních květin je doplněna obrázky.</a:t>
            </a:r>
            <a:endParaRPr lang="cs-CZ" u="sng" dirty="0"/>
          </a:p>
          <a:p>
            <a:r>
              <a:rPr lang="cs-CZ" dirty="0"/>
              <a:t>Z</a:t>
            </a:r>
            <a:r>
              <a:rPr lang="cs-CZ" dirty="0" smtClean="0"/>
              <a:t>ávěrečným </a:t>
            </a:r>
            <a:r>
              <a:rPr lang="cs-CZ" dirty="0"/>
              <a:t>poznáváním </a:t>
            </a:r>
            <a:r>
              <a:rPr lang="cs-CZ" dirty="0" smtClean="0"/>
              <a:t>rostlin je možné zkontrolovat, jak žáci učivo zvládli. Učitel může obrázky očíslovat a zadat jako test nebo nechat žáky názvy doplnit na tabuli a ověřit  „klikáním“.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7232" y="332656"/>
            <a:ext cx="7125113" cy="1152128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  <a:scene3d>
            <a:camera prst="perspectiveRelaxedModerately"/>
            <a:lightRig rig="threePt" dir="t"/>
          </a:scene3d>
        </p:spPr>
        <p:txBody>
          <a:bodyPr>
            <a:noAutofit/>
          </a:bodyPr>
          <a:lstStyle/>
          <a:p>
            <a:r>
              <a:rPr lang="cs-CZ" sz="7200" b="1" spc="300" dirty="0" smtClean="0">
                <a:solidFill>
                  <a:srgbClr val="7030A0"/>
                </a:solidFill>
                <a:latin typeface="Bodoni MT Black" pitchFamily="18" charset="0"/>
              </a:rPr>
              <a:t>Jarní květiny</a:t>
            </a:r>
            <a:endParaRPr lang="cs-CZ" sz="7200" b="1" spc="300" dirty="0">
              <a:solidFill>
                <a:srgbClr val="7030A0"/>
              </a:solidFill>
              <a:latin typeface="Bodoni MT Black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Andrea\AppData\Local\Microsoft\Windows\Temporary Internet Files\Content.IE5\858SS3H0\MP9004482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799"/>
            <a:ext cx="8136904" cy="5073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8032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9"/>
            <a:ext cx="7883035" cy="1224136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</a:rPr>
              <a:t>Prvosenka jarní</a:t>
            </a:r>
            <a:endParaRPr lang="cs-CZ" sz="44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4208202" cy="290892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185456"/>
            <a:ext cx="3600400" cy="48763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5" y="4797152"/>
            <a:ext cx="46085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Drobná, žlutě kvetoucí vytrvalá bylina.</a:t>
            </a:r>
          </a:p>
          <a:p>
            <a:r>
              <a:rPr lang="cs-CZ" sz="2400" dirty="0" smtClean="0"/>
              <a:t>Používá </a:t>
            </a:r>
            <a:r>
              <a:rPr lang="cs-CZ" sz="2400" dirty="0"/>
              <a:t>pro přípravu </a:t>
            </a:r>
            <a:r>
              <a:rPr lang="cs-CZ" sz="2400" dirty="0" smtClean="0"/>
              <a:t>čajů, </a:t>
            </a:r>
          </a:p>
          <a:p>
            <a:r>
              <a:rPr lang="cs-CZ" sz="2400" dirty="0" smtClean="0"/>
              <a:t>působí při léčbě dýchacích cest.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932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476672"/>
            <a:ext cx="6984776" cy="1152128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5">
                    <a:lumMod val="50000"/>
                  </a:schemeClr>
                </a:solidFill>
              </a:rPr>
              <a:t>Sněženka podsněžník</a:t>
            </a:r>
            <a:endParaRPr lang="cs-CZ" sz="44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5" y="1986988"/>
            <a:ext cx="4927782" cy="4394340"/>
          </a:xfrm>
        </p:spPr>
      </p:pic>
      <p:pic>
        <p:nvPicPr>
          <p:cNvPr id="2050" name="Picture 2" descr="C:\Users\Andrea\AppData\Local\Microsoft\Windows\Temporary Internet Files\Content.IE5\858SS3H0\MC9001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2142399" cy="2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924944"/>
            <a:ext cx="3203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Začíná vyrůstat již koncem února. Patří mezi první kvetoucí rostliny. Je to vytrvalá bylina. V zemi ukrývá </a:t>
            </a:r>
            <a:r>
              <a:rPr lang="cs-CZ" sz="2400" dirty="0" smtClean="0"/>
              <a:t>cibulku. Květy jsou bílé.</a:t>
            </a:r>
          </a:p>
        </p:txBody>
      </p:sp>
    </p:spTree>
    <p:extLst>
      <p:ext uri="{BB962C8B-B14F-4D97-AF65-F5344CB8AC3E}">
        <p14:creationId xmlns:p14="http://schemas.microsoft.com/office/powerpoint/2010/main" val="1551397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6981097" cy="1068491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Bledule</a:t>
            </a:r>
            <a:b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4400" dirty="0" smtClean="0">
                <a:solidFill>
                  <a:schemeClr val="accent4">
                    <a:lumMod val="75000"/>
                  </a:schemeClr>
                </a:solidFill>
              </a:rPr>
              <a:t> jarní</a:t>
            </a:r>
            <a:endParaRPr lang="cs-CZ" sz="44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5603" y="1196752"/>
            <a:ext cx="6537551" cy="4903163"/>
          </a:xfrm>
        </p:spPr>
      </p:pic>
      <p:sp>
        <p:nvSpPr>
          <p:cNvPr id="5" name="Obdélník 4"/>
          <p:cNvSpPr/>
          <p:nvPr/>
        </p:nvSpPr>
        <p:spPr>
          <a:xfrm>
            <a:off x="176680" y="1983528"/>
            <a:ext cx="2515763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Dobře ji poznáte </a:t>
            </a:r>
            <a:r>
              <a:rPr lang="cs-CZ" sz="2400" dirty="0"/>
              <a:t>podle velkého zvonkovitého bílého květu. Okvětní lísky zdobí žluté skvrnky, které jsou umístěny na okraji každého z </a:t>
            </a:r>
            <a:r>
              <a:rPr lang="cs-CZ" sz="2400" dirty="0" smtClean="0"/>
              <a:t>nich.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51720" y="6099915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Roste na vlhkých loukách nebo v zahradách.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27843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7883035" cy="953076"/>
          </a:xfrm>
        </p:spPr>
        <p:txBody>
          <a:bodyPr/>
          <a:lstStyle/>
          <a:p>
            <a:r>
              <a:rPr lang="cs-CZ" sz="4400" dirty="0" smtClean="0">
                <a:solidFill>
                  <a:srgbClr val="0070C0"/>
                </a:solidFill>
              </a:rPr>
              <a:t>Podběl lékařský</a:t>
            </a:r>
            <a:endParaRPr lang="cs-CZ" sz="4400" dirty="0">
              <a:solidFill>
                <a:srgbClr val="0070C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7338" y="404665"/>
            <a:ext cx="3131126" cy="209394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204864"/>
            <a:ext cx="4964286" cy="345638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23310" y="2564904"/>
            <a:ext cx="382069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to vytrvalá léčivá bylina. Listy začínají růst po odkvětu.</a:t>
            </a:r>
            <a:r>
              <a:rPr lang="cs-CZ" sz="2400" dirty="0"/>
              <a:t> U </a:t>
            </a:r>
            <a:r>
              <a:rPr lang="cs-CZ" sz="2400" dirty="0" smtClean="0"/>
              <a:t>nás </a:t>
            </a:r>
            <a:r>
              <a:rPr lang="cs-CZ" sz="2400" dirty="0"/>
              <a:t>roste převážně na vlhkých místech, na polích, u vody, na loukách, na březích potoků a </a:t>
            </a:r>
            <a:r>
              <a:rPr lang="cs-CZ" sz="2400" dirty="0" smtClean="0"/>
              <a:t>v příkopech. Je protizánětlivý a usnadňuje odkašlávání.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20886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76275"/>
            <a:ext cx="7124700" cy="923925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Další jarní rostliny</a:t>
            </a: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Andrea\AppData\Local\Microsoft\Windows\Temporary Internet Files\Content.IE5\928V8WVT\MP9003904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13570"/>
            <a:ext cx="2620888" cy="1869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ndrea\AppData\Local\Microsoft\Windows\Temporary Internet Files\Content.IE5\4EZ2AW5U\MP9004331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934" y="3487734"/>
            <a:ext cx="2465832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705" y="4780497"/>
            <a:ext cx="3522817" cy="20608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286" y="332656"/>
            <a:ext cx="2923633" cy="194421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692661" y="2113570"/>
            <a:ext cx="2055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Narcis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00606" y="4140369"/>
            <a:ext cx="2055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9962" y="4295983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Modřenec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94514" y="5877272"/>
            <a:ext cx="2055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Tulipán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78638" y="2196153"/>
            <a:ext cx="28653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Orsej jarní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Andrea\AppData\Local\Microsoft\Windows\Temporary Internet Files\Content.IE5\HWMI5TK6\MP90034169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2990" y="2780928"/>
            <a:ext cx="2034315" cy="2851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872569" y="5518533"/>
            <a:ext cx="2055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Krokus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33139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2" grpId="0"/>
      <p:bldP spid="13" grpId="0"/>
      <p:bldP spid="14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3644" y="260648"/>
            <a:ext cx="7125113" cy="924475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Poznáš je?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Andrea\AppData\Local\Microsoft\Windows\Temporary Internet Files\Content.IE5\4EZ2AW5U\MC900122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814930"/>
            <a:ext cx="2027877" cy="2315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ndrea\AppData\Local\Microsoft\Windows\Temporary Internet Files\Content.IE5\858SS3H0\MC90012286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91" y="1374795"/>
            <a:ext cx="2024904" cy="203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ndrea\AppData\Local\Microsoft\Windows\Temporary Internet Files\Content.IE5\HWMI5TK6\MC900088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4301" y="620688"/>
            <a:ext cx="2127799" cy="2700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ndrea\AppData\Local\Microsoft\Windows\Temporary Internet Files\Content.IE5\858SS3H0\MP9004275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91" y="4437112"/>
            <a:ext cx="1455068" cy="218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ndrea\AppData\Local\Microsoft\Windows\Temporary Internet Files\Content.IE5\HWMI5TK6\MP900399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432" y="1284603"/>
            <a:ext cx="1478525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ndrea\AppData\Local\Microsoft\Windows\Temporary Internet Files\Content.IE5\928V8WVT\MP9002015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061" y="4437112"/>
            <a:ext cx="2263019" cy="1501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15987" y="3432656"/>
            <a:ext cx="21146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F489CF">
                    <a:lumMod val="50000"/>
                  </a:srgbClr>
                </a:solidFill>
              </a:rPr>
              <a:t>sněženka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352186" y="3256410"/>
            <a:ext cx="15937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F489CF">
                    <a:lumMod val="50000"/>
                  </a:srgbClr>
                </a:solidFill>
              </a:rPr>
              <a:t>tulipán</a:t>
            </a:r>
            <a:endParaRPr lang="cs-CZ" sz="3200" dirty="0">
              <a:solidFill>
                <a:srgbClr val="F489CF">
                  <a:lumMod val="50000"/>
                </a:srgb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03194" y="517915"/>
            <a:ext cx="198221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srgbClr val="F489CF">
                    <a:lumMod val="50000"/>
                  </a:srgbClr>
                </a:solidFill>
              </a:rPr>
              <a:t>bledule</a:t>
            </a:r>
            <a:endParaRPr lang="cs-CZ" sz="3200" dirty="0">
              <a:solidFill>
                <a:srgbClr val="F489CF">
                  <a:lumMod val="50000"/>
                </a:srgb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173843" y="6040281"/>
            <a:ext cx="14045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F489CF">
                    <a:lumMod val="50000"/>
                  </a:srgbClr>
                </a:solidFill>
              </a:rPr>
              <a:t>narcis</a:t>
            </a:r>
            <a:endParaRPr lang="cs-CZ" sz="3200" dirty="0">
              <a:solidFill>
                <a:srgbClr val="F489CF">
                  <a:lumMod val="50000"/>
                </a:srgb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433742" y="6040280"/>
            <a:ext cx="22268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F489CF">
                    <a:lumMod val="50000"/>
                  </a:srgbClr>
                </a:solidFill>
              </a:rPr>
              <a:t>modřenec</a:t>
            </a:r>
            <a:endParaRPr lang="cs-CZ" sz="3200" dirty="0">
              <a:solidFill>
                <a:srgbClr val="F489CF">
                  <a:lumMod val="50000"/>
                </a:srgb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32240" y="6129973"/>
            <a:ext cx="25170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srgbClr val="F489CF">
                    <a:lumMod val="50000"/>
                  </a:srgbClr>
                </a:solidFill>
              </a:rPr>
              <a:t>pampeliška</a:t>
            </a:r>
            <a:endParaRPr lang="cs-CZ" sz="3200" dirty="0">
              <a:solidFill>
                <a:srgbClr val="F489CF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764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7"/>
            <a:ext cx="7739019" cy="5256584"/>
          </a:xfrm>
        </p:spPr>
        <p:txBody>
          <a:bodyPr>
            <a:normAutofit/>
          </a:bodyPr>
          <a:lstStyle/>
          <a:p>
            <a:pPr marL="266700" indent="-266700" fontAlgn="base">
              <a:spcAft>
                <a:spcPct val="0"/>
              </a:spcAft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Aft>
                <a:spcPct val="0"/>
              </a:spcAft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upload.wikimedia.org/wikipedia/commons/thumb/4/44/Pveris407.JPG/800px-Pveris407.JPG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4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4"/>
              </a:rPr>
              <a:t>upload.wikimedia.org/wikipedia/commons/thumb/d/d4/Primula_elatior_Prague_2012_1.jpg/443px-Primula_elatior_Prague_2012_1.jpg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5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5"/>
              </a:rPr>
              <a:t>upload.wikimedia.org/wikipedia/commons/thumb/e/e3/Sedlnick%C3%A9_sn%C4%9B%C5%BEenky_5.JPG/800px-Sedlnick%C3%A9_sn%C4%9B%C5%BEenky_5.JPG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6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6"/>
              </a:rPr>
              <a:t>upload.wikimedia.org/wikipedia/commons/thumb/c/c9/Slovakia_Presov_486.jpg/800px-Slovakia_Presov_486.jpg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http://upload.wikimedia.org/wikipedia/commons/thumb/2/23/Slovakia_Presov_515.JPG/800px-Slovakia_Presov_515.JPG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</a:pPr>
            <a:r>
              <a:rPr lang="cs-CZ" dirty="0">
                <a:solidFill>
                  <a:srgbClr val="002060"/>
                </a:solidFill>
                <a:hlinkClick r:id="rId7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266700" indent="-266700" fontAlgn="base">
              <a:spcAft>
                <a:spcPct val="0"/>
              </a:spcAft>
            </a:pPr>
            <a:r>
              <a:rPr lang="cs-CZ" dirty="0"/>
              <a:t>Učebnice prvouky 3. ročník – </a:t>
            </a:r>
            <a:r>
              <a:rPr lang="cs-CZ" dirty="0" smtClean="0"/>
              <a:t>Alter</a:t>
            </a:r>
          </a:p>
          <a:p>
            <a:pPr marL="266700" indent="-266700" fontAlgn="base">
              <a:spcAft>
                <a:spcPct val="0"/>
              </a:spcAft>
            </a:pPr>
            <a:r>
              <a:rPr lang="cs-CZ" dirty="0"/>
              <a:t>v</a:t>
            </a:r>
            <a:r>
              <a:rPr lang="cs-CZ" dirty="0" smtClean="0"/>
              <a:t>lastní fotografie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323</TotalTime>
  <Words>224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Prezentace aplikace PowerPoint</vt:lpstr>
      <vt:lpstr>Anotace</vt:lpstr>
      <vt:lpstr>Jarní květiny</vt:lpstr>
      <vt:lpstr>Prvosenka jarní</vt:lpstr>
      <vt:lpstr>Sněženka podsněžník</vt:lpstr>
      <vt:lpstr>Bledule  jarní</vt:lpstr>
      <vt:lpstr>Podběl lékařský</vt:lpstr>
      <vt:lpstr>Další jarní rostliny</vt:lpstr>
      <vt:lpstr>Poznáš je?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41</cp:revision>
  <dcterms:created xsi:type="dcterms:W3CDTF">2011-08-21T15:31:45Z</dcterms:created>
  <dcterms:modified xsi:type="dcterms:W3CDTF">2013-10-24T18:22:58Z</dcterms:modified>
</cp:coreProperties>
</file>