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Samohláska  i </a:t>
          </a:r>
          <a:r>
            <a:rPr lang="cs-CZ" dirty="0" err="1" smtClean="0"/>
            <a:t>I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DE9DB6D5-0929-4A7A-84A9-8A6F2B0C2741}" type="presOf" srcId="{445C7998-7549-48B0-BD68-D4F0167F02E5}" destId="{7B541546-39A7-4633-AED0-6028788110D7}" srcOrd="0" destOrd="0" presId="urn:microsoft.com/office/officeart/2005/8/layout/vList2"/>
    <dgm:cxn modelId="{27EE6BC6-FD28-41C6-B3AA-EC31219AE6F1}" type="presOf" srcId="{FBBFC3EA-9D9D-4F3A-BEA6-9C2C0E46BF20}" destId="{ACAD381E-21DC-4C07-8FDD-119C2EC3BB2E}" srcOrd="0" destOrd="0" presId="urn:microsoft.com/office/officeart/2005/8/layout/vList2"/>
    <dgm:cxn modelId="{3844B134-D34E-46D8-9EA1-C45D3A4347E6}" type="presOf" srcId="{39F8B381-5807-488E-AC22-73DD4140ED4A}" destId="{612116FE-9061-44B1-A457-8F1AFBD162E0}" srcOrd="0" destOrd="0" presId="urn:microsoft.com/office/officeart/2005/8/layout/vList2"/>
    <dgm:cxn modelId="{E29564DC-51B4-4C56-BD33-0D7A9AD11249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3C8BAB3-FE50-4AD2-9F28-F6AEFF8C3CB8}" type="presOf" srcId="{6B0205A6-422D-4956-AD89-0CEBCAE4530D}" destId="{B1DDF1AD-3BC2-43B8-A8D0-A33120EFAF7C}" srcOrd="0" destOrd="0" presId="urn:microsoft.com/office/officeart/2005/8/layout/vList2"/>
    <dgm:cxn modelId="{55D5E641-78A7-471B-9340-A5F2016DEB16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DFCE3E4-1DC0-4B39-A576-B3A4D25E67D6}" type="presParOf" srcId="{612116FE-9061-44B1-A457-8F1AFBD162E0}" destId="{7B541546-39A7-4633-AED0-6028788110D7}" srcOrd="0" destOrd="0" presId="urn:microsoft.com/office/officeart/2005/8/layout/vList2"/>
    <dgm:cxn modelId="{0D86B787-655A-447A-B3F0-6D7CED5CCD83}" type="presParOf" srcId="{612116FE-9061-44B1-A457-8F1AFBD162E0}" destId="{9B9314F6-85CC-4C49-B24D-6AF5DF05D800}" srcOrd="1" destOrd="0" presId="urn:microsoft.com/office/officeart/2005/8/layout/vList2"/>
    <dgm:cxn modelId="{8481ED88-AB44-437C-AADE-80B90EBBA078}" type="presParOf" srcId="{612116FE-9061-44B1-A457-8F1AFBD162E0}" destId="{ACAD381E-21DC-4C07-8FDD-119C2EC3BB2E}" srcOrd="2" destOrd="0" presId="urn:microsoft.com/office/officeart/2005/8/layout/vList2"/>
    <dgm:cxn modelId="{A1CE15EF-A65D-4D24-9989-07D05F0838EC}" type="presParOf" srcId="{612116FE-9061-44B1-A457-8F1AFBD162E0}" destId="{208194AD-7544-4854-B7A4-4A67E5453B54}" srcOrd="3" destOrd="0" presId="urn:microsoft.com/office/officeart/2005/8/layout/vList2"/>
    <dgm:cxn modelId="{C1C7ABF9-C75D-4D2D-9C70-FAC6056AE55E}" type="presParOf" srcId="{612116FE-9061-44B1-A457-8F1AFBD162E0}" destId="{1C4BCB69-D3A6-4CCF-9871-D9B9359B8159}" srcOrd="4" destOrd="0" presId="urn:microsoft.com/office/officeart/2005/8/layout/vList2"/>
    <dgm:cxn modelId="{130C8382-3217-47CD-9A94-B4F42E78A45F}" type="presParOf" srcId="{612116FE-9061-44B1-A457-8F1AFBD162E0}" destId="{34DE5943-AAB5-4DC3-B765-99B35FCB6ECD}" srcOrd="5" destOrd="0" presId="urn:microsoft.com/office/officeart/2005/8/layout/vList2"/>
    <dgm:cxn modelId="{0E28DE4D-2024-45C8-A8DC-46A637826089}" type="presParOf" srcId="{612116FE-9061-44B1-A457-8F1AFBD162E0}" destId="{97CBBA99-26B9-4E2D-BA76-BF47FEBF0134}" srcOrd="6" destOrd="0" presId="urn:microsoft.com/office/officeart/2005/8/layout/vList2"/>
    <dgm:cxn modelId="{66566B78-8144-4699-B23C-B032F1C61799}" type="presParOf" srcId="{612116FE-9061-44B1-A457-8F1AFBD162E0}" destId="{9A22653A-B2DB-4D9E-A633-AD2EC219A723}" srcOrd="7" destOrd="0" presId="urn:microsoft.com/office/officeart/2005/8/layout/vList2"/>
    <dgm:cxn modelId="{37EA08ED-2696-4236-A641-00B60966F2A8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34438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76589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Samohláska  i </a:t>
          </a:r>
          <a:r>
            <a:rPr lang="cs-CZ" sz="1800" kern="1200" dirty="0" err="1" smtClean="0"/>
            <a:t>I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41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24.2.2013 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00DD351-6DC1-4AAF-A460-ED7C0C8D72A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4002BEB-4249-4F6C-A92C-BC087D4DFD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120152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03131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samohlásky  i </a:t>
            </a:r>
            <a:r>
              <a:rPr lang="cs-CZ" dirty="0" err="1" smtClean="0"/>
              <a:t>I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samohláska  i I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5461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 o       r      z        u       s       a        k      l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m      u      L      p        i       o        í      d      g</a:t>
            </a:r>
          </a:p>
          <a:p>
            <a:r>
              <a:rPr lang="cs-CZ" dirty="0" smtClean="0">
                <a:latin typeface="Arial Black" panose="020B0A04020102020204" pitchFamily="34" charset="0"/>
                <a:cs typeface="Aharoni" panose="02010803020104030203" pitchFamily="2" charset="-79"/>
              </a:rPr>
              <a:t>B    I        H        G        V       E      A</a:t>
            </a:r>
          </a:p>
          <a:p>
            <a:r>
              <a:rPr lang="cs-CZ" dirty="0" smtClean="0">
                <a:latin typeface="Bodoni MT Black" panose="02070A03080606020203" pitchFamily="18" charset="0"/>
                <a:cs typeface="Aharoni" panose="02010803020104030203" pitchFamily="2" charset="-79"/>
              </a:rPr>
              <a:t>K       L       M       T     Z       I       J     Í</a:t>
            </a:r>
          </a:p>
          <a:p>
            <a:r>
              <a:rPr lang="cs-CZ" dirty="0" smtClean="0">
                <a:latin typeface="Aparajita" panose="020B0604020202020204" pitchFamily="34" charset="0"/>
                <a:cs typeface="Aparajita" panose="020B0604020202020204" pitchFamily="34" charset="0"/>
              </a:rPr>
              <a:t>g         d         u          i      a            o           e         h            s</a:t>
            </a:r>
          </a:p>
          <a:p>
            <a:r>
              <a:rPr lang="cs-CZ" dirty="0" smtClean="0">
                <a:latin typeface="GungsuhChe" panose="02030609000101010101" pitchFamily="49" charset="-127"/>
                <a:ea typeface="GungsuhChe" panose="02030609000101010101" pitchFamily="49" charset="-127"/>
                <a:cs typeface="Aparajita" panose="020B0604020202020204" pitchFamily="34" charset="0"/>
              </a:rPr>
              <a:t>A    L     I      D      J      E      C</a:t>
            </a:r>
            <a:endParaRPr lang="cs-CZ" dirty="0" smtClean="0">
              <a:latin typeface="Broadway" panose="04040905080B02020502" pitchFamily="82" charset="0"/>
              <a:ea typeface="GungsuhChe" panose="02030609000101010101" pitchFamily="49" charset="-127"/>
              <a:cs typeface="Aparajita" panose="020B0604020202020204" pitchFamily="34" charset="0"/>
            </a:endParaRPr>
          </a:p>
          <a:p>
            <a:r>
              <a:rPr lang="cs-CZ" dirty="0" smtClean="0">
                <a:latin typeface="Broadway" panose="04040905080B02020502" pitchFamily="82" charset="0"/>
                <a:ea typeface="GungsuhChe" panose="02030609000101010101" pitchFamily="49" charset="-127"/>
                <a:cs typeface="Aparajita" panose="020B0604020202020204" pitchFamily="34" charset="0"/>
              </a:rPr>
              <a:t>v    i           e          l        s           f       í          o</a:t>
            </a:r>
          </a:p>
          <a:p>
            <a:r>
              <a:rPr lang="cs-CZ" dirty="0" smtClean="0">
                <a:latin typeface="FrankRuehl" panose="020E0503060101010101" pitchFamily="34" charset="-79"/>
                <a:ea typeface="GungsuhChe" panose="02030609000101010101" pitchFamily="49" charset="-127"/>
                <a:cs typeface="FrankRuehl" panose="020E0503060101010101" pitchFamily="34" charset="-79"/>
              </a:rPr>
              <a:t>k       a          i    t          j           f       e           b     m         í</a:t>
            </a:r>
            <a:endParaRPr lang="cs-CZ" dirty="0">
              <a:latin typeface="FrankRuehl" panose="020E0503060101010101" pitchFamily="34" charset="-79"/>
              <a:ea typeface="GungsuhChe" panose="02030609000101010101" pitchFamily="49" charset="-127"/>
              <a:cs typeface="FrankRuehl" panose="020E0503060101010101" pitchFamily="34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písmena   </a:t>
            </a:r>
            <a:r>
              <a:rPr lang="cs-CZ" sz="5400" dirty="0" smtClean="0">
                <a:solidFill>
                  <a:srgbClr val="FF0000"/>
                </a:solidFill>
              </a:rPr>
              <a:t>i </a:t>
            </a:r>
            <a:r>
              <a:rPr lang="cs-CZ" sz="5400" dirty="0" smtClean="0">
                <a:solidFill>
                  <a:srgbClr val="FF0000"/>
                </a:solidFill>
              </a:rPr>
              <a:t>í 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4303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noviny      zítra       jaro      neděle      nikdy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PRAVOPIS          KLÍČE        KONVICE     HŮL</a:t>
            </a:r>
          </a:p>
          <a:p>
            <a:r>
              <a:rPr lang="cs-CZ" dirty="0" smtClean="0">
                <a:latin typeface="Copperplate Gothic Bold" panose="020E0705020206020404" pitchFamily="34" charset="0"/>
              </a:rPr>
              <a:t>PONDĚLÍ       STŘEDA       SOBOTA     JÍT</a:t>
            </a:r>
          </a:p>
          <a:p>
            <a:r>
              <a:rPr lang="cs-CZ" dirty="0" smtClean="0">
                <a:latin typeface="Britannic Bold" panose="020B0903060703020204" pitchFamily="34" charset="0"/>
              </a:rPr>
              <a:t>zebra      koník      dudek      slimák      rybička</a:t>
            </a:r>
          </a:p>
          <a:p>
            <a:r>
              <a:rPr lang="cs-CZ" dirty="0" smtClean="0">
                <a:latin typeface="Constantia" panose="02030602050306030303" pitchFamily="18" charset="0"/>
              </a:rPr>
              <a:t>víno       citron       pomeranč     hruška      žížala</a:t>
            </a:r>
          </a:p>
          <a:p>
            <a:r>
              <a:rPr lang="cs-CZ" dirty="0" smtClean="0">
                <a:latin typeface="David" panose="020E0502060401010101" pitchFamily="34" charset="-79"/>
                <a:cs typeface="David" panose="020E0502060401010101" pitchFamily="34" charset="-79"/>
              </a:rPr>
              <a:t>bábovka        oplatek        topení       peřina    židle</a:t>
            </a:r>
          </a:p>
          <a:p>
            <a:r>
              <a:rPr lang="cs-CZ" dirty="0" smtClean="0">
                <a:latin typeface="Cooper Black" panose="0208090404030B020404" pitchFamily="18" charset="0"/>
                <a:cs typeface="David" panose="020E0502060401010101" pitchFamily="34" charset="-79"/>
              </a:rPr>
              <a:t>ASTRA    LISTÍ         ZVONEK      KNIHA</a:t>
            </a:r>
          </a:p>
          <a:p>
            <a:r>
              <a:rPr lang="cs-CZ" dirty="0" smtClean="0">
                <a:latin typeface="Franklin Gothic Book" panose="020B0503020102020204" pitchFamily="34" charset="0"/>
                <a:cs typeface="David" panose="020E0502060401010101" pitchFamily="34" charset="-79"/>
              </a:rPr>
              <a:t>MILAN     NINA      ALEŠ     JITKA    JIRKA     ZITA</a:t>
            </a:r>
            <a:r>
              <a:rPr lang="cs-CZ" dirty="0" smtClean="0">
                <a:latin typeface="David" panose="020E0502060401010101" pitchFamily="34" charset="-79"/>
                <a:cs typeface="David" panose="020E0502060401010101" pitchFamily="34" charset="-79"/>
              </a:rPr>
              <a:t>    </a:t>
            </a:r>
            <a:r>
              <a:rPr lang="cs-CZ" dirty="0" smtClean="0">
                <a:latin typeface="Constantia" panose="02030602050306030303" pitchFamily="18" charset="0"/>
              </a:rPr>
              <a:t> </a:t>
            </a:r>
            <a:endParaRPr lang="cs-CZ" dirty="0">
              <a:latin typeface="Constantia" panose="02030602050306030303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 písmena  </a:t>
            </a:r>
            <a:r>
              <a:rPr lang="cs-CZ" sz="4900" dirty="0" smtClean="0">
                <a:solidFill>
                  <a:srgbClr val="FF0000"/>
                </a:solidFill>
              </a:rPr>
              <a:t>i  í  I  </a:t>
            </a:r>
            <a:r>
              <a:rPr lang="cs-CZ" dirty="0" smtClean="0"/>
              <a:t>ve  slovech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2892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začíná  na  písmeno  </a:t>
            </a:r>
            <a:r>
              <a:rPr lang="cs-CZ" sz="4800" dirty="0" smtClean="0">
                <a:solidFill>
                  <a:srgbClr val="FF0000"/>
                </a:solidFill>
              </a:rPr>
              <a:t> 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MGM\AppData\Local\Microsoft\Windows\Temporary Internet Files\Content.IE5\SN7SDP56\MC9003588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74019"/>
            <a:ext cx="1260475" cy="18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SN7SDP56\MC900355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98900"/>
            <a:ext cx="1374775" cy="189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SN7SDP56\MC900088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213" y="1865287"/>
            <a:ext cx="1441450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JW0N6RMX\MC900448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46" y="4437112"/>
            <a:ext cx="2500443" cy="166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SN7SDP56\MC90043915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5" y="908720"/>
            <a:ext cx="2544820" cy="274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SN7SDP56\MC9004042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3976688"/>
            <a:ext cx="15652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JW0N6RMX\MC9001989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035" y="2211388"/>
            <a:ext cx="258445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246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4215903"/>
              </p:ext>
            </p:extLst>
          </p:nvPr>
        </p:nvGraphicFramePr>
        <p:xfrm>
          <a:off x="4139952" y="1481138"/>
          <a:ext cx="4546848" cy="12277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6712"/>
                <a:gridCol w="1167544"/>
                <a:gridCol w="1105880"/>
                <a:gridCol w="1136712"/>
              </a:tblGrid>
              <a:tr h="12277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písmena  do  mřížek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UQE9O76T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36150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176460"/>
              </p:ext>
            </p:extLst>
          </p:nvPr>
        </p:nvGraphicFramePr>
        <p:xfrm>
          <a:off x="4211960" y="4437111"/>
          <a:ext cx="4248472" cy="15956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2118"/>
                <a:gridCol w="1062118"/>
                <a:gridCol w="1062118"/>
                <a:gridCol w="1062118"/>
              </a:tblGrid>
              <a:tr h="15956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8" name="Picture 6" descr="C:\Users\0MGM\AppData\Local\Microsoft\Windows\Temporary Internet Files\Content.IE5\JW0N6RMX\MC900391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688" y="4381844"/>
            <a:ext cx="2182192" cy="153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804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JW0N6RMX\MC9004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368" y="3212976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9995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187</TotalTime>
  <Words>233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označ  písmena   i í I</vt:lpstr>
      <vt:lpstr>označ  písmena  i  í  I  ve  slovech</vt:lpstr>
      <vt:lpstr>co  začíná  na  písmeno   i</vt:lpstr>
      <vt:lpstr>doplň  písmena  do  mřížek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2013-10-23T16:06:07Z</dcterms:created>
  <dcterms:modified xsi:type="dcterms:W3CDTF">2013-10-24T17:56:29Z</dcterms:modified>
</cp:coreProperties>
</file>