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</a:t>
          </a:r>
          <a:r>
            <a:rPr lang="cs-CZ" smtClean="0"/>
            <a:t>: Mgr. </a:t>
          </a:r>
          <a:r>
            <a:rPr lang="cs-CZ" dirty="0" smtClean="0"/>
            <a:t>Vlasta Šujanová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24.2.2013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 smtClean="0"/>
            <a:t>Číslo projektu : 42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Samohláska  o </a:t>
          </a:r>
          <a:r>
            <a:rPr lang="cs-CZ" dirty="0" err="1" smtClean="0"/>
            <a:t>O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5" custLinFactNeighborY="-2430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1C4BCB69-D3A6-4CCF-9871-D9B9359B8159}" type="pres">
      <dgm:prSet presAssocID="{C73C7642-F245-4585-8F88-243F9FAEF6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3" destOrd="0" parTransId="{66EC36A9-2BA2-4EC9-AAE7-037918B0215E}" sibTransId="{CD7C273C-2CBB-488A-8BF2-5D00DBC541E5}"/>
    <dgm:cxn modelId="{0CBD3C05-5A8C-49B0-BDEB-ADAA20050CE4}" type="presOf" srcId="{6B0205A6-422D-4956-AD89-0CEBCAE4530D}" destId="{B1DDF1AD-3BC2-43B8-A8D0-A33120EFAF7C}" srcOrd="0" destOrd="0" presId="urn:microsoft.com/office/officeart/2005/8/layout/vList2"/>
    <dgm:cxn modelId="{953C5D89-3453-4C75-B1F7-A564A740B8F7}" type="presOf" srcId="{39F8B381-5807-488E-AC22-73DD4140ED4A}" destId="{612116FE-9061-44B1-A457-8F1AFBD162E0}" srcOrd="0" destOrd="0" presId="urn:microsoft.com/office/officeart/2005/8/layout/vList2"/>
    <dgm:cxn modelId="{808A55A3-7A45-463B-8870-E66256D18048}" srcId="{39F8B381-5807-488E-AC22-73DD4140ED4A}" destId="{C73C7642-F245-4585-8F88-243F9FAEF6CA}" srcOrd="2" destOrd="0" parTransId="{3E2FFE2A-E7B1-401F-BAB6-893DF909FA64}" sibTransId="{C6F235C3-B62B-4F7C-8AF0-6D3C84052041}"/>
    <dgm:cxn modelId="{28C0EC77-7842-4298-AB34-F3E077C02C1E}" type="presOf" srcId="{445C7998-7549-48B0-BD68-D4F0167F02E5}" destId="{7B541546-39A7-4633-AED0-6028788110D7}" srcOrd="0" destOrd="0" presId="urn:microsoft.com/office/officeart/2005/8/layout/vList2"/>
    <dgm:cxn modelId="{DA2E773E-F28B-49C9-B471-BE7F395FF7B6}" type="presOf" srcId="{FBBFC3EA-9D9D-4F3A-BEA6-9C2C0E46BF20}" destId="{ACAD381E-21DC-4C07-8FDD-119C2EC3BB2E}" srcOrd="0" destOrd="0" presId="urn:microsoft.com/office/officeart/2005/8/layout/vList2"/>
    <dgm:cxn modelId="{999E5DE8-25EC-4240-8933-23D4DBABABDA}" type="presOf" srcId="{C73C7642-F245-4585-8F88-243F9FAEF6CA}" destId="{1C4BCB69-D3A6-4CCF-9871-D9B9359B8159}" srcOrd="0" destOrd="0" presId="urn:microsoft.com/office/officeart/2005/8/layout/vList2"/>
    <dgm:cxn modelId="{74DEAA30-A8CD-4FF2-B1FF-748D58FB5D74}" srcId="{39F8B381-5807-488E-AC22-73DD4140ED4A}" destId="{6B0205A6-422D-4956-AD89-0CEBCAE4530D}" srcOrd="4" destOrd="0" parTransId="{168864D7-72A0-4608-BC44-F4D46F72FF3E}" sibTransId="{DB2C7C4B-FB0B-47FC-A6BD-4D152DC3D0CB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7C511148-3A70-4F15-822A-355DF399AB59}" type="presOf" srcId="{EBC41103-E2E5-4D48-9B4B-425520D3D098}" destId="{97CBBA99-26B9-4E2D-BA76-BF47FEBF0134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1AE58CB-4C30-4046-806F-EADCD5DB0162}" type="presParOf" srcId="{612116FE-9061-44B1-A457-8F1AFBD162E0}" destId="{7B541546-39A7-4633-AED0-6028788110D7}" srcOrd="0" destOrd="0" presId="urn:microsoft.com/office/officeart/2005/8/layout/vList2"/>
    <dgm:cxn modelId="{EF64D131-C225-42AD-B82A-C675262B0526}" type="presParOf" srcId="{612116FE-9061-44B1-A457-8F1AFBD162E0}" destId="{9B9314F6-85CC-4C49-B24D-6AF5DF05D800}" srcOrd="1" destOrd="0" presId="urn:microsoft.com/office/officeart/2005/8/layout/vList2"/>
    <dgm:cxn modelId="{FCA402B9-3A7A-4C4C-87D3-BD72B86C80D7}" type="presParOf" srcId="{612116FE-9061-44B1-A457-8F1AFBD162E0}" destId="{ACAD381E-21DC-4C07-8FDD-119C2EC3BB2E}" srcOrd="2" destOrd="0" presId="urn:microsoft.com/office/officeart/2005/8/layout/vList2"/>
    <dgm:cxn modelId="{BF137B8F-ACB8-4022-A22C-FB5435F25089}" type="presParOf" srcId="{612116FE-9061-44B1-A457-8F1AFBD162E0}" destId="{208194AD-7544-4854-B7A4-4A67E5453B54}" srcOrd="3" destOrd="0" presId="urn:microsoft.com/office/officeart/2005/8/layout/vList2"/>
    <dgm:cxn modelId="{30AB906A-3B5B-4D1A-8256-6919C5D4B74D}" type="presParOf" srcId="{612116FE-9061-44B1-A457-8F1AFBD162E0}" destId="{1C4BCB69-D3A6-4CCF-9871-D9B9359B8159}" srcOrd="4" destOrd="0" presId="urn:microsoft.com/office/officeart/2005/8/layout/vList2"/>
    <dgm:cxn modelId="{829C8BCA-561D-4061-BA42-22FC8159E3E9}" type="presParOf" srcId="{612116FE-9061-44B1-A457-8F1AFBD162E0}" destId="{34DE5943-AAB5-4DC3-B765-99B35FCB6ECD}" srcOrd="5" destOrd="0" presId="urn:microsoft.com/office/officeart/2005/8/layout/vList2"/>
    <dgm:cxn modelId="{FF77F4B7-C19F-4F72-BD9E-B76426599930}" type="presParOf" srcId="{612116FE-9061-44B1-A457-8F1AFBD162E0}" destId="{97CBBA99-26B9-4E2D-BA76-BF47FEBF0134}" srcOrd="6" destOrd="0" presId="urn:microsoft.com/office/officeart/2005/8/layout/vList2"/>
    <dgm:cxn modelId="{C664CB9F-1BB6-408E-8C08-9B2A479099D8}" type="presParOf" srcId="{612116FE-9061-44B1-A457-8F1AFBD162E0}" destId="{9A22653A-B2DB-4D9E-A633-AD2EC219A723}" srcOrd="7" destOrd="0" presId="urn:microsoft.com/office/officeart/2005/8/layout/vList2"/>
    <dgm:cxn modelId="{B4DAC69A-A719-4DEC-B2BD-20816568CC82}" type="presParOf" srcId="{612116FE-9061-44B1-A457-8F1AFBD162E0}" destId="{B1DDF1AD-3BC2-43B8-A8D0-A33120EFAF7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34438"/>
          <a:ext cx="7234758" cy="8634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1">
                <a:shade val="50000"/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42151" y="76589"/>
        <a:ext cx="7150456" cy="779158"/>
      </dsp:txXfrm>
    </dsp:sp>
    <dsp:sp modelId="{ACAD381E-21DC-4C07-8FDD-119C2EC3BB2E}">
      <dsp:nvSpPr>
        <dsp:cNvPr id="0" name=""/>
        <dsp:cNvSpPr/>
      </dsp:nvSpPr>
      <dsp:spPr>
        <a:xfrm>
          <a:off x="0" y="962336"/>
          <a:ext cx="7234758" cy="8634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8464"/>
                <a:satOff val="-10113"/>
                <a:lumOff val="18390"/>
                <a:alphaOff val="0"/>
                <a:tint val="62000"/>
                <a:satMod val="180000"/>
              </a:schemeClr>
            </a:gs>
            <a:gs pos="65000">
              <a:schemeClr val="accent1">
                <a:shade val="50000"/>
                <a:hueOff val="138464"/>
                <a:satOff val="-10113"/>
                <a:lumOff val="18390"/>
                <a:alphaOff val="0"/>
                <a:tint val="32000"/>
                <a:satMod val="250000"/>
              </a:schemeClr>
            </a:gs>
            <a:gs pos="100000">
              <a:schemeClr val="accent1">
                <a:shade val="50000"/>
                <a:hueOff val="138464"/>
                <a:satOff val="-10113"/>
                <a:lumOff val="1839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</a:t>
          </a:r>
          <a:r>
            <a:rPr lang="cs-CZ" sz="1800" kern="1200" smtClean="0"/>
            <a:t>: Mgr. </a:t>
          </a:r>
          <a:r>
            <a:rPr lang="cs-CZ" sz="1800" kern="1200" dirty="0" smtClean="0"/>
            <a:t>Vlasta Šujanová</a:t>
          </a:r>
          <a:endParaRPr lang="cs-CZ" sz="1800" kern="1200" dirty="0"/>
        </a:p>
      </dsp:txBody>
      <dsp:txXfrm>
        <a:off x="42151" y="1004487"/>
        <a:ext cx="7150456" cy="779158"/>
      </dsp:txXfrm>
    </dsp:sp>
    <dsp:sp modelId="{1C4BCB69-D3A6-4CCF-9871-D9B9359B8159}">
      <dsp:nvSpPr>
        <dsp:cNvPr id="0" name=""/>
        <dsp:cNvSpPr/>
      </dsp:nvSpPr>
      <dsp:spPr>
        <a:xfrm>
          <a:off x="0" y="1877635"/>
          <a:ext cx="7234758" cy="8634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6929"/>
                <a:satOff val="-20226"/>
                <a:lumOff val="36779"/>
                <a:alphaOff val="0"/>
                <a:tint val="62000"/>
                <a:satMod val="180000"/>
              </a:schemeClr>
            </a:gs>
            <a:gs pos="65000">
              <a:schemeClr val="accent1">
                <a:shade val="50000"/>
                <a:hueOff val="276929"/>
                <a:satOff val="-20226"/>
                <a:lumOff val="36779"/>
                <a:alphaOff val="0"/>
                <a:tint val="32000"/>
                <a:satMod val="250000"/>
              </a:schemeClr>
            </a:gs>
            <a:gs pos="100000">
              <a:schemeClr val="accent1">
                <a:shade val="50000"/>
                <a:hueOff val="276929"/>
                <a:satOff val="-20226"/>
                <a:lumOff val="36779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Samohláska  o </a:t>
          </a:r>
          <a:r>
            <a:rPr lang="cs-CZ" sz="1800" kern="1200" dirty="0" err="1" smtClean="0"/>
            <a:t>O</a:t>
          </a:r>
          <a:endParaRPr lang="cs-CZ" sz="1800" kern="1200" dirty="0"/>
        </a:p>
      </dsp:txBody>
      <dsp:txXfrm>
        <a:off x="42151" y="1919786"/>
        <a:ext cx="7150456" cy="779158"/>
      </dsp:txXfrm>
    </dsp:sp>
    <dsp:sp modelId="{97CBBA99-26B9-4E2D-BA76-BF47FEBF0134}">
      <dsp:nvSpPr>
        <dsp:cNvPr id="0" name=""/>
        <dsp:cNvSpPr/>
      </dsp:nvSpPr>
      <dsp:spPr>
        <a:xfrm>
          <a:off x="0" y="2792936"/>
          <a:ext cx="7234758" cy="8634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6929"/>
                <a:satOff val="-20226"/>
                <a:lumOff val="36779"/>
                <a:alphaOff val="0"/>
                <a:tint val="62000"/>
                <a:satMod val="180000"/>
              </a:schemeClr>
            </a:gs>
            <a:gs pos="65000">
              <a:schemeClr val="accent1">
                <a:shade val="50000"/>
                <a:hueOff val="276929"/>
                <a:satOff val="-20226"/>
                <a:lumOff val="36779"/>
                <a:alphaOff val="0"/>
                <a:tint val="32000"/>
                <a:satMod val="250000"/>
              </a:schemeClr>
            </a:gs>
            <a:gs pos="100000">
              <a:schemeClr val="accent1">
                <a:shade val="50000"/>
                <a:hueOff val="276929"/>
                <a:satOff val="-20226"/>
                <a:lumOff val="36779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 : 42</a:t>
          </a:r>
          <a:endParaRPr lang="cs-CZ" sz="1800" kern="1200" dirty="0"/>
        </a:p>
      </dsp:txBody>
      <dsp:txXfrm>
        <a:off x="42151" y="2835087"/>
        <a:ext cx="7150456" cy="779158"/>
      </dsp:txXfrm>
    </dsp:sp>
    <dsp:sp modelId="{B1DDF1AD-3BC2-43B8-A8D0-A33120EFAF7C}">
      <dsp:nvSpPr>
        <dsp:cNvPr id="0" name=""/>
        <dsp:cNvSpPr/>
      </dsp:nvSpPr>
      <dsp:spPr>
        <a:xfrm>
          <a:off x="0" y="3708235"/>
          <a:ext cx="7234758" cy="8634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8464"/>
                <a:satOff val="-10113"/>
                <a:lumOff val="18390"/>
                <a:alphaOff val="0"/>
                <a:tint val="62000"/>
                <a:satMod val="180000"/>
              </a:schemeClr>
            </a:gs>
            <a:gs pos="65000">
              <a:schemeClr val="accent1">
                <a:shade val="50000"/>
                <a:hueOff val="138464"/>
                <a:satOff val="-10113"/>
                <a:lumOff val="18390"/>
                <a:alphaOff val="0"/>
                <a:tint val="32000"/>
                <a:satMod val="250000"/>
              </a:schemeClr>
            </a:gs>
            <a:gs pos="100000">
              <a:schemeClr val="accent1">
                <a:shade val="50000"/>
                <a:hueOff val="138464"/>
                <a:satOff val="-10113"/>
                <a:lumOff val="1839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24.2.2013 </a:t>
          </a:r>
          <a:endParaRPr lang="cs-CZ" sz="1800" kern="1200" dirty="0"/>
        </a:p>
      </dsp:txBody>
      <dsp:txXfrm>
        <a:off x="42151" y="3750386"/>
        <a:ext cx="7150456" cy="779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F054404-4D9F-49C9-A56C-809B330A22B1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972860B-0C7A-4ACC-8498-C2E08FCC382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jpeg"/><Relationship Id="rId4" Type="http://schemas.openxmlformats.org/officeDocument/2006/relationships/image" Target="../media/image14.gif"/><Relationship Id="rId9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168377"/>
              </p:ext>
            </p:extLst>
          </p:nvPr>
        </p:nvGraphicFramePr>
        <p:xfrm>
          <a:off x="899592" y="538460"/>
          <a:ext cx="7234758" cy="4618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34036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Anotace: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/>
              <a:t>Prezentace může sloužit jako seznamovací a  opakovací učivo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dirty="0"/>
              <a:t>Mgr. Vlasta Šujanová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dirty="0"/>
              <a:t>Čeština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Očekávaný výstup: </a:t>
            </a:r>
            <a:r>
              <a:rPr lang="cs-CZ" dirty="0"/>
              <a:t> seznámení a poznávání  </a:t>
            </a:r>
            <a:r>
              <a:rPr lang="cs-CZ" dirty="0" smtClean="0"/>
              <a:t>samohlásky  o </a:t>
            </a:r>
            <a:r>
              <a:rPr lang="cs-CZ" dirty="0" err="1" smtClean="0"/>
              <a:t>O</a:t>
            </a:r>
            <a:r>
              <a:rPr lang="cs-CZ" dirty="0" smtClean="0"/>
              <a:t> 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notebook, interaktivní tabule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Klíčová slova:</a:t>
            </a:r>
            <a:r>
              <a:rPr lang="cs-CZ" dirty="0"/>
              <a:t> </a:t>
            </a:r>
            <a:r>
              <a:rPr lang="cs-CZ" dirty="0" smtClean="0"/>
              <a:t>samohláska   o </a:t>
            </a:r>
            <a:r>
              <a:rPr lang="cs-CZ" dirty="0" err="1" smtClean="0"/>
              <a:t>O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dirty="0"/>
              <a:t>prezentace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dirty="0"/>
              <a:t>žák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první stupeň 1. roč.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dirty="0"/>
              <a:t>6 -7  let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846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      L     O     B      M    o     P     A    </a:t>
            </a:r>
            <a:r>
              <a:rPr lang="cs-CZ" dirty="0" err="1" smtClean="0"/>
              <a:t>a</a:t>
            </a:r>
            <a:endParaRPr lang="cs-CZ" dirty="0" smtClean="0"/>
          </a:p>
          <a:p>
            <a:r>
              <a:rPr lang="cs-CZ" dirty="0" smtClean="0">
                <a:latin typeface="Franklin Gothic Heavy" panose="020B0903020102020204" pitchFamily="34" charset="0"/>
              </a:rPr>
              <a:t>b      n                p      s     a     o        m     w      o</a:t>
            </a:r>
          </a:p>
          <a:p>
            <a:r>
              <a:rPr lang="cs-CZ" dirty="0" smtClean="0">
                <a:latin typeface="Arial Black" panose="020B0A04020102020204" pitchFamily="34" charset="0"/>
              </a:rPr>
              <a:t>K        P        T     D     O      S      V   </a:t>
            </a:r>
          </a:p>
          <a:p>
            <a:r>
              <a:rPr lang="cs-CZ" dirty="0" smtClean="0">
                <a:latin typeface="Lucida Calligraphy" panose="03010101010101010101" pitchFamily="66" charset="0"/>
              </a:rPr>
              <a:t>M        O     B        V      G     K       I</a:t>
            </a:r>
          </a:p>
          <a:p>
            <a:r>
              <a:rPr lang="cs-CZ" dirty="0" smtClean="0">
                <a:latin typeface="Imprint MT Shadow" panose="04020605060303030202" pitchFamily="82" charset="0"/>
              </a:rPr>
              <a:t>c      o         j           p      r        O      h     a        b</a:t>
            </a:r>
          </a:p>
          <a:p>
            <a:r>
              <a:rPr lang="cs-CZ" dirty="0" smtClean="0">
                <a:latin typeface="Goudy Stout" panose="0202090407030B020401" pitchFamily="18" charset="0"/>
              </a:rPr>
              <a:t>O      M     N    S    W     L</a:t>
            </a:r>
          </a:p>
          <a:p>
            <a:r>
              <a:rPr lang="cs-CZ" dirty="0" smtClean="0">
                <a:latin typeface="Showcard Gothic" panose="04020904020102020604" pitchFamily="82" charset="0"/>
              </a:rPr>
              <a:t>G        U      O         A           L    Z      R           O          X       S</a:t>
            </a:r>
          </a:p>
          <a:p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v   k   l    o   a    e    i    p</a:t>
            </a:r>
            <a:endParaRPr lang="cs-CZ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>
                <a:solidFill>
                  <a:schemeClr val="tx1"/>
                </a:solidFill>
              </a:rPr>
              <a:t>označ  písmeno  </a:t>
            </a:r>
            <a:r>
              <a:rPr lang="cs-CZ" sz="4800" dirty="0" smtClean="0">
                <a:solidFill>
                  <a:srgbClr val="FF0000"/>
                </a:solidFill>
              </a:rPr>
              <a:t>O </a:t>
            </a:r>
            <a:r>
              <a:rPr lang="cs-CZ" sz="4800" dirty="0" err="1" smtClean="0">
                <a:solidFill>
                  <a:srgbClr val="FF0000"/>
                </a:solidFill>
              </a:rPr>
              <a:t>o</a:t>
            </a:r>
            <a:endParaRPr lang="cs-CZ" sz="4800" dirty="0">
              <a:solidFill>
                <a:srgbClr val="FF0000"/>
              </a:solidFill>
            </a:endParaRPr>
          </a:p>
        </p:txBody>
      </p:sp>
      <p:pic>
        <p:nvPicPr>
          <p:cNvPr id="3076" name="Picture 4" descr="C:\Users\0MGM\AppData\Local\Microsoft\Windows\Temporary Internet Files\Content.IE5\JW0N6RMX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260648"/>
            <a:ext cx="18542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9788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OKNO     ZÁBRADLÍ      PODZIM     NOVÝ</a:t>
            </a:r>
          </a:p>
          <a:p>
            <a:r>
              <a:rPr lang="cs-CZ" dirty="0" smtClean="0">
                <a:latin typeface="Goudy Stout" panose="0202090407030B020401" pitchFamily="18" charset="0"/>
              </a:rPr>
              <a:t>oko   nohy    obrázek</a:t>
            </a:r>
          </a:p>
          <a:p>
            <a:r>
              <a:rPr lang="cs-CZ" dirty="0" smtClean="0">
                <a:latin typeface="Franklin Gothic Heavy" panose="020B0903020102020204" pitchFamily="34" charset="0"/>
              </a:rPr>
              <a:t>noviny     sýček     sova     víno       stolek</a:t>
            </a:r>
          </a:p>
          <a:p>
            <a:r>
              <a:rPr lang="cs-CZ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počítání   postel   hruška   jídlo</a:t>
            </a:r>
            <a:endParaRPr lang="cs-CZ" dirty="0" smtClean="0">
              <a:latin typeface="FrankRuehl" panose="020E0503060101010101" pitchFamily="34" charset="-79"/>
              <a:cs typeface="FrankRuehl" panose="020E0503060101010101" pitchFamily="34" charset="-79"/>
            </a:endParaRPr>
          </a:p>
          <a:p>
            <a:r>
              <a:rPr lang="cs-CZ" dirty="0" smtClean="0">
                <a:latin typeface="FrankRuehl" panose="020E0503060101010101" pitchFamily="34" charset="-79"/>
                <a:cs typeface="FrankRuehl" panose="020E0503060101010101" pitchFamily="34" charset="-79"/>
              </a:rPr>
              <a:t>JARO        MIMINKO      KOZA       PUŠKA</a:t>
            </a:r>
          </a:p>
          <a:p>
            <a:r>
              <a:rPr lang="cs-CZ" dirty="0" smtClean="0">
                <a:latin typeface="Eras Bold ITC" panose="020B0907030504020204" pitchFamily="34" charset="0"/>
                <a:cs typeface="FrankRuehl" panose="020E0503060101010101" pitchFamily="34" charset="-79"/>
              </a:rPr>
              <a:t>KOŠILE      KNIHA     POLENA   ČASOPIS</a:t>
            </a:r>
          </a:p>
          <a:p>
            <a:r>
              <a:rPr lang="cs-CZ" dirty="0" smtClean="0">
                <a:latin typeface="Broadway" panose="04040905080B02020502" pitchFamily="82" charset="0"/>
                <a:cs typeface="FrankRuehl" panose="020E0503060101010101" pitchFamily="34" charset="-79"/>
              </a:rPr>
              <a:t>Olina     kolo      boty    stonožka     pavouk  </a:t>
            </a:r>
          </a:p>
          <a:p>
            <a:r>
              <a:rPr lang="cs-CZ" dirty="0" smtClean="0">
                <a:latin typeface="Arial Narrow" panose="020B0606020202030204" pitchFamily="34" charset="0"/>
                <a:cs typeface="FrankRuehl" panose="020E0503060101010101" pitchFamily="34" charset="-79"/>
              </a:rPr>
              <a:t>ovečka     pavouk   lívanec    kabát    jaro       tóny</a:t>
            </a:r>
            <a:endParaRPr lang="cs-CZ" dirty="0" smtClean="0">
              <a:latin typeface="Eras Bold ITC" panose="020B0907030504020204" pitchFamily="34" charset="0"/>
              <a:cs typeface="FrankRuehl" panose="020E0503060101010101" pitchFamily="34" charset="-79"/>
            </a:endParaRPr>
          </a:p>
          <a:p>
            <a:pPr marL="109728" indent="0">
              <a:buNone/>
            </a:pPr>
            <a:endParaRPr lang="cs-CZ" dirty="0">
              <a:latin typeface="Goudy Stout" panose="0202090407030B020401" pitchFamily="18" charset="0"/>
              <a:cs typeface="Courier New" panose="02070309020205020404" pitchFamily="49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dirty="0" smtClean="0">
                <a:solidFill>
                  <a:schemeClr val="tx1"/>
                </a:solidFill>
              </a:rPr>
              <a:t>označ písmeno </a:t>
            </a:r>
            <a:r>
              <a:rPr lang="cs-CZ" sz="4400" dirty="0" smtClean="0">
                <a:solidFill>
                  <a:srgbClr val="FF0000"/>
                </a:solidFill>
              </a:rPr>
              <a:t>O </a:t>
            </a:r>
            <a:r>
              <a:rPr lang="cs-CZ" sz="4400" dirty="0" err="1" smtClean="0">
                <a:solidFill>
                  <a:srgbClr val="FF0000"/>
                </a:solidFill>
              </a:rPr>
              <a:t>o</a:t>
            </a:r>
            <a:r>
              <a:rPr lang="cs-CZ" sz="4400" dirty="0" smtClean="0">
                <a:solidFill>
                  <a:srgbClr val="FF0000"/>
                </a:solidFill>
              </a:rPr>
              <a:t> ó </a:t>
            </a:r>
            <a:r>
              <a:rPr lang="cs-CZ" sz="4400" dirty="0" smtClean="0">
                <a:solidFill>
                  <a:schemeClr val="tx1"/>
                </a:solidFill>
              </a:rPr>
              <a:t>ve slovech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0MGM\AppData\Local\Microsoft\Windows\Temporary Internet Files\Content.IE5\F5SDY0GR\MC9004280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9025"/>
            <a:ext cx="1939925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896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tx1"/>
                </a:solidFill>
              </a:rPr>
              <a:t>co  začíná na písmeno  </a:t>
            </a:r>
            <a:r>
              <a:rPr lang="cs-CZ" sz="4400" dirty="0" smtClean="0">
                <a:solidFill>
                  <a:srgbClr val="FF0000"/>
                </a:solidFill>
              </a:rPr>
              <a:t>O </a:t>
            </a:r>
            <a:r>
              <a:rPr lang="cs-CZ" sz="4400" dirty="0" err="1" smtClean="0">
                <a:solidFill>
                  <a:srgbClr val="FF0000"/>
                </a:solidFill>
              </a:rPr>
              <a:t>o</a:t>
            </a:r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0MGM\AppData\Local\Microsoft\Windows\Temporary Internet Files\Content.IE5\F5SDY0GR\MP9004465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207" y="1618785"/>
            <a:ext cx="2646710" cy="204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JW0N6RMX\MP9004486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78" y="1501191"/>
            <a:ext cx="2885844" cy="216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MGM\AppData\Local\Microsoft\Windows\Temporary Internet Files\Content.IE5\SN7SDP56\MC9004040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137025"/>
            <a:ext cx="14732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0MGM\AppData\Local\Microsoft\Windows\Temporary Internet Files\Content.IE5\UQE9O76T\MC9000980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0284" y="3392799"/>
            <a:ext cx="1423988" cy="181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MGM\AppData\Local\Microsoft\Windows\Temporary Internet Files\Content.IE5\JW0N6RMX\MC9003103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196752"/>
            <a:ext cx="1541462" cy="180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MGM\AppData\Local\Microsoft\Windows\Temporary Internet Files\Content.IE5\UQE9O76T\MC90031020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105" y="4102515"/>
            <a:ext cx="1679575" cy="183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MGM\AppData\Local\Microsoft\Windows\Temporary Internet Files\Content.IE5\JW0N6RMX\MC90032647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65574"/>
            <a:ext cx="1857375" cy="13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MGM\AppData\Local\Microsoft\Windows\Temporary Internet Files\Content.IE5\SN7SDP56\MC90011242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192" y="4744483"/>
            <a:ext cx="1700740" cy="1137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778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 OBRÁZKY, KTERÉ ZAČÍNAJÍ NA STEJNÉ  PÍSMENO</a:t>
            </a:r>
            <a:endParaRPr lang="cs-CZ" dirty="0"/>
          </a:p>
        </p:txBody>
      </p:sp>
      <p:pic>
        <p:nvPicPr>
          <p:cNvPr id="2052" name="Picture 4" descr="C:\Users\0MGM\AppData\Local\Microsoft\Windows\Temporary Internet Files\Content.IE5\UQE9O76T\MM90004092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13" y="3860800"/>
            <a:ext cx="1104900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MGM\AppData\Local\Microsoft\Windows\Temporary Internet Files\Content.IE5\F5SDY0GR\MC90044140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280" y="2117725"/>
            <a:ext cx="1816100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MGM\AppData\Local\Microsoft\Windows\Temporary Internet Files\Content.IE5\JW0N6RMX\MM90039571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089" y="3429000"/>
            <a:ext cx="1847839" cy="157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MGM\AppData\Local\Microsoft\Windows\Temporary Internet Files\Content.IE5\SN7SDP56\MP90042760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287" y="1522069"/>
            <a:ext cx="1588179" cy="160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MGM\AppData\Local\Microsoft\Windows\Temporary Internet Files\Content.IE5\UQE9O76T\MC90003047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275" y="1988840"/>
            <a:ext cx="2029039" cy="33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MGM\AppData\Local\Microsoft\Windows\Temporary Internet Files\Content.IE5\F5SDY0GR\MC90035857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3529013"/>
            <a:ext cx="1754187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MGM\AppData\Local\Microsoft\Windows\Temporary Internet Files\Content.IE5\JW0N6RMX\MC9003341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663" y="4398963"/>
            <a:ext cx="1735137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MGM\AppData\Local\Microsoft\Windows\Temporary Internet Files\Content.IE5\F5SDY0GR\MC90029352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3" y="1666672"/>
            <a:ext cx="1252176" cy="1311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0113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Ilustrace </a:t>
            </a:r>
            <a:r>
              <a:rPr lang="cs-CZ" dirty="0"/>
              <a:t>: office.microsoft.com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zdroje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SN7SDP56\MC900437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550" y="3951288"/>
            <a:ext cx="18764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1993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270</TotalTime>
  <Words>233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Shluk</vt:lpstr>
      <vt:lpstr>Prezentace aplikace PowerPoint</vt:lpstr>
      <vt:lpstr>Prezentace aplikace PowerPoint</vt:lpstr>
      <vt:lpstr>označ  písmeno  O o</vt:lpstr>
      <vt:lpstr>označ písmeno O o ó ve slovech</vt:lpstr>
      <vt:lpstr>co  začíná na písmeno  O o</vt:lpstr>
      <vt:lpstr>SPOJ  OBRÁZKY, KTERÉ ZAČÍNAJÍ NA STEJNÉ  PÍSMENO</vt:lpstr>
      <vt:lpstr>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10</cp:revision>
  <dcterms:created xsi:type="dcterms:W3CDTF">2013-10-22T18:49:41Z</dcterms:created>
  <dcterms:modified xsi:type="dcterms:W3CDTF">2013-10-24T17:57:21Z</dcterms:modified>
</cp:coreProperties>
</file>