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243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</a:t>
          </a:r>
          <a:r>
            <a:rPr lang="cs-CZ" smtClean="0"/>
            <a:t>: Mgr. </a:t>
          </a:r>
          <a:r>
            <a:rPr lang="cs-CZ" dirty="0" smtClean="0"/>
            <a:t>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24.2.2013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43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Samohláska a </a:t>
          </a:r>
          <a:r>
            <a:rPr lang="cs-CZ" dirty="0" err="1" smtClean="0"/>
            <a:t>A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NeighborY="-2430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35D2BF84-408D-4293-9348-CB2337FC0847}" type="presOf" srcId="{445C7998-7549-48B0-BD68-D4F0167F02E5}" destId="{7B541546-39A7-4633-AED0-6028788110D7}" srcOrd="0" destOrd="0" presId="urn:microsoft.com/office/officeart/2005/8/layout/vList2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35D120CE-5218-465B-BA35-E26C905C5A0B}" type="presOf" srcId="{EBC41103-E2E5-4D48-9B4B-425520D3D098}" destId="{97CBBA99-26B9-4E2D-BA76-BF47FEBF0134}" srcOrd="0" destOrd="0" presId="urn:microsoft.com/office/officeart/2005/8/layout/vList2"/>
    <dgm:cxn modelId="{18A6BB7C-21D4-42E7-8EDF-04A8462EE8D7}" type="presOf" srcId="{C73C7642-F245-4585-8F88-243F9FAEF6CA}" destId="{1C4BCB69-D3A6-4CCF-9871-D9B9359B8159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E8CFFAD7-9485-4C93-ACBA-49439EE16174}" type="presOf" srcId="{6B0205A6-422D-4956-AD89-0CEBCAE4530D}" destId="{B1DDF1AD-3BC2-43B8-A8D0-A33120EFAF7C}" srcOrd="0" destOrd="0" presId="urn:microsoft.com/office/officeart/2005/8/layout/vList2"/>
    <dgm:cxn modelId="{92DD8396-F857-45AD-908D-7C97B72ABED3}" type="presOf" srcId="{FBBFC3EA-9D9D-4F3A-BEA6-9C2C0E46BF20}" destId="{ACAD381E-21DC-4C07-8FDD-119C2EC3BB2E}" srcOrd="0" destOrd="0" presId="urn:microsoft.com/office/officeart/2005/8/layout/vList2"/>
    <dgm:cxn modelId="{53681D00-D5BC-444B-85AB-599F16385FB3}" type="presOf" srcId="{39F8B381-5807-488E-AC22-73DD4140ED4A}" destId="{612116FE-9061-44B1-A457-8F1AFBD162E0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5B789F0-0A5B-41DF-9A02-5829349E1EF1}" type="presParOf" srcId="{612116FE-9061-44B1-A457-8F1AFBD162E0}" destId="{7B541546-39A7-4633-AED0-6028788110D7}" srcOrd="0" destOrd="0" presId="urn:microsoft.com/office/officeart/2005/8/layout/vList2"/>
    <dgm:cxn modelId="{8A025AE3-01DC-49E2-B18D-E74680490BB8}" type="presParOf" srcId="{612116FE-9061-44B1-A457-8F1AFBD162E0}" destId="{9B9314F6-85CC-4C49-B24D-6AF5DF05D800}" srcOrd="1" destOrd="0" presId="urn:microsoft.com/office/officeart/2005/8/layout/vList2"/>
    <dgm:cxn modelId="{A0AFE4A3-1C04-4B72-B163-57157AE2D888}" type="presParOf" srcId="{612116FE-9061-44B1-A457-8F1AFBD162E0}" destId="{ACAD381E-21DC-4C07-8FDD-119C2EC3BB2E}" srcOrd="2" destOrd="0" presId="urn:microsoft.com/office/officeart/2005/8/layout/vList2"/>
    <dgm:cxn modelId="{2CA4C210-D90C-4179-B8E6-6EA313570089}" type="presParOf" srcId="{612116FE-9061-44B1-A457-8F1AFBD162E0}" destId="{208194AD-7544-4854-B7A4-4A67E5453B54}" srcOrd="3" destOrd="0" presId="urn:microsoft.com/office/officeart/2005/8/layout/vList2"/>
    <dgm:cxn modelId="{FBB1A1E0-24F4-42B4-BAAB-3ED808D8A657}" type="presParOf" srcId="{612116FE-9061-44B1-A457-8F1AFBD162E0}" destId="{1C4BCB69-D3A6-4CCF-9871-D9B9359B8159}" srcOrd="4" destOrd="0" presId="urn:microsoft.com/office/officeart/2005/8/layout/vList2"/>
    <dgm:cxn modelId="{2B69C03C-FB89-4D8E-9E8C-00346CC4D8B8}" type="presParOf" srcId="{612116FE-9061-44B1-A457-8F1AFBD162E0}" destId="{34DE5943-AAB5-4DC3-B765-99B35FCB6ECD}" srcOrd="5" destOrd="0" presId="urn:microsoft.com/office/officeart/2005/8/layout/vList2"/>
    <dgm:cxn modelId="{7951A3E1-FA6B-49F9-98B2-A93069F3F2B4}" type="presParOf" srcId="{612116FE-9061-44B1-A457-8F1AFBD162E0}" destId="{97CBBA99-26B9-4E2D-BA76-BF47FEBF0134}" srcOrd="6" destOrd="0" presId="urn:microsoft.com/office/officeart/2005/8/layout/vList2"/>
    <dgm:cxn modelId="{ECC733D0-295D-4675-B514-7195ECC50EA5}" type="presParOf" srcId="{612116FE-9061-44B1-A457-8F1AFBD162E0}" destId="{9A22653A-B2DB-4D9E-A633-AD2EC219A723}" srcOrd="7" destOrd="0" presId="urn:microsoft.com/office/officeart/2005/8/layout/vList2"/>
    <dgm:cxn modelId="{1324D47F-ECB8-4EE6-8997-1CECB9BDA4B8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34438"/>
          <a:ext cx="7234758" cy="8634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shade val="50000"/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42151" y="76589"/>
        <a:ext cx="7150456" cy="779158"/>
      </dsp:txXfrm>
    </dsp:sp>
    <dsp:sp modelId="{ACAD381E-21DC-4C07-8FDD-119C2EC3BB2E}">
      <dsp:nvSpPr>
        <dsp:cNvPr id="0" name=""/>
        <dsp:cNvSpPr/>
      </dsp:nvSpPr>
      <dsp:spPr>
        <a:xfrm>
          <a:off x="0" y="962336"/>
          <a:ext cx="7234758" cy="8634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8464"/>
                <a:satOff val="-10113"/>
                <a:lumOff val="18390"/>
                <a:alphaOff val="0"/>
                <a:tint val="62000"/>
                <a:satMod val="180000"/>
              </a:schemeClr>
            </a:gs>
            <a:gs pos="65000">
              <a:schemeClr val="accent1">
                <a:shade val="50000"/>
                <a:hueOff val="138464"/>
                <a:satOff val="-10113"/>
                <a:lumOff val="18390"/>
                <a:alphaOff val="0"/>
                <a:tint val="32000"/>
                <a:satMod val="250000"/>
              </a:schemeClr>
            </a:gs>
            <a:gs pos="100000">
              <a:schemeClr val="accent1">
                <a:shade val="50000"/>
                <a:hueOff val="138464"/>
                <a:satOff val="-10113"/>
                <a:lumOff val="1839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</a:t>
          </a:r>
          <a:r>
            <a:rPr lang="cs-CZ" sz="1800" kern="1200" smtClean="0"/>
            <a:t>: Mgr. </a:t>
          </a:r>
          <a:r>
            <a:rPr lang="cs-CZ" sz="1800" kern="1200" dirty="0" smtClean="0"/>
            <a:t>Vlasta Šujanová</a:t>
          </a:r>
          <a:endParaRPr lang="cs-CZ" sz="1800" kern="1200" dirty="0"/>
        </a:p>
      </dsp:txBody>
      <dsp:txXfrm>
        <a:off x="42151" y="1004487"/>
        <a:ext cx="7150456" cy="779158"/>
      </dsp:txXfrm>
    </dsp:sp>
    <dsp:sp modelId="{1C4BCB69-D3A6-4CCF-9871-D9B9359B8159}">
      <dsp:nvSpPr>
        <dsp:cNvPr id="0" name=""/>
        <dsp:cNvSpPr/>
      </dsp:nvSpPr>
      <dsp:spPr>
        <a:xfrm>
          <a:off x="0" y="1877635"/>
          <a:ext cx="7234758" cy="8634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6929"/>
                <a:satOff val="-20226"/>
                <a:lumOff val="36779"/>
                <a:alphaOff val="0"/>
                <a:tint val="62000"/>
                <a:satMod val="180000"/>
              </a:schemeClr>
            </a:gs>
            <a:gs pos="65000">
              <a:schemeClr val="accent1">
                <a:shade val="50000"/>
                <a:hueOff val="276929"/>
                <a:satOff val="-20226"/>
                <a:lumOff val="36779"/>
                <a:alphaOff val="0"/>
                <a:tint val="32000"/>
                <a:satMod val="250000"/>
              </a:schemeClr>
            </a:gs>
            <a:gs pos="100000">
              <a:schemeClr val="accent1">
                <a:shade val="50000"/>
                <a:hueOff val="276929"/>
                <a:satOff val="-20226"/>
                <a:lumOff val="36779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Samohláska a </a:t>
          </a:r>
          <a:r>
            <a:rPr lang="cs-CZ" sz="1800" kern="1200" dirty="0" err="1" smtClean="0"/>
            <a:t>A</a:t>
          </a:r>
          <a:endParaRPr lang="cs-CZ" sz="1800" kern="1200" dirty="0"/>
        </a:p>
      </dsp:txBody>
      <dsp:txXfrm>
        <a:off x="42151" y="1919786"/>
        <a:ext cx="7150456" cy="779158"/>
      </dsp:txXfrm>
    </dsp:sp>
    <dsp:sp modelId="{97CBBA99-26B9-4E2D-BA76-BF47FEBF0134}">
      <dsp:nvSpPr>
        <dsp:cNvPr id="0" name=""/>
        <dsp:cNvSpPr/>
      </dsp:nvSpPr>
      <dsp:spPr>
        <a:xfrm>
          <a:off x="0" y="2792936"/>
          <a:ext cx="7234758" cy="8634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6929"/>
                <a:satOff val="-20226"/>
                <a:lumOff val="36779"/>
                <a:alphaOff val="0"/>
                <a:tint val="62000"/>
                <a:satMod val="180000"/>
              </a:schemeClr>
            </a:gs>
            <a:gs pos="65000">
              <a:schemeClr val="accent1">
                <a:shade val="50000"/>
                <a:hueOff val="276929"/>
                <a:satOff val="-20226"/>
                <a:lumOff val="36779"/>
                <a:alphaOff val="0"/>
                <a:tint val="32000"/>
                <a:satMod val="250000"/>
              </a:schemeClr>
            </a:gs>
            <a:gs pos="100000">
              <a:schemeClr val="accent1">
                <a:shade val="50000"/>
                <a:hueOff val="276929"/>
                <a:satOff val="-20226"/>
                <a:lumOff val="36779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 : 43</a:t>
          </a:r>
          <a:endParaRPr lang="cs-CZ" sz="1800" kern="1200" dirty="0"/>
        </a:p>
      </dsp:txBody>
      <dsp:txXfrm>
        <a:off x="42151" y="2835087"/>
        <a:ext cx="7150456" cy="779158"/>
      </dsp:txXfrm>
    </dsp:sp>
    <dsp:sp modelId="{B1DDF1AD-3BC2-43B8-A8D0-A33120EFAF7C}">
      <dsp:nvSpPr>
        <dsp:cNvPr id="0" name=""/>
        <dsp:cNvSpPr/>
      </dsp:nvSpPr>
      <dsp:spPr>
        <a:xfrm>
          <a:off x="0" y="3708235"/>
          <a:ext cx="7234758" cy="8634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8464"/>
                <a:satOff val="-10113"/>
                <a:lumOff val="18390"/>
                <a:alphaOff val="0"/>
                <a:tint val="62000"/>
                <a:satMod val="180000"/>
              </a:schemeClr>
            </a:gs>
            <a:gs pos="65000">
              <a:schemeClr val="accent1">
                <a:shade val="50000"/>
                <a:hueOff val="138464"/>
                <a:satOff val="-10113"/>
                <a:lumOff val="18390"/>
                <a:alphaOff val="0"/>
                <a:tint val="32000"/>
                <a:satMod val="250000"/>
              </a:schemeClr>
            </a:gs>
            <a:gs pos="100000">
              <a:schemeClr val="accent1">
                <a:shade val="50000"/>
                <a:hueOff val="138464"/>
                <a:satOff val="-10113"/>
                <a:lumOff val="1839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24.2.2013 </a:t>
          </a:r>
          <a:endParaRPr lang="cs-CZ" sz="1800" kern="1200" dirty="0"/>
        </a:p>
      </dsp:txBody>
      <dsp:txXfrm>
        <a:off x="42151" y="3750386"/>
        <a:ext cx="7150456" cy="7791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980351D-634D-420C-96A8-6F77CD2728E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53971B5-D39E-41CD-A472-DF652E7C11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980351D-634D-420C-96A8-6F77CD2728E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3971B5-D39E-41CD-A472-DF652E7C114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980351D-634D-420C-96A8-6F77CD2728E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3971B5-D39E-41CD-A472-DF652E7C114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980351D-634D-420C-96A8-6F77CD2728E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3971B5-D39E-41CD-A472-DF652E7C114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980351D-634D-420C-96A8-6F77CD2728E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3971B5-D39E-41CD-A472-DF652E7C114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980351D-634D-420C-96A8-6F77CD2728E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3971B5-D39E-41CD-A472-DF652E7C1141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980351D-634D-420C-96A8-6F77CD2728E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3971B5-D39E-41CD-A472-DF652E7C11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980351D-634D-420C-96A8-6F77CD2728E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3971B5-D39E-41CD-A472-DF652E7C114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980351D-634D-420C-96A8-6F77CD2728E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53971B5-D39E-41CD-A472-DF652E7C114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980351D-634D-420C-96A8-6F77CD2728E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3971B5-D39E-41CD-A472-DF652E7C11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980351D-634D-420C-96A8-6F77CD2728E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3971B5-D39E-41CD-A472-DF652E7C11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980351D-634D-420C-96A8-6F77CD2728EF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53971B5-D39E-41CD-A472-DF652E7C114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jpeg"/><Relationship Id="rId9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jpeg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9381901"/>
              </p:ext>
            </p:extLst>
          </p:nvPr>
        </p:nvGraphicFramePr>
        <p:xfrm>
          <a:off x="899592" y="538460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4677499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jako seznamovací a  opakovací 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 </a:t>
            </a:r>
            <a:r>
              <a:rPr lang="cs-CZ" dirty="0"/>
              <a:t> seznámení a poznávání  </a:t>
            </a:r>
            <a:r>
              <a:rPr lang="cs-CZ" dirty="0" smtClean="0"/>
              <a:t>samohlásky a á A 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dirty="0"/>
              <a:t> </a:t>
            </a:r>
            <a:r>
              <a:rPr lang="cs-CZ" dirty="0" smtClean="0"/>
              <a:t>samohláska  a </a:t>
            </a:r>
            <a:r>
              <a:rPr lang="cs-CZ" dirty="0" err="1" smtClean="0"/>
              <a:t>A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1. 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/>
              <a:t>6 -7  let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47163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  S    I   O    A    N    P    W       A      L     K</a:t>
            </a:r>
          </a:p>
          <a:p>
            <a:r>
              <a:rPr lang="cs-CZ" dirty="0" smtClean="0">
                <a:latin typeface="Arial Black" panose="020B0A04020102020204" pitchFamily="34" charset="0"/>
              </a:rPr>
              <a:t>b    k      u     </a:t>
            </a:r>
            <a:r>
              <a:rPr lang="cs-CZ" dirty="0" smtClean="0">
                <a:latin typeface="Arial Black" panose="020B0A04020102020204" pitchFamily="34" charset="0"/>
              </a:rPr>
              <a:t>á     </a:t>
            </a:r>
            <a:r>
              <a:rPr lang="cs-CZ" dirty="0" smtClean="0">
                <a:latin typeface="Arial Black" panose="020B0A04020102020204" pitchFamily="34" charset="0"/>
              </a:rPr>
              <a:t>z     w       p     n     a</a:t>
            </a:r>
          </a:p>
          <a:p>
            <a:r>
              <a:rPr lang="cs-CZ" dirty="0" smtClean="0">
                <a:latin typeface="Agency FB" panose="020B0503020202020204" pitchFamily="34" charset="0"/>
              </a:rPr>
              <a:t>k      l      m     e      i          o       p     a        </a:t>
            </a:r>
            <a:r>
              <a:rPr lang="cs-CZ" dirty="0" err="1" smtClean="0">
                <a:latin typeface="Agency FB" panose="020B0503020202020204" pitchFamily="34" charset="0"/>
              </a:rPr>
              <a:t>A</a:t>
            </a:r>
            <a:r>
              <a:rPr lang="cs-CZ" dirty="0" smtClean="0">
                <a:latin typeface="Agency FB" panose="020B0503020202020204" pitchFamily="34" charset="0"/>
              </a:rPr>
              <a:t>    n     s         A        l</a:t>
            </a:r>
          </a:p>
          <a:p>
            <a:r>
              <a:rPr lang="cs-CZ" dirty="0" smtClean="0">
                <a:latin typeface="Baskerville Old Face" panose="02020602080505020303" pitchFamily="18" charset="0"/>
              </a:rPr>
              <a:t>J      P        A       T      O      E      A         L     M       N</a:t>
            </a:r>
          </a:p>
          <a:p>
            <a:r>
              <a:rPr lang="cs-CZ" dirty="0" smtClean="0">
                <a:latin typeface="Arial Rounded MT Bold" panose="020F0704030504030204" pitchFamily="34" charset="0"/>
              </a:rPr>
              <a:t>B    L     S      E    A      I      P     E       H     A      M</a:t>
            </a:r>
          </a:p>
          <a:p>
            <a:r>
              <a:rPr lang="cs-CZ" dirty="0" smtClean="0">
                <a:latin typeface="Arial Black" panose="020B0A04020102020204" pitchFamily="34" charset="0"/>
              </a:rPr>
              <a:t>k      h       a      o      p   e      </a:t>
            </a:r>
            <a:r>
              <a:rPr lang="cs-CZ" dirty="0" smtClean="0">
                <a:latin typeface="Arial Black" panose="020B0A04020102020204" pitchFamily="34" charset="0"/>
              </a:rPr>
              <a:t>á        </a:t>
            </a:r>
            <a:r>
              <a:rPr lang="cs-CZ" dirty="0" smtClean="0">
                <a:latin typeface="Arial Black" panose="020B0A04020102020204" pitchFamily="34" charset="0"/>
              </a:rPr>
              <a:t>m </a:t>
            </a:r>
          </a:p>
          <a:p>
            <a:r>
              <a:rPr lang="cs-CZ" dirty="0" smtClean="0">
                <a:latin typeface="Berlin Sans FB Demi" panose="020E0802020502020306" pitchFamily="34" charset="0"/>
              </a:rPr>
              <a:t>a        g       e       j       k    </a:t>
            </a:r>
            <a:r>
              <a:rPr lang="cs-CZ" dirty="0" smtClean="0">
                <a:latin typeface="Berlin Sans FB Demi" panose="020E0802020502020306" pitchFamily="34" charset="0"/>
              </a:rPr>
              <a:t>á         </a:t>
            </a:r>
            <a:r>
              <a:rPr lang="cs-CZ" dirty="0" smtClean="0">
                <a:latin typeface="Berlin Sans FB Demi" panose="020E0802020502020306" pitchFamily="34" charset="0"/>
              </a:rPr>
              <a:t>p      l    e        k</a:t>
            </a:r>
          </a:p>
          <a:p>
            <a:r>
              <a:rPr lang="cs-CZ" dirty="0" smtClean="0">
                <a:latin typeface="Bodoni MT Black" panose="02070A03080606020203" pitchFamily="18" charset="0"/>
              </a:rPr>
              <a:t>L      A     N   Z       E        P      A       M</a:t>
            </a:r>
            <a:endParaRPr lang="cs-CZ" dirty="0">
              <a:latin typeface="Bodoni MT Black" panose="02070A03080606020203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>
                <a:solidFill>
                  <a:schemeClr val="tx1"/>
                </a:solidFill>
              </a:rPr>
              <a:t>označ  písmena  </a:t>
            </a:r>
            <a:r>
              <a:rPr lang="cs-CZ" sz="4400" dirty="0" smtClean="0">
                <a:solidFill>
                  <a:srgbClr val="FF0000"/>
                </a:solidFill>
              </a:rPr>
              <a:t>a á  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8" name="Picture 4" descr="C:\Users\0MGM\AppData\Local\Microsoft\Windows\Temporary Internet Files\Content.IE5\SN7SDP56\MC9004390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5445224"/>
            <a:ext cx="2286000" cy="977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465142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maminka     noviny      tatínek       zábava</a:t>
            </a:r>
          </a:p>
          <a:p>
            <a:r>
              <a:rPr lang="cs-CZ" dirty="0" smtClean="0">
                <a:latin typeface="Bodoni MT Black" panose="02070A03080606020203" pitchFamily="18" charset="0"/>
              </a:rPr>
              <a:t>ZIMA     TRAKTOR      ZÁVORA       MÍČ</a:t>
            </a:r>
          </a:p>
          <a:p>
            <a:r>
              <a:rPr lang="cs-CZ" dirty="0" smtClean="0">
                <a:latin typeface="Bell MT" panose="02020503060305020303" pitchFamily="18" charset="0"/>
              </a:rPr>
              <a:t>OVOCE     MRKEV     PAPRIKA    ZELÍ     RAJČE</a:t>
            </a:r>
          </a:p>
          <a:p>
            <a:r>
              <a:rPr lang="cs-CZ" dirty="0" smtClean="0">
                <a:latin typeface="Berlin Sans FB Demi" panose="020E0802020502020306" pitchFamily="34" charset="0"/>
              </a:rPr>
              <a:t>časopis     stůl      vlasy    dům      talíř      jablko</a:t>
            </a:r>
          </a:p>
          <a:p>
            <a:r>
              <a:rPr lang="cs-CZ" dirty="0" smtClean="0">
                <a:latin typeface="Bernard MT Condensed" panose="02050806060905020404" pitchFamily="18" charset="0"/>
              </a:rPr>
              <a:t>ZVONEK        JÍDLO      PŮDA     PES     KOČKA     MISKA</a:t>
            </a:r>
          </a:p>
          <a:p>
            <a:r>
              <a:rPr lang="cs-CZ" dirty="0" smtClean="0"/>
              <a:t>žába     obraz      podlaha     brýle   lékař</a:t>
            </a:r>
          </a:p>
          <a:p>
            <a:r>
              <a:rPr lang="cs-CZ" dirty="0" smtClean="0">
                <a:latin typeface="Bodoni MT Black" panose="02070A03080606020203" pitchFamily="18" charset="0"/>
              </a:rPr>
              <a:t>ulice    umyvadlo     klika     med     káva</a:t>
            </a:r>
          </a:p>
          <a:p>
            <a:r>
              <a:rPr lang="cs-CZ" dirty="0" smtClean="0">
                <a:latin typeface="Broadway" panose="04040905080B02020502" pitchFamily="82" charset="0"/>
              </a:rPr>
              <a:t>Monika      Lucie      Nina       Zuzana   Dana</a:t>
            </a:r>
          </a:p>
          <a:p>
            <a:r>
              <a:rPr lang="cs-CZ" dirty="0" smtClean="0">
                <a:latin typeface="Eras Light ITC" panose="020B0402030504020804" pitchFamily="34" charset="0"/>
              </a:rPr>
              <a:t>SLÁMA     KOBYLA     LIMONÁDA      KVĚTINA</a:t>
            </a:r>
            <a:endParaRPr lang="cs-CZ" dirty="0">
              <a:latin typeface="Eras Light ITC" panose="020B04020305040208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400" dirty="0" smtClean="0">
                <a:solidFill>
                  <a:schemeClr val="tx1"/>
                </a:solidFill>
              </a:rPr>
              <a:t>označ  písmena </a:t>
            </a:r>
            <a:r>
              <a:rPr lang="cs-CZ" sz="4400" dirty="0" smtClean="0">
                <a:solidFill>
                  <a:srgbClr val="FF0000"/>
                </a:solidFill>
              </a:rPr>
              <a:t>a á A</a:t>
            </a:r>
            <a:r>
              <a:rPr lang="cs-CZ" dirty="0" smtClean="0"/>
              <a:t>  ve slovech</a:t>
            </a:r>
            <a:endParaRPr lang="cs-CZ" dirty="0"/>
          </a:p>
        </p:txBody>
      </p:sp>
      <p:pic>
        <p:nvPicPr>
          <p:cNvPr id="2050" name="Picture 2" descr="C:\Users\0MGM\AppData\Local\Microsoft\Windows\Temporary Internet Files\Content.IE5\JW0N6RMX\MC9003397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5229200"/>
            <a:ext cx="964951" cy="1408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468906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>
                <a:solidFill>
                  <a:schemeClr val="tx1"/>
                </a:solidFill>
              </a:rPr>
              <a:t>co začíná  na  písmeno  </a:t>
            </a:r>
            <a:r>
              <a:rPr lang="cs-CZ" sz="4400" dirty="0" smtClean="0">
                <a:solidFill>
                  <a:srgbClr val="FF0000"/>
                </a:solidFill>
              </a:rPr>
              <a:t>A</a:t>
            </a:r>
            <a:endParaRPr lang="cs-CZ" sz="44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0MGM\AppData\Local\Microsoft\Windows\Temporary Internet Files\Content.IE5\JW0N6RMX\MC90043709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158" y="2821857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MGM\AppData\Local\Microsoft\Windows\Temporary Internet Files\Content.IE5\UQE9O76T\MC9004154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6652" y="1412776"/>
            <a:ext cx="3310186" cy="2222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MGM\AppData\Local\Microsoft\Windows\Temporary Internet Files\Content.IE5\F5SDY0GR\MP90044659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3682" y="4043027"/>
            <a:ext cx="1489990" cy="1929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MGM\AppData\Local\Microsoft\Windows\Temporary Internet Files\Content.IE5\UQE9O76T\MC9002339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184" y="1143183"/>
            <a:ext cx="2085975" cy="2154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MGM\AppData\Local\Microsoft\Windows\Temporary Internet Files\Content.IE5\JW0N6RMX\MC90035859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0588" y="4087813"/>
            <a:ext cx="1647825" cy="1839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MGM\AppData\Local\Microsoft\Windows\Temporary Internet Files\Content.IE5\F5SDY0GR\MP90040525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558" y="1345550"/>
            <a:ext cx="32004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MGM\AppData\Local\Microsoft\Windows\Temporary Internet Files\Content.IE5\JW0N6RMX\MC90003047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7550" y="3199866"/>
            <a:ext cx="861219" cy="141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Program Files (x86)\Microsoft Office\MEDIA\CAGCAT10\j0332364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3575" y="4649670"/>
            <a:ext cx="1830388" cy="1474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6660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pojmenuj obrázky, slova rozděl na slabiky a urči počet slabik</a:t>
            </a:r>
            <a:endParaRPr lang="cs-CZ" dirty="0"/>
          </a:p>
        </p:txBody>
      </p:sp>
      <p:pic>
        <p:nvPicPr>
          <p:cNvPr id="2050" name="Picture 2" descr="C:\Users\0MGM\AppData\Local\Microsoft\Windows\Temporary Internet Files\Content.IE5\SN7SDP56\MC9003909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2099650" cy="2112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MGM\AppData\Local\Microsoft\Windows\Temporary Internet Files\Content.IE5\F5SDY0GR\MC9004124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933056"/>
            <a:ext cx="1998662" cy="2198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MGM\AppData\Local\Microsoft\Windows\Temporary Internet Files\Content.IE5\UQE9O76T\MC9002904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535113"/>
            <a:ext cx="2614613" cy="211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MGM\AppData\Local\Microsoft\Windows\Temporary Internet Files\Content.IE5\SN7SDP56\MC90044028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3150" y="3652838"/>
            <a:ext cx="3071361" cy="2220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MGM\AppData\Local\Microsoft\Windows\Temporary Internet Files\Content.IE5\JW0N6RMX\MC90030394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202461"/>
            <a:ext cx="2202032" cy="1260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0MGM\AppData\Local\Microsoft\Windows\Temporary Internet Files\Content.IE5\SN7SDP56\MC90035616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130983"/>
            <a:ext cx="1820862" cy="1108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921665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Ilustrace </a:t>
            </a:r>
            <a:r>
              <a:rPr lang="cs-CZ" dirty="0"/>
              <a:t>: office.microsoft.com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pic>
        <p:nvPicPr>
          <p:cNvPr id="3074" name="Picture 2" descr="C:\Users\0MGM\AppData\Local\Microsoft\Windows\Temporary Internet Files\Content.IE5\F5SDY0GR\MC900432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888" y="4102100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947373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368</TotalTime>
  <Words>260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Prezentace aplikace PowerPoint</vt:lpstr>
      <vt:lpstr>Prezentace aplikace PowerPoint</vt:lpstr>
      <vt:lpstr>označ  písmena  a á  A</vt:lpstr>
      <vt:lpstr>označ  písmena a á A  ve slovech</vt:lpstr>
      <vt:lpstr>co začíná  na  písmeno  A</vt:lpstr>
      <vt:lpstr>pojmenuj obrázky, slova rozděl na slabiky a urči počet slabik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11</cp:revision>
  <dcterms:created xsi:type="dcterms:W3CDTF">2013-10-22T17:20:27Z</dcterms:created>
  <dcterms:modified xsi:type="dcterms:W3CDTF">2013-10-24T18:12:03Z</dcterms:modified>
</cp:coreProperties>
</file>