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595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</a:t>
          </a:r>
          <a:r>
            <a:rPr lang="cs-CZ" dirty="0" smtClean="0"/>
            <a:t>44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Samohláska e é E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Y="-2430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007F85FB-FE40-4084-965F-C93D112CC7C4}" type="presOf" srcId="{C73C7642-F245-4585-8F88-243F9FAEF6CA}" destId="{1C4BCB69-D3A6-4CCF-9871-D9B9359B8159}" srcOrd="0" destOrd="0" presId="urn:microsoft.com/office/officeart/2005/8/layout/vList2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89B83E7A-FE80-4904-A04F-8EBDE56D1579}" type="presOf" srcId="{6B0205A6-422D-4956-AD89-0CEBCAE4530D}" destId="{B1DDF1AD-3BC2-43B8-A8D0-A33120EFAF7C}" srcOrd="0" destOrd="0" presId="urn:microsoft.com/office/officeart/2005/8/layout/vList2"/>
    <dgm:cxn modelId="{D26F9551-4048-457A-8535-AB72FFEB5FE5}" type="presOf" srcId="{39F8B381-5807-488E-AC22-73DD4140ED4A}" destId="{612116FE-9061-44B1-A457-8F1AFBD162E0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C1F4AFF7-F772-4234-81A6-F25302534EC6}" type="presOf" srcId="{EBC41103-E2E5-4D48-9B4B-425520D3D098}" destId="{97CBBA99-26B9-4E2D-BA76-BF47FEBF0134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D4DA4FB-3793-44B6-8A2E-C33A8B69D94E}" type="presOf" srcId="{FBBFC3EA-9D9D-4F3A-BEA6-9C2C0E46BF20}" destId="{ACAD381E-21DC-4C07-8FDD-119C2EC3BB2E}" srcOrd="0" destOrd="0" presId="urn:microsoft.com/office/officeart/2005/8/layout/vList2"/>
    <dgm:cxn modelId="{7BE6B161-9291-4C51-8574-80249CE388EB}" type="presOf" srcId="{445C7998-7549-48B0-BD68-D4F0167F02E5}" destId="{7B541546-39A7-4633-AED0-6028788110D7}" srcOrd="0" destOrd="0" presId="urn:microsoft.com/office/officeart/2005/8/layout/vList2"/>
    <dgm:cxn modelId="{94D67D6A-BDC9-45B8-91AF-CB56AB84189E}" type="presParOf" srcId="{612116FE-9061-44B1-A457-8F1AFBD162E0}" destId="{7B541546-39A7-4633-AED0-6028788110D7}" srcOrd="0" destOrd="0" presId="urn:microsoft.com/office/officeart/2005/8/layout/vList2"/>
    <dgm:cxn modelId="{E0DDA850-5B00-491A-9B55-0097FE1F01D8}" type="presParOf" srcId="{612116FE-9061-44B1-A457-8F1AFBD162E0}" destId="{9B9314F6-85CC-4C49-B24D-6AF5DF05D800}" srcOrd="1" destOrd="0" presId="urn:microsoft.com/office/officeart/2005/8/layout/vList2"/>
    <dgm:cxn modelId="{7E87D282-268E-474A-8E27-96A9A558783F}" type="presParOf" srcId="{612116FE-9061-44B1-A457-8F1AFBD162E0}" destId="{ACAD381E-21DC-4C07-8FDD-119C2EC3BB2E}" srcOrd="2" destOrd="0" presId="urn:microsoft.com/office/officeart/2005/8/layout/vList2"/>
    <dgm:cxn modelId="{BBAEBE05-E98A-4F84-9474-68F23444EF50}" type="presParOf" srcId="{612116FE-9061-44B1-A457-8F1AFBD162E0}" destId="{208194AD-7544-4854-B7A4-4A67E5453B54}" srcOrd="3" destOrd="0" presId="urn:microsoft.com/office/officeart/2005/8/layout/vList2"/>
    <dgm:cxn modelId="{CD0FB5AC-C5D3-4B06-9DF2-267E70C81B8F}" type="presParOf" srcId="{612116FE-9061-44B1-A457-8F1AFBD162E0}" destId="{1C4BCB69-D3A6-4CCF-9871-D9B9359B8159}" srcOrd="4" destOrd="0" presId="urn:microsoft.com/office/officeart/2005/8/layout/vList2"/>
    <dgm:cxn modelId="{38F299D9-8ED9-43BE-B466-A726217813FC}" type="presParOf" srcId="{612116FE-9061-44B1-A457-8F1AFBD162E0}" destId="{34DE5943-AAB5-4DC3-B765-99B35FCB6ECD}" srcOrd="5" destOrd="0" presId="urn:microsoft.com/office/officeart/2005/8/layout/vList2"/>
    <dgm:cxn modelId="{6BCE9585-DD28-4947-AA84-1F8DCE9B8E7B}" type="presParOf" srcId="{612116FE-9061-44B1-A457-8F1AFBD162E0}" destId="{97CBBA99-26B9-4E2D-BA76-BF47FEBF0134}" srcOrd="6" destOrd="0" presId="urn:microsoft.com/office/officeart/2005/8/layout/vList2"/>
    <dgm:cxn modelId="{A4ED38B5-0702-43E4-A82A-ABEB69279280}" type="presParOf" srcId="{612116FE-9061-44B1-A457-8F1AFBD162E0}" destId="{9A22653A-B2DB-4D9E-A633-AD2EC219A723}" srcOrd="7" destOrd="0" presId="urn:microsoft.com/office/officeart/2005/8/layout/vList2"/>
    <dgm:cxn modelId="{AE1C89D2-0682-4589-8A50-01C0518CB07A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34438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42151" y="76589"/>
        <a:ext cx="7150456" cy="779158"/>
      </dsp:txXfrm>
    </dsp:sp>
    <dsp:sp modelId="{ACAD381E-21DC-4C07-8FDD-119C2EC3BB2E}">
      <dsp:nvSpPr>
        <dsp:cNvPr id="0" name=""/>
        <dsp:cNvSpPr/>
      </dsp:nvSpPr>
      <dsp:spPr>
        <a:xfrm>
          <a:off x="0" y="962336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8464"/>
                <a:satOff val="-10113"/>
                <a:lumOff val="1839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138464"/>
                <a:satOff val="-10113"/>
                <a:lumOff val="1839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138464"/>
                <a:satOff val="-10113"/>
                <a:lumOff val="1839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</a:t>
          </a:r>
          <a:r>
            <a:rPr lang="cs-CZ" sz="1800" kern="1200" smtClean="0"/>
            <a:t>: Mgr. </a:t>
          </a:r>
          <a:r>
            <a:rPr lang="cs-CZ" sz="1800" kern="1200" dirty="0" smtClean="0"/>
            <a:t>Vlasta Šujanová</a:t>
          </a:r>
          <a:endParaRPr lang="cs-CZ" sz="1800" kern="1200" dirty="0"/>
        </a:p>
      </dsp:txBody>
      <dsp:txXfrm>
        <a:off x="42151" y="1004487"/>
        <a:ext cx="7150456" cy="779158"/>
      </dsp:txXfrm>
    </dsp:sp>
    <dsp:sp modelId="{1C4BCB69-D3A6-4CCF-9871-D9B9359B8159}">
      <dsp:nvSpPr>
        <dsp:cNvPr id="0" name=""/>
        <dsp:cNvSpPr/>
      </dsp:nvSpPr>
      <dsp:spPr>
        <a:xfrm>
          <a:off x="0" y="1877635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6929"/>
                <a:satOff val="-20226"/>
                <a:lumOff val="36779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276929"/>
                <a:satOff val="-20226"/>
                <a:lumOff val="36779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276929"/>
                <a:satOff val="-20226"/>
                <a:lumOff val="36779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Samohláska e é E</a:t>
          </a:r>
          <a:endParaRPr lang="cs-CZ" sz="1800" kern="1200" dirty="0"/>
        </a:p>
      </dsp:txBody>
      <dsp:txXfrm>
        <a:off x="42151" y="1919786"/>
        <a:ext cx="7150456" cy="779158"/>
      </dsp:txXfrm>
    </dsp:sp>
    <dsp:sp modelId="{97CBBA99-26B9-4E2D-BA76-BF47FEBF0134}">
      <dsp:nvSpPr>
        <dsp:cNvPr id="0" name=""/>
        <dsp:cNvSpPr/>
      </dsp:nvSpPr>
      <dsp:spPr>
        <a:xfrm>
          <a:off x="0" y="2792936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6929"/>
                <a:satOff val="-20226"/>
                <a:lumOff val="36779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276929"/>
                <a:satOff val="-20226"/>
                <a:lumOff val="36779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276929"/>
                <a:satOff val="-20226"/>
                <a:lumOff val="36779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 : </a:t>
          </a:r>
          <a:r>
            <a:rPr lang="cs-CZ" sz="1800" kern="1200" dirty="0" smtClean="0"/>
            <a:t>44</a:t>
          </a:r>
          <a:endParaRPr lang="cs-CZ" sz="1800" kern="1200" dirty="0"/>
        </a:p>
      </dsp:txBody>
      <dsp:txXfrm>
        <a:off x="42151" y="2835087"/>
        <a:ext cx="7150456" cy="779158"/>
      </dsp:txXfrm>
    </dsp:sp>
    <dsp:sp modelId="{B1DDF1AD-3BC2-43B8-A8D0-A33120EFAF7C}">
      <dsp:nvSpPr>
        <dsp:cNvPr id="0" name=""/>
        <dsp:cNvSpPr/>
      </dsp:nvSpPr>
      <dsp:spPr>
        <a:xfrm>
          <a:off x="0" y="3708235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8464"/>
                <a:satOff val="-10113"/>
                <a:lumOff val="1839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138464"/>
                <a:satOff val="-10113"/>
                <a:lumOff val="1839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138464"/>
                <a:satOff val="-10113"/>
                <a:lumOff val="1839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24.2.2013 </a:t>
          </a:r>
          <a:endParaRPr lang="cs-CZ" sz="1800" kern="1200" dirty="0"/>
        </a:p>
      </dsp:txBody>
      <dsp:txXfrm>
        <a:off x="42151" y="3750386"/>
        <a:ext cx="7150456" cy="7791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5C21B-974C-478F-A651-21B4AF044C3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9A67A6-C48C-4F07-8616-9F999E5A96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115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9A67A6-C48C-4F07-8616-9F999E5A961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5517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9A67A6-C48C-4F07-8616-9F999E5A961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80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9C1EDDC-C5A9-4527-9938-58F7F2D7A530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9836B7E-741B-4225-B167-AEEE9CC8D9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C1EDDC-C5A9-4527-9938-58F7F2D7A530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36B7E-741B-4225-B167-AEEE9CC8D91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C1EDDC-C5A9-4527-9938-58F7F2D7A530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36B7E-741B-4225-B167-AEEE9CC8D91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C1EDDC-C5A9-4527-9938-58F7F2D7A530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36B7E-741B-4225-B167-AEEE9CC8D91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C1EDDC-C5A9-4527-9938-58F7F2D7A530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36B7E-741B-4225-B167-AEEE9CC8D91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C1EDDC-C5A9-4527-9938-58F7F2D7A530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36B7E-741B-4225-B167-AEEE9CC8D91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C1EDDC-C5A9-4527-9938-58F7F2D7A530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36B7E-741B-4225-B167-AEEE9CC8D9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9C1EDDC-C5A9-4527-9938-58F7F2D7A530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36B7E-741B-4225-B167-AEEE9CC8D91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9C1EDDC-C5A9-4527-9938-58F7F2D7A530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9836B7E-741B-4225-B167-AEEE9CC8D9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C1EDDC-C5A9-4527-9938-58F7F2D7A530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36B7E-741B-4225-B167-AEEE9CC8D9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C1EDDC-C5A9-4527-9938-58F7F2D7A530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836B7E-741B-4225-B167-AEEE9CC8D9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9C1EDDC-C5A9-4527-9938-58F7F2D7A530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9836B7E-741B-4225-B167-AEEE9CC8D91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image" Target="../media/image14.jpeg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384111"/>
              </p:ext>
            </p:extLst>
          </p:nvPr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69708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seznámení a poznávání  </a:t>
            </a:r>
            <a:r>
              <a:rPr lang="cs-CZ" dirty="0" smtClean="0"/>
              <a:t>samohlásky e é E 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samohláska  e </a:t>
            </a:r>
            <a:r>
              <a:rPr lang="cs-CZ" dirty="0" err="1" smtClean="0"/>
              <a:t>E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1.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6 -7  let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8547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     N       J       I        O     E      K      L</a:t>
            </a:r>
          </a:p>
          <a:p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M   E         L        A     I       O      R       E</a:t>
            </a:r>
          </a:p>
          <a:p>
            <a:r>
              <a:rPr lang="cs-CZ" dirty="0" smtClean="0">
                <a:latin typeface="Bodoni MT Black" panose="02070A03080606020203" pitchFamily="18" charset="0"/>
                <a:cs typeface="Aharoni" panose="02010803020104030203" pitchFamily="2" charset="-79"/>
              </a:rPr>
              <a:t>n    o     e      p     a     r     ž      é      l</a:t>
            </a:r>
          </a:p>
          <a:p>
            <a:r>
              <a:rPr lang="cs-CZ" dirty="0" smtClean="0">
                <a:latin typeface="Gill Sans Ultra Bold" panose="020B0A02020104020203" pitchFamily="34" charset="-18"/>
                <a:cs typeface="Aharoni" panose="02010803020104030203" pitchFamily="2" charset="-79"/>
              </a:rPr>
              <a:t>E     K       L    N     R      É      P    Ř</a:t>
            </a:r>
          </a:p>
          <a:p>
            <a:r>
              <a:rPr lang="cs-CZ" dirty="0" smtClean="0">
                <a:latin typeface="Century Schoolbook" panose="02040604050505020304" pitchFamily="18" charset="0"/>
                <a:cs typeface="Aharoni" panose="02010803020104030203" pitchFamily="2" charset="-79"/>
              </a:rPr>
              <a:t>N    P       É        I      O     A      L      W     X </a:t>
            </a:r>
          </a:p>
          <a:p>
            <a:r>
              <a:rPr lang="cs-CZ" dirty="0" smtClean="0">
                <a:cs typeface="Aharoni" panose="02010803020104030203" pitchFamily="2" charset="-79"/>
              </a:rPr>
              <a:t>y     i     p     e      a      l     é      c      d</a:t>
            </a:r>
          </a:p>
          <a:p>
            <a:r>
              <a:rPr lang="cs-CZ" dirty="0" smtClean="0">
                <a:latin typeface="Gill Sans Ultra Bold" panose="020B0A02020104020203" pitchFamily="34" charset="-18"/>
                <a:cs typeface="Aharoni" panose="02010803020104030203" pitchFamily="2" charset="-79"/>
              </a:rPr>
              <a:t>b   l         o   e       a     i     u    ú    </a:t>
            </a:r>
          </a:p>
          <a:p>
            <a:r>
              <a:rPr lang="cs-CZ" dirty="0" smtClean="0">
                <a:latin typeface="Bauhaus 93" panose="04030905020B02020C02" pitchFamily="82" charset="0"/>
                <a:cs typeface="Aharoni" panose="02010803020104030203" pitchFamily="2" charset="-79"/>
              </a:rPr>
              <a:t>M        E         O      P     A     F       K        L    Z</a:t>
            </a:r>
          </a:p>
          <a:p>
            <a:endParaRPr lang="cs-CZ" dirty="0">
              <a:latin typeface="Rockwell Extra Bold" panose="02060903040505020403" pitchFamily="18" charset="0"/>
              <a:cs typeface="Aharoni" panose="02010803020104030203" pitchFamily="2" charset="-79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chemeClr val="tx1"/>
                </a:solidFill>
              </a:rPr>
              <a:t>označ  písmeno </a:t>
            </a:r>
            <a:r>
              <a:rPr lang="cs-CZ" sz="5400" dirty="0" smtClean="0">
                <a:solidFill>
                  <a:srgbClr val="FF0000"/>
                </a:solidFill>
              </a:rPr>
              <a:t>e é </a:t>
            </a:r>
            <a:r>
              <a:rPr lang="cs-CZ" sz="5400" dirty="0" smtClean="0">
                <a:solidFill>
                  <a:srgbClr val="FF0000"/>
                </a:solidFill>
              </a:rPr>
              <a:t>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0MGM\AppData\Local\Microsoft\Windows\Temporary Internet Files\Content.IE5\F5SDY0GR\MC900441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7649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47576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pastelka   buben     kočička     zelí</a:t>
            </a:r>
          </a:p>
          <a:p>
            <a:r>
              <a:rPr lang="cs-CZ" dirty="0" smtClean="0">
                <a:latin typeface="Gill Sans Ultra Bold" panose="020B0A02020104020203" pitchFamily="34" charset="-18"/>
              </a:rPr>
              <a:t>KŮŇ       HROCH     PRASE       PES</a:t>
            </a:r>
          </a:p>
          <a:p>
            <a:r>
              <a:rPr lang="cs-CZ" dirty="0" smtClean="0">
                <a:latin typeface="Century Schoolbook" panose="02040604050505020304" pitchFamily="18" charset="0"/>
              </a:rPr>
              <a:t>BABIČKA     DĚDEČEK    STRÝČEK</a:t>
            </a:r>
          </a:p>
          <a:p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hodiny      křeslo     zvoneček     hrnek</a:t>
            </a:r>
          </a:p>
          <a:p>
            <a:r>
              <a:rPr lang="cs-CZ" dirty="0" smtClean="0">
                <a:latin typeface="Batang" panose="02030600000101010101" pitchFamily="18" charset="-127"/>
                <a:ea typeface="Batang" panose="02030600000101010101" pitchFamily="18" charset="-127"/>
                <a:cs typeface="Aharoni" panose="02010803020104030203" pitchFamily="2" charset="-79"/>
              </a:rPr>
              <a:t>židle      myš      sklep     topení     chléb</a:t>
            </a:r>
          </a:p>
          <a:p>
            <a:r>
              <a:rPr lang="cs-CZ" dirty="0" smtClean="0">
                <a:latin typeface="Arial Rounded MT Bold" panose="020F0704030504030204" pitchFamily="34" charset="0"/>
                <a:ea typeface="Batang" panose="02030600000101010101" pitchFamily="18" charset="-127"/>
                <a:cs typeface="Aharoni" panose="02010803020104030203" pitchFamily="2" charset="-79"/>
              </a:rPr>
              <a:t>ČAJ        KABELA      ČEPICE      PENÍZE</a:t>
            </a:r>
          </a:p>
          <a:p>
            <a:r>
              <a:rPr lang="cs-CZ" dirty="0" smtClean="0">
                <a:latin typeface="Castellar" panose="020A0402060406010301" pitchFamily="18" charset="0"/>
                <a:ea typeface="Batang" panose="02030600000101010101" pitchFamily="18" charset="-127"/>
                <a:cs typeface="Aharoni" panose="02010803020104030203" pitchFamily="2" charset="-79"/>
              </a:rPr>
              <a:t>TRÁVA      NOSÍK    SLEPICE   PEŘINA</a:t>
            </a:r>
          </a:p>
          <a:p>
            <a:r>
              <a:rPr lang="cs-CZ" dirty="0" smtClean="0">
                <a:latin typeface="Broadway" panose="04040905080B02020502" pitchFamily="82" charset="0"/>
                <a:ea typeface="Batang" panose="02030600000101010101" pitchFamily="18" charset="-127"/>
                <a:cs typeface="Aharoni" panose="02010803020104030203" pitchFamily="2" charset="-79"/>
              </a:rPr>
              <a:t>deka      letadlo      sešit       Eva     </a:t>
            </a:r>
          </a:p>
          <a:p>
            <a:endParaRPr lang="cs-CZ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  písmena  </a:t>
            </a:r>
            <a:r>
              <a:rPr lang="cs-CZ" sz="4900" dirty="0" smtClean="0">
                <a:solidFill>
                  <a:srgbClr val="FF0000"/>
                </a:solidFill>
              </a:rPr>
              <a:t>e </a:t>
            </a:r>
            <a:r>
              <a:rPr lang="cs-CZ" sz="4900" dirty="0" err="1" smtClean="0">
                <a:solidFill>
                  <a:srgbClr val="FF0000"/>
                </a:solidFill>
              </a:rPr>
              <a:t>E</a:t>
            </a:r>
            <a:r>
              <a:rPr lang="cs-CZ" sz="4900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ve  slovech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SN7SDP56\MC9002339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703762"/>
            <a:ext cx="2085975" cy="2154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67810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 začíná  na   </a:t>
            </a:r>
            <a:r>
              <a:rPr lang="cs-CZ" sz="4800" dirty="0" smtClean="0">
                <a:solidFill>
                  <a:srgbClr val="FF0000"/>
                </a:solidFill>
              </a:rPr>
              <a:t>E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0MGM\AppData\Local\Microsoft\Windows\Temporary Internet Files\Content.IE5\JW0N6RMX\MC900036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25" y="2948782"/>
            <a:ext cx="184467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JW0N6RMX\MC9003330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75" y="2298700"/>
            <a:ext cx="1839913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MGM\AppData\Local\Microsoft\Windows\Temporary Internet Files\Content.IE5\SN7SDP56\MC9004351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3013" y="1824038"/>
            <a:ext cx="157797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MGM\AppData\Local\Microsoft\Windows\Temporary Internet Files\Content.IE5\SN7SDP56\MC9002972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213" y="41529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MGM\AppData\Local\Microsoft\Windows\Temporary Internet Files\Content.IE5\JW0N6RMX\MC9003183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550" y="650875"/>
            <a:ext cx="1827213" cy="148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MGM\AppData\Local\Microsoft\Windows\Temporary Internet Files\Content.IE5\F5SDY0GR\MC90029922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5988" y="3862388"/>
            <a:ext cx="1812925" cy="163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MGM\AppData\Local\Microsoft\Windows\Temporary Internet Files\Content.IE5\JW0N6RMX\MM900236288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538" y="2184400"/>
            <a:ext cx="47625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MGM\AppData\Local\Microsoft\Windows\Temporary Internet Files\Content.IE5\F5SDY0GR\MC90023257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7663" y="1350963"/>
            <a:ext cx="2373312" cy="1795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0MGM\AppData\Local\Microsoft\Windows\Temporary Internet Files\Content.IE5\UQE9O76T\MC90022906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163" y="4554538"/>
            <a:ext cx="1641475" cy="180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58503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slova, která začínají na stejnou hlásku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UQE9O76T\MC9003586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8" y="1793875"/>
            <a:ext cx="1473200" cy="1839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JW0N6RMX\MP9004068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913" y="3460750"/>
            <a:ext cx="2081212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UQE9O76T\MC90043804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660090"/>
            <a:ext cx="2107481" cy="2107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UQE9O76T\MC90043637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875" y="1181100"/>
            <a:ext cx="2286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F5SDY0GR\MC9003711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13237"/>
            <a:ext cx="1635125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JW0N6RMX\MC9003112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475" y="2834482"/>
            <a:ext cx="1819275" cy="159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MGM\AppData\Local\Microsoft\Windows\Temporary Internet Files\Content.IE5\F5SDY0GR\MM90023631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413" y="1250950"/>
            <a:ext cx="6477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MGM\AppData\Local\Microsoft\Windows\Temporary Internet Files\Content.IE5\F5SDY0GR\MP90040318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816715"/>
            <a:ext cx="2297295" cy="153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705238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JW0N6RMX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5825" y="3776663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66410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230</TotalTime>
  <Words>234</Words>
  <Application>Microsoft Office PowerPoint</Application>
  <PresentationFormat>Předvádění na obrazovce (4:3)</PresentationFormat>
  <Paragraphs>41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Prezentace aplikace PowerPoint</vt:lpstr>
      <vt:lpstr>označ  písmeno e é E</vt:lpstr>
      <vt:lpstr>označ  písmena  e E  ve  slovech</vt:lpstr>
      <vt:lpstr>co  začíná  na   E</vt:lpstr>
      <vt:lpstr>spoj slova, která začínají na stejnou hlásku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9</cp:revision>
  <dcterms:created xsi:type="dcterms:W3CDTF">2013-10-22T19:36:34Z</dcterms:created>
  <dcterms:modified xsi:type="dcterms:W3CDTF">2013-10-24T18:26:57Z</dcterms:modified>
</cp:coreProperties>
</file>