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ink/ink1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65" r:id="rId2"/>
    <p:sldId id="257" r:id="rId3"/>
    <p:sldId id="258" r:id="rId4"/>
    <p:sldId id="259" r:id="rId5"/>
    <p:sldId id="263" r:id="rId6"/>
    <p:sldId id="260" r:id="rId7"/>
    <p:sldId id="264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00"/>
    <a:srgbClr val="0000FF"/>
    <a:srgbClr val="EA941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0" units="cm"/>
          <inkml:channel name="Y" type="integer" max="768" units="cm"/>
        </inkml:traceFormat>
        <inkml:channelProperties>
          <inkml:channelProperty channel="X" name="resolution" value="28.33333" units="1/cm"/>
          <inkml:channelProperty channel="Y" name="resolution" value="28.33948" units="1/cm"/>
        </inkml:channelProperties>
      </inkml:inkSource>
      <inkml:timestamp xml:id="ts0" timeString="2013-08-31T21:00:43.235"/>
    </inkml:context>
    <inkml:brush xml:id="br0">
      <inkml:brushProperty name="width" value="0.04667" units="cm"/>
      <inkml:brushProperty name="height" value="0.04667" units="cm"/>
      <inkml:brushProperty name="color" value="#ED1C24"/>
      <inkml:brushProperty name="fitToCurve" value="1"/>
    </inkml:brush>
  </inkml:definitions>
  <inkml:trace contextRef="#ctx0" brushRef="#br0">0 0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10F2FE-0C64-44CF-A248-ECEC0E3EBAD9}" type="datetimeFigureOut">
              <a:rPr lang="cs-CZ" smtClean="0"/>
              <a:t>24.10.2013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7EB341D-3D94-4EF8-8FBF-32D79400247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263600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EB341D-3D94-4EF8-8FBF-32D794002470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61893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C5423-007F-4B56-9A2B-0B133AB8B43B}" type="datetimeFigureOut">
              <a:rPr lang="cs-CZ" smtClean="0"/>
              <a:t>24.10.2013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FD43F-4B6D-4B50-9262-817C87D2B56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52777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C5423-007F-4B56-9A2B-0B133AB8B43B}" type="datetimeFigureOut">
              <a:rPr lang="cs-CZ" smtClean="0"/>
              <a:t>24.10.2013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FD43F-4B6D-4B50-9262-817C87D2B56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627561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C5423-007F-4B56-9A2B-0B133AB8B43B}" type="datetimeFigureOut">
              <a:rPr lang="cs-CZ" smtClean="0"/>
              <a:t>24.10.2013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FD43F-4B6D-4B50-9262-817C87D2B56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483988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C5423-007F-4B56-9A2B-0B133AB8B43B}" type="datetimeFigureOut">
              <a:rPr lang="cs-CZ" smtClean="0"/>
              <a:t>24.10.2013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FD43F-4B6D-4B50-9262-817C87D2B56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470103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C5423-007F-4B56-9A2B-0B133AB8B43B}" type="datetimeFigureOut">
              <a:rPr lang="cs-CZ" smtClean="0"/>
              <a:t>24.10.2013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FD43F-4B6D-4B50-9262-817C87D2B56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517620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C5423-007F-4B56-9A2B-0B133AB8B43B}" type="datetimeFigureOut">
              <a:rPr lang="cs-CZ" smtClean="0"/>
              <a:t>24.10.2013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FD43F-4B6D-4B50-9262-817C87D2B56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892696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C5423-007F-4B56-9A2B-0B133AB8B43B}" type="datetimeFigureOut">
              <a:rPr lang="cs-CZ" smtClean="0"/>
              <a:t>24.10.2013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FD43F-4B6D-4B50-9262-817C87D2B56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66758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C5423-007F-4B56-9A2B-0B133AB8B43B}" type="datetimeFigureOut">
              <a:rPr lang="cs-CZ" smtClean="0"/>
              <a:t>24.10.2013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FD43F-4B6D-4B50-9262-817C87D2B56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690925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C5423-007F-4B56-9A2B-0B133AB8B43B}" type="datetimeFigureOut">
              <a:rPr lang="cs-CZ" smtClean="0"/>
              <a:t>24.10.2013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FD43F-4B6D-4B50-9262-817C87D2B56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227781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C5423-007F-4B56-9A2B-0B133AB8B43B}" type="datetimeFigureOut">
              <a:rPr lang="cs-CZ" smtClean="0"/>
              <a:t>24.10.2013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FD43F-4B6D-4B50-9262-817C87D2B56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68498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C5423-007F-4B56-9A2B-0B133AB8B43B}" type="datetimeFigureOut">
              <a:rPr lang="cs-CZ" smtClean="0"/>
              <a:t>24.10.2013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FD43F-4B6D-4B50-9262-817C87D2B56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76484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>
            <a:alpha val="19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2C5423-007F-4B56-9A2B-0B133AB8B43B}" type="datetimeFigureOut">
              <a:rPr lang="cs-CZ" smtClean="0"/>
              <a:t>24.10.2013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2FD43F-4B6D-4B50-9262-817C87D2B56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58286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emf"/><Relationship Id="rId13" Type="http://schemas.openxmlformats.org/officeDocument/2006/relationships/image" Target="../media/image8.png"/><Relationship Id="rId18" Type="http://schemas.openxmlformats.org/officeDocument/2006/relationships/image" Target="../media/image27.png"/><Relationship Id="rId3" Type="http://schemas.openxmlformats.org/officeDocument/2006/relationships/image" Target="../media/image4.jpeg"/><Relationship Id="rId12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11" Type="http://schemas.openxmlformats.org/officeDocument/2006/relationships/image" Target="../media/image6.png"/><Relationship Id="rId5" Type="http://schemas.openxmlformats.org/officeDocument/2006/relationships/customXml" Target="../ink/ink1.xml"/><Relationship Id="rId15" Type="http://schemas.openxmlformats.org/officeDocument/2006/relationships/image" Target="../media/image10.png"/><Relationship Id="rId10" Type="http://schemas.openxmlformats.org/officeDocument/2006/relationships/image" Target="../media/image5.png"/><Relationship Id="rId4" Type="http://schemas.openxmlformats.org/officeDocument/2006/relationships/image" Target="../media/image2.jpeg"/><Relationship Id="rId9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18" Type="http://schemas.openxmlformats.org/officeDocument/2006/relationships/image" Target="../media/image36.png"/><Relationship Id="rId3" Type="http://schemas.openxmlformats.org/officeDocument/2006/relationships/image" Target="../media/image2.jpeg"/><Relationship Id="rId21" Type="http://schemas.openxmlformats.org/officeDocument/2006/relationships/image" Target="../media/image39.png"/><Relationship Id="rId17" Type="http://schemas.openxmlformats.org/officeDocument/2006/relationships/image" Target="../media/image3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11" Type="http://schemas.openxmlformats.org/officeDocument/2006/relationships/image" Target="../media/image28.png"/><Relationship Id="rId4" Type="http://schemas.openxmlformats.org/officeDocument/2006/relationships/image" Target="../media/image5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9.png"/><Relationship Id="rId4" Type="http://schemas.openxmlformats.org/officeDocument/2006/relationships/image" Target="../media/image80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2.jpeg"/><Relationship Id="rId7" Type="http://schemas.openxmlformats.org/officeDocument/2006/relationships/image" Target="../media/image14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5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77384666"/>
              </p:ext>
            </p:extLst>
          </p:nvPr>
        </p:nvGraphicFramePr>
        <p:xfrm>
          <a:off x="2345518" y="188640"/>
          <a:ext cx="4452964" cy="64807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Dokument" r:id="rId3" imgW="5889940" imgH="8568684" progId="Word.Document.12">
                  <p:embed/>
                </p:oleObj>
              </mc:Choice>
              <mc:Fallback>
                <p:oleObj name="Dokument" r:id="rId3" imgW="5889940" imgH="8568684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345518" y="188640"/>
                        <a:ext cx="4452964" cy="648072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145210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Zobrazit podrobnost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1988840"/>
            <a:ext cx="2736304" cy="273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609888"/>
            <a:ext cx="3096344" cy="4102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808043" y="1126486"/>
            <a:ext cx="285219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u="sng" dirty="0" smtClean="0"/>
              <a:t>KUŽELOSEČKY</a:t>
            </a:r>
            <a:endParaRPr lang="cs-CZ" sz="3600" b="1" u="sng" dirty="0"/>
          </a:p>
        </p:txBody>
      </p:sp>
      <p:sp>
        <p:nvSpPr>
          <p:cNvPr id="5" name="TextovéPole 4"/>
          <p:cNvSpPr txBox="1"/>
          <p:nvPr/>
        </p:nvSpPr>
        <p:spPr>
          <a:xfrm>
            <a:off x="408392" y="5229204"/>
            <a:ext cx="8199552" cy="1015663"/>
          </a:xfrm>
          <a:prstGeom prst="rect">
            <a:avLst/>
          </a:prstGeom>
          <a:noFill/>
          <a:ln w="28575">
            <a:noFill/>
          </a:ln>
        </p:spPr>
        <p:txBody>
          <a:bodyPr wrap="none" rtlCol="0">
            <a:spAutoFit/>
          </a:bodyPr>
          <a:lstStyle/>
          <a:p>
            <a:r>
              <a:rPr lang="cs-CZ" sz="6000" b="1" i="1" dirty="0" smtClean="0">
                <a:solidFill>
                  <a:srgbClr val="0000FF"/>
                </a:solidFill>
              </a:rPr>
              <a:t>Obecná </a:t>
            </a:r>
            <a:r>
              <a:rPr lang="cs-CZ" sz="4800" b="1" dirty="0" smtClean="0"/>
              <a:t>ROVNICE HYPERBOLY</a:t>
            </a:r>
            <a:endParaRPr lang="cs-CZ" sz="4800" b="1" dirty="0"/>
          </a:p>
        </p:txBody>
      </p:sp>
    </p:spTree>
    <p:extLst>
      <p:ext uri="{BB962C8B-B14F-4D97-AF65-F5344CB8AC3E}">
        <p14:creationId xmlns:p14="http://schemas.microsoft.com/office/powerpoint/2010/main" val="1357797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kupina 1"/>
          <p:cNvGrpSpPr/>
          <p:nvPr/>
        </p:nvGrpSpPr>
        <p:grpSpPr>
          <a:xfrm>
            <a:off x="575556" y="146186"/>
            <a:ext cx="7992888" cy="1050568"/>
            <a:chOff x="323528" y="146184"/>
            <a:chExt cx="7992888" cy="1050568"/>
          </a:xfrm>
        </p:grpSpPr>
        <p:sp>
          <p:nvSpPr>
            <p:cNvPr id="3" name="Nadpis 1"/>
            <p:cNvSpPr txBox="1">
              <a:spLocks/>
            </p:cNvSpPr>
            <p:nvPr/>
          </p:nvSpPr>
          <p:spPr>
            <a:xfrm>
              <a:off x="395536" y="146184"/>
              <a:ext cx="5976664" cy="725439"/>
            </a:xfrm>
            <a:prstGeom prst="rect">
              <a:avLst/>
            </a:prstGeom>
          </p:spPr>
          <p:txBody>
            <a:bodyPr/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algn="l"/>
              <a:endParaRPr lang="cs-CZ" sz="3200" b="1" i="1" dirty="0" smtClean="0"/>
            </a:p>
          </p:txBody>
        </p:sp>
        <p:pic>
          <p:nvPicPr>
            <p:cNvPr id="4" name="Picture 9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1531" y="242064"/>
              <a:ext cx="426997" cy="653358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  <a:extLst/>
          </p:spPr>
        </p:pic>
        <p:pic>
          <p:nvPicPr>
            <p:cNvPr id="5" name="Picture 2" descr="Zobrazit podrobnosti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02510" y="242064"/>
              <a:ext cx="565834" cy="65343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TextovéPole 5"/>
            <p:cNvSpPr txBox="1"/>
            <p:nvPr/>
          </p:nvSpPr>
          <p:spPr>
            <a:xfrm>
              <a:off x="6588224" y="827420"/>
              <a:ext cx="129541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kuželosečky</a:t>
              </a:r>
              <a:endParaRPr lang="cs-CZ" dirty="0">
                <a:solidFill>
                  <a:schemeClr val="tx1">
                    <a:lumMod val="95000"/>
                    <a:lumOff val="5000"/>
                  </a:schemeClr>
                </a:solidFill>
              </a:endParaRPr>
            </a:p>
          </p:txBody>
        </p:sp>
        <p:cxnSp>
          <p:nvCxnSpPr>
            <p:cNvPr id="7" name="Přímá spojnice 6"/>
            <p:cNvCxnSpPr/>
            <p:nvPr/>
          </p:nvCxnSpPr>
          <p:spPr>
            <a:xfrm>
              <a:off x="395536" y="1187460"/>
              <a:ext cx="792088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TextovéPole 7"/>
            <p:cNvSpPr txBox="1"/>
            <p:nvPr/>
          </p:nvSpPr>
          <p:spPr>
            <a:xfrm>
              <a:off x="323528" y="427311"/>
              <a:ext cx="5182188" cy="584775"/>
            </a:xfrm>
            <a:prstGeom prst="rect">
              <a:avLst/>
            </a:prstGeom>
            <a:noFill/>
            <a:ln w="28575"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cs-CZ" sz="3200" b="1" i="1" dirty="0" smtClean="0">
                  <a:solidFill>
                    <a:srgbClr val="0000FF"/>
                  </a:solidFill>
                </a:rPr>
                <a:t>Obecná </a:t>
              </a:r>
              <a:r>
                <a:rPr lang="cs-CZ" sz="3200" b="1" dirty="0" smtClean="0"/>
                <a:t>ROVNICE HYPERBOLY</a:t>
              </a:r>
              <a:endParaRPr lang="cs-CZ" sz="3200" b="1" i="1" dirty="0">
                <a:solidFill>
                  <a:srgbClr val="0000FF"/>
                </a:solidFill>
              </a:endParaRPr>
            </a:p>
          </p:txBody>
        </p:sp>
      </p:grpSp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1178" name="Rukopis 1177"/>
              <p14:cNvContentPartPr/>
              <p14:nvPr/>
            </p14:nvContentPartPr>
            <p14:xfrm>
              <a:off x="9566984" y="1842367"/>
              <a:ext cx="360" cy="360"/>
            </p14:xfrm>
          </p:contentPart>
        </mc:Choice>
        <mc:Fallback xmlns="">
          <p:pic>
            <p:nvPicPr>
              <p:cNvPr id="1178" name="Rukopis 1177"/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9558704" y="1834087"/>
                <a:ext cx="16920" cy="16920"/>
              </a:xfrm>
              <a:prstGeom prst="rect">
                <a:avLst/>
              </a:prstGeom>
            </p:spPr>
          </p:pic>
        </mc:Fallback>
      </mc:AlternateContent>
      <p:sp>
        <p:nvSpPr>
          <p:cNvPr id="10" name="TextovéPole 9"/>
          <p:cNvSpPr txBox="1"/>
          <p:nvPr/>
        </p:nvSpPr>
        <p:spPr>
          <a:xfrm>
            <a:off x="488558" y="1325976"/>
            <a:ext cx="810215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Obecnou rovnici hyperboly získáme  algebraickými úpravami </a:t>
            </a:r>
            <a:br>
              <a:rPr lang="cs-CZ" sz="2400" b="1" dirty="0" smtClean="0"/>
            </a:br>
            <a:r>
              <a:rPr lang="cs-CZ" sz="2400" b="1" dirty="0" smtClean="0"/>
              <a:t>rovnice středové:</a:t>
            </a:r>
            <a:endParaRPr lang="cs-CZ" sz="2400" b="1" dirty="0"/>
          </a:p>
        </p:txBody>
      </p:sp>
      <p:sp>
        <p:nvSpPr>
          <p:cNvPr id="11" name="Zaoblený obdélník 10"/>
          <p:cNvSpPr/>
          <p:nvPr/>
        </p:nvSpPr>
        <p:spPr>
          <a:xfrm>
            <a:off x="4049616" y="3501008"/>
            <a:ext cx="4824536" cy="1728192"/>
          </a:xfrm>
          <a:prstGeom prst="roundRect">
            <a:avLst>
              <a:gd name="adj" fmla="val 0"/>
            </a:avLst>
          </a:prstGeom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1001">
            <a:schemeClr val="lt1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/>
              <p:cNvSpPr txBox="1"/>
              <p:nvPr/>
            </p:nvSpPr>
            <p:spPr>
              <a:xfrm>
                <a:off x="540116" y="2197757"/>
                <a:ext cx="2654829" cy="655179"/>
              </a:xfrm>
              <a:prstGeom prst="rect">
                <a:avLst/>
              </a:prstGeom>
              <a:ln/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b="1" i="1" smtClean="0">
                              <a:latin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b="1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cs-CZ" b="1" i="1" smtClean="0">
                                      <a:latin typeface="Cambria Math"/>
                                    </a:rPr>
                                  </m:ctrlPr>
                                </m:dPr>
                                <m:e>
                                  <m:r>
                                    <a:rPr lang="cs-CZ" b="1" i="1" smtClean="0">
                                      <a:latin typeface="Cambria Math"/>
                                    </a:rPr>
                                    <m:t>𝒙</m:t>
                                  </m:r>
                                  <m:r>
                                    <a:rPr lang="cs-CZ" b="1" i="1" smtClean="0">
                                      <a:latin typeface="Cambria Math"/>
                                    </a:rPr>
                                    <m:t>−</m:t>
                                  </m:r>
                                  <m:r>
                                    <a:rPr lang="cs-CZ" b="1" i="1" smtClean="0">
                                      <a:latin typeface="Cambria Math"/>
                                    </a:rPr>
                                    <m:t>𝟏</m:t>
                                  </m:r>
                                </m:e>
                              </m:d>
                            </m:e>
                            <m:sup>
                              <m:r>
                                <a:rPr lang="cs-CZ" b="1" i="1" smtClean="0">
                                  <a:latin typeface="Cambria Math"/>
                                </a:rPr>
                                <m:t>𝟐</m:t>
                              </m:r>
                            </m:sup>
                          </m:sSup>
                        </m:num>
                        <m:den>
                          <m:r>
                            <a:rPr lang="cs-CZ" b="1" i="1" smtClean="0">
                              <a:latin typeface="Cambria Math"/>
                            </a:rPr>
                            <m:t>𝟏𝟔</m:t>
                          </m:r>
                        </m:den>
                      </m:f>
                      <m:r>
                        <a:rPr lang="cs-CZ" b="1" i="0" smtClean="0">
                          <a:latin typeface="Cambria Math"/>
                        </a:rPr>
                        <m:t>−</m:t>
                      </m:r>
                      <m:f>
                        <m:fPr>
                          <m:ctrlPr>
                            <a:rPr lang="cs-CZ" b="1" i="1" smtClean="0">
                              <a:latin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b="1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cs-CZ" b="1" i="1" smtClean="0">
                                      <a:latin typeface="Cambria Math"/>
                                    </a:rPr>
                                  </m:ctrlPr>
                                </m:dPr>
                                <m:e>
                                  <m:r>
                                    <a:rPr lang="cs-CZ" b="1" i="1" smtClean="0">
                                      <a:latin typeface="Cambria Math"/>
                                    </a:rPr>
                                    <m:t>𝒚</m:t>
                                  </m:r>
                                  <m:r>
                                    <a:rPr lang="cs-CZ" b="1" i="1" smtClean="0">
                                      <a:latin typeface="Cambria Math"/>
                                    </a:rPr>
                                    <m:t>+</m:t>
                                  </m:r>
                                  <m:r>
                                    <a:rPr lang="cs-CZ" b="1" i="1" smtClean="0">
                                      <a:latin typeface="Cambria Math"/>
                                    </a:rPr>
                                    <m:t>𝟐</m:t>
                                  </m:r>
                                </m:e>
                              </m:d>
                            </m:e>
                            <m:sup>
                              <m:r>
                                <a:rPr lang="cs-CZ" b="1" i="1" smtClean="0">
                                  <a:latin typeface="Cambria Math"/>
                                </a:rPr>
                                <m:t>𝟐</m:t>
                              </m:r>
                            </m:sup>
                          </m:sSup>
                        </m:num>
                        <m:den>
                          <m:r>
                            <a:rPr lang="cs-CZ" b="1" i="1" smtClean="0">
                              <a:latin typeface="Cambria Math"/>
                            </a:rPr>
                            <m:t>𝟗</m:t>
                          </m:r>
                        </m:den>
                      </m:f>
                      <m:r>
                        <a:rPr lang="cs-CZ" b="1" i="1" smtClean="0">
                          <a:latin typeface="Cambria Math"/>
                        </a:rPr>
                        <m:t>=</m:t>
                      </m:r>
                      <m:r>
                        <a:rPr lang="cs-CZ" b="1" i="1" smtClean="0">
                          <a:latin typeface="Cambria Math"/>
                        </a:rPr>
                        <m:t>𝟏</m:t>
                      </m:r>
                    </m:oMath>
                  </m:oMathPara>
                </a14:m>
                <a:endParaRPr lang="cs-CZ" b="1" dirty="0"/>
              </a:p>
            </p:txBody>
          </p:sp>
        </mc:Choice>
        <mc:Fallback xmlns="">
          <p:sp>
            <p:nvSpPr>
              <p:cNvPr id="12" name="TextovéPole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0116" y="2197757"/>
                <a:ext cx="2654829" cy="655179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  <a:ln/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Obdélník 13"/>
              <p:cNvSpPr/>
              <p:nvPr/>
            </p:nvSpPr>
            <p:spPr>
              <a:xfrm>
                <a:off x="467544" y="4885067"/>
                <a:ext cx="3504934" cy="344133"/>
              </a:xfrm>
              <a:prstGeom prst="rect">
                <a:avLst/>
              </a:prstGeom>
              <a:ln/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1600" b="1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1600" b="1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𝟗</m:t>
                          </m:r>
                          <m:r>
                            <a:rPr lang="cs-CZ" sz="1600" b="1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𝒙</m:t>
                          </m:r>
                        </m:e>
                        <m:sup>
                          <m:r>
                            <a:rPr lang="cs-CZ" sz="1600" b="1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cs-CZ" sz="1600" b="1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−</m:t>
                      </m:r>
                      <m:r>
                        <a:rPr lang="cs-CZ" sz="1600" b="1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𝟏𝟔</m:t>
                      </m:r>
                      <m:sSup>
                        <m:sSupPr>
                          <m:ctrlPr>
                            <a:rPr lang="cs-CZ" sz="1600" b="1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1600" b="1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𝒚</m:t>
                          </m:r>
                        </m:e>
                        <m:sup>
                          <m:r>
                            <a:rPr lang="cs-CZ" sz="1600" b="1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cs-CZ" sz="1600" b="1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−</m:t>
                      </m:r>
                      <m:r>
                        <a:rPr lang="cs-CZ" sz="1600" b="1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𝟏𝟖</m:t>
                      </m:r>
                      <m:r>
                        <a:rPr lang="cs-CZ" sz="1600" b="1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𝒙</m:t>
                      </m:r>
                      <m:r>
                        <a:rPr lang="cs-CZ" sz="1600" b="1" i="0" smtClean="0">
                          <a:solidFill>
                            <a:srgbClr val="FF0000"/>
                          </a:solidFill>
                          <a:latin typeface="Cambria Math"/>
                        </a:rPr>
                        <m:t>−</m:t>
                      </m:r>
                      <m:r>
                        <a:rPr lang="cs-CZ" sz="1600" b="1" i="0" smtClean="0">
                          <a:solidFill>
                            <a:srgbClr val="FF0000"/>
                          </a:solidFill>
                          <a:latin typeface="Cambria Math"/>
                        </a:rPr>
                        <m:t>𝟔𝟒𝐲</m:t>
                      </m:r>
                      <m:r>
                        <a:rPr lang="cs-CZ" sz="1600" b="1" i="0" smtClean="0">
                          <a:solidFill>
                            <a:srgbClr val="FF0000"/>
                          </a:solidFill>
                          <a:latin typeface="Cambria Math"/>
                        </a:rPr>
                        <m:t>−</m:t>
                      </m:r>
                      <m:r>
                        <a:rPr lang="cs-CZ" sz="1600" b="1" i="0" smtClean="0">
                          <a:solidFill>
                            <a:srgbClr val="FF0000"/>
                          </a:solidFill>
                          <a:latin typeface="Cambria Math"/>
                        </a:rPr>
                        <m:t>𝟏𝟗𝟗</m:t>
                      </m:r>
                      <m:r>
                        <a:rPr lang="cs-CZ" sz="1600" b="1" i="0" smtClean="0">
                          <a:solidFill>
                            <a:srgbClr val="FF0000"/>
                          </a:solidFill>
                          <a:latin typeface="Cambria Math"/>
                        </a:rPr>
                        <m:t>=</m:t>
                      </m:r>
                      <m:r>
                        <a:rPr lang="cs-CZ" sz="1600" b="1" i="0" smtClean="0">
                          <a:solidFill>
                            <a:srgbClr val="FF0000"/>
                          </a:solidFill>
                          <a:latin typeface="Cambria Math"/>
                        </a:rPr>
                        <m:t>𝟎</m:t>
                      </m:r>
                    </m:oMath>
                  </m:oMathPara>
                </a14:m>
                <a:endParaRPr lang="cs-CZ" sz="1600" b="1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14" name="Obdélník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7544" y="4885067"/>
                <a:ext cx="3504934" cy="344133"/>
              </a:xfrm>
              <a:prstGeom prst="rect">
                <a:avLst/>
              </a:prstGeom>
              <a:blipFill rotWithShape="1">
                <a:blip r:embed="rId10"/>
                <a:stretch>
                  <a:fillRect b="-3279"/>
                </a:stretch>
              </a:blipFill>
              <a:ln/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Šipka dolů 14"/>
          <p:cNvSpPr/>
          <p:nvPr/>
        </p:nvSpPr>
        <p:spPr>
          <a:xfrm rot="10800000" flipV="1">
            <a:off x="1704802" y="4082064"/>
            <a:ext cx="325455" cy="538586"/>
          </a:xfrm>
          <a:prstGeom prst="downArrow">
            <a:avLst>
              <a:gd name="adj1" fmla="val 26521"/>
              <a:gd name="adj2" fmla="val 87033"/>
            </a:avLst>
          </a:prstGeom>
          <a:solidFill>
            <a:srgbClr val="03B50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 dirty="0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16" name="Šipka dolů 15"/>
          <p:cNvSpPr/>
          <p:nvPr/>
        </p:nvSpPr>
        <p:spPr>
          <a:xfrm rot="10800000" flipV="1">
            <a:off x="1704802" y="2962421"/>
            <a:ext cx="325455" cy="538586"/>
          </a:xfrm>
          <a:prstGeom prst="downArrow">
            <a:avLst>
              <a:gd name="adj1" fmla="val 26521"/>
              <a:gd name="adj2" fmla="val 87033"/>
            </a:avLst>
          </a:prstGeom>
          <a:solidFill>
            <a:srgbClr val="03B50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 dirty="0">
              <a:ln>
                <a:solidFill>
                  <a:schemeClr val="tx1"/>
                </a:solidFill>
              </a:ln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ovéPole 16"/>
              <p:cNvSpPr txBox="1"/>
              <p:nvPr/>
            </p:nvSpPr>
            <p:spPr>
              <a:xfrm>
                <a:off x="4067944" y="2197757"/>
                <a:ext cx="2742995" cy="655179"/>
              </a:xfrm>
              <a:prstGeom prst="rect">
                <a:avLst/>
              </a:prstGeom>
              <a:ln/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b="1" i="1" smtClean="0">
                              <a:latin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b="1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cs-CZ" b="1" i="1" smtClean="0">
                                      <a:latin typeface="Cambria Math"/>
                                    </a:rPr>
                                  </m:ctrlPr>
                                </m:dPr>
                                <m:e>
                                  <m:r>
                                    <a:rPr lang="cs-CZ" b="1" i="1" smtClean="0">
                                      <a:latin typeface="Cambria Math"/>
                                    </a:rPr>
                                    <m:t>𝒙</m:t>
                                  </m:r>
                                  <m:r>
                                    <a:rPr lang="cs-CZ" b="1" i="1" smtClean="0">
                                      <a:latin typeface="Cambria Math"/>
                                    </a:rPr>
                                    <m:t>−</m:t>
                                  </m:r>
                                  <m:r>
                                    <a:rPr lang="cs-CZ" b="1" i="1" smtClean="0">
                                      <a:latin typeface="Cambria Math"/>
                                    </a:rPr>
                                    <m:t>𝒎</m:t>
                                  </m:r>
                                </m:e>
                              </m:d>
                            </m:e>
                            <m:sup>
                              <m:r>
                                <a:rPr lang="cs-CZ" b="1" i="1" smtClean="0">
                                  <a:latin typeface="Cambria Math"/>
                                </a:rPr>
                                <m:t>𝟐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cs-CZ" b="1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1" i="1" smtClean="0">
                                  <a:latin typeface="Cambria Math"/>
                                </a:rPr>
                                <m:t>𝒂</m:t>
                              </m:r>
                            </m:e>
                            <m:sup>
                              <m:r>
                                <a:rPr lang="cs-CZ" b="1" i="1" smtClean="0">
                                  <a:latin typeface="Cambria Math"/>
                                </a:rPr>
                                <m:t>𝟐</m:t>
                              </m:r>
                            </m:sup>
                          </m:sSup>
                        </m:den>
                      </m:f>
                      <m:r>
                        <a:rPr lang="cs-CZ" b="1" i="1" smtClean="0">
                          <a:latin typeface="Cambria Math"/>
                        </a:rPr>
                        <m:t>−</m:t>
                      </m:r>
                      <m:f>
                        <m:fPr>
                          <m:ctrlPr>
                            <a:rPr lang="cs-CZ" b="1" i="1" smtClean="0">
                              <a:latin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b="1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cs-CZ" b="1" i="1" smtClean="0">
                                      <a:latin typeface="Cambria Math"/>
                                    </a:rPr>
                                  </m:ctrlPr>
                                </m:dPr>
                                <m:e>
                                  <m:r>
                                    <a:rPr lang="cs-CZ" b="1" i="1" smtClean="0">
                                      <a:latin typeface="Cambria Math"/>
                                    </a:rPr>
                                    <m:t>𝒚</m:t>
                                  </m:r>
                                  <m:r>
                                    <a:rPr lang="cs-CZ" b="1" i="1" smtClean="0">
                                      <a:latin typeface="Cambria Math"/>
                                    </a:rPr>
                                    <m:t>−</m:t>
                                  </m:r>
                                  <m:r>
                                    <a:rPr lang="cs-CZ" b="1" i="1" smtClean="0">
                                      <a:latin typeface="Cambria Math"/>
                                    </a:rPr>
                                    <m:t>𝒏</m:t>
                                  </m:r>
                                </m:e>
                              </m:d>
                            </m:e>
                            <m:sup>
                              <m:r>
                                <a:rPr lang="cs-CZ" b="1" i="1" smtClean="0">
                                  <a:latin typeface="Cambria Math"/>
                                </a:rPr>
                                <m:t>𝟐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cs-CZ" b="1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1" i="1" smtClean="0">
                                  <a:latin typeface="Cambria Math"/>
                                </a:rPr>
                                <m:t>𝒃</m:t>
                              </m:r>
                            </m:e>
                            <m:sup>
                              <m:r>
                                <a:rPr lang="cs-CZ" b="1" i="1" smtClean="0">
                                  <a:latin typeface="Cambria Math"/>
                                </a:rPr>
                                <m:t>𝟐</m:t>
                              </m:r>
                            </m:sup>
                          </m:sSup>
                        </m:den>
                      </m:f>
                      <m:r>
                        <a:rPr lang="cs-CZ" b="1" i="1" smtClean="0">
                          <a:latin typeface="Cambria Math"/>
                        </a:rPr>
                        <m:t>=</m:t>
                      </m:r>
                      <m:r>
                        <a:rPr lang="cs-CZ" b="1" i="1" smtClean="0">
                          <a:latin typeface="Cambria Math"/>
                        </a:rPr>
                        <m:t>𝟏</m:t>
                      </m:r>
                    </m:oMath>
                  </m:oMathPara>
                </a14:m>
                <a:endParaRPr lang="cs-CZ" b="1" dirty="0"/>
              </a:p>
            </p:txBody>
          </p:sp>
        </mc:Choice>
        <mc:Fallback xmlns="">
          <p:sp>
            <p:nvSpPr>
              <p:cNvPr id="17" name="TextovéPole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67944" y="2197757"/>
                <a:ext cx="2742995" cy="655179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  <a:ln/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Šipka dolů 17"/>
          <p:cNvSpPr/>
          <p:nvPr/>
        </p:nvSpPr>
        <p:spPr>
          <a:xfrm rot="10800000" flipV="1">
            <a:off x="5364088" y="2909857"/>
            <a:ext cx="325455" cy="538586"/>
          </a:xfrm>
          <a:prstGeom prst="downArrow">
            <a:avLst>
              <a:gd name="adj1" fmla="val 26521"/>
              <a:gd name="adj2" fmla="val 87033"/>
            </a:avLst>
          </a:prstGeom>
          <a:solidFill>
            <a:srgbClr val="03B50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 dirty="0">
              <a:ln>
                <a:solidFill>
                  <a:schemeClr val="tx1"/>
                </a:solidFill>
              </a:ln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ovéPole 18"/>
              <p:cNvSpPr txBox="1"/>
              <p:nvPr/>
            </p:nvSpPr>
            <p:spPr>
              <a:xfrm>
                <a:off x="4263815" y="3626515"/>
                <a:ext cx="4040209" cy="80021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800" b="1" i="1" dirty="0" smtClean="0">
                    <a:solidFill>
                      <a:srgbClr val="0000FF"/>
                    </a:solidFill>
                  </a:rPr>
                  <a:t>Obecná </a:t>
                </a:r>
                <a:r>
                  <a:rPr lang="cs-CZ" sz="2800" b="1" i="1" dirty="0" smtClean="0"/>
                  <a:t>rovnice hyperboly</a:t>
                </a:r>
                <a:endParaRPr lang="cs-CZ" sz="2000" b="1" i="1" dirty="0" smtClean="0">
                  <a:latin typeface="Cambria Math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1" i="1">
                          <a:solidFill>
                            <a:srgbClr val="0000FF"/>
                          </a:solidFill>
                          <a:latin typeface="Cambria Math"/>
                        </a:rPr>
                        <m:t>𝑨</m:t>
                      </m:r>
                      <m:r>
                        <a:rPr lang="cs-CZ" b="1" i="1">
                          <a:solidFill>
                            <a:srgbClr val="0000FF"/>
                          </a:solidFill>
                          <a:latin typeface="Cambria Math"/>
                        </a:rPr>
                        <m:t>, </m:t>
                      </m:r>
                      <m:r>
                        <a:rPr lang="cs-CZ" b="1" i="1">
                          <a:solidFill>
                            <a:srgbClr val="0000FF"/>
                          </a:solidFill>
                          <a:latin typeface="Cambria Math"/>
                        </a:rPr>
                        <m:t>𝑩</m:t>
                      </m:r>
                      <m:r>
                        <a:rPr lang="cs-CZ" b="1" i="1">
                          <a:solidFill>
                            <a:srgbClr val="0000FF"/>
                          </a:solidFill>
                          <a:latin typeface="Cambria Math"/>
                        </a:rPr>
                        <m:t>, </m:t>
                      </m:r>
                      <m:r>
                        <a:rPr lang="cs-CZ" b="1" i="1">
                          <a:solidFill>
                            <a:srgbClr val="0000FF"/>
                          </a:solidFill>
                          <a:latin typeface="Cambria Math"/>
                        </a:rPr>
                        <m:t>𝑪</m:t>
                      </m:r>
                      <m:r>
                        <a:rPr lang="cs-CZ" b="1" i="1">
                          <a:solidFill>
                            <a:srgbClr val="0000FF"/>
                          </a:solidFill>
                          <a:latin typeface="Cambria Math"/>
                        </a:rPr>
                        <m:t>,</m:t>
                      </m:r>
                      <m:r>
                        <a:rPr lang="cs-CZ" b="1" i="1">
                          <a:solidFill>
                            <a:srgbClr val="0000FF"/>
                          </a:solidFill>
                          <a:latin typeface="Cambria Math"/>
                        </a:rPr>
                        <m:t>𝑫</m:t>
                      </m:r>
                      <m:r>
                        <a:rPr lang="cs-CZ" b="1" i="1">
                          <a:solidFill>
                            <a:srgbClr val="0000FF"/>
                          </a:solidFill>
                          <a:latin typeface="Cambria Math"/>
                        </a:rPr>
                        <m:t>,</m:t>
                      </m:r>
                      <m:r>
                        <a:rPr lang="cs-CZ" b="1" i="1">
                          <a:solidFill>
                            <a:srgbClr val="0000FF"/>
                          </a:solidFill>
                          <a:latin typeface="Cambria Math"/>
                        </a:rPr>
                        <m:t>𝑬</m:t>
                      </m:r>
                      <m:r>
                        <a:rPr lang="cs-CZ" b="1" i="1">
                          <a:solidFill>
                            <a:srgbClr val="0000FF"/>
                          </a:solidFill>
                          <a:latin typeface="Cambria Math"/>
                          <a:ea typeface="Cambria Math"/>
                        </a:rPr>
                        <m:t>∈</m:t>
                      </m:r>
                      <m:r>
                        <a:rPr lang="cs-CZ" b="1" i="1">
                          <a:solidFill>
                            <a:srgbClr val="0000FF"/>
                          </a:solidFill>
                          <a:latin typeface="Cambria Math"/>
                          <a:ea typeface="Cambria Math"/>
                        </a:rPr>
                        <m:t>𝑹</m:t>
                      </m:r>
                      <m:r>
                        <a:rPr lang="cs-CZ" b="1" i="1">
                          <a:solidFill>
                            <a:srgbClr val="0000FF"/>
                          </a:solidFill>
                          <a:latin typeface="Cambria Math"/>
                          <a:ea typeface="Cambria Math"/>
                        </a:rPr>
                        <m:t>;  </m:t>
                      </m:r>
                      <m:r>
                        <a:rPr lang="cs-CZ" b="1" i="1">
                          <a:solidFill>
                            <a:srgbClr val="0000FF"/>
                          </a:solidFill>
                          <a:latin typeface="Cambria Math"/>
                          <a:ea typeface="Cambria Math"/>
                        </a:rPr>
                        <m:t>𝑨</m:t>
                      </m:r>
                      <m:r>
                        <a:rPr lang="cs-CZ" b="1" i="1">
                          <a:solidFill>
                            <a:srgbClr val="0000FF"/>
                          </a:solidFill>
                          <a:latin typeface="Cambria Math"/>
                          <a:ea typeface="Cambria Math"/>
                        </a:rPr>
                        <m:t>∙</m:t>
                      </m:r>
                      <m:r>
                        <a:rPr lang="cs-CZ" b="1" i="1">
                          <a:solidFill>
                            <a:srgbClr val="0000FF"/>
                          </a:solidFill>
                          <a:latin typeface="Cambria Math"/>
                          <a:ea typeface="Cambria Math"/>
                        </a:rPr>
                        <m:t>𝑩</m:t>
                      </m:r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  <a:ea typeface="Cambria Math"/>
                        </a:rPr>
                        <m:t>&lt;</m:t>
                      </m:r>
                      <m:r>
                        <a:rPr lang="cs-CZ" b="1" i="1">
                          <a:solidFill>
                            <a:srgbClr val="0000FF"/>
                          </a:solidFill>
                          <a:latin typeface="Cambria Math"/>
                          <a:ea typeface="Cambria Math"/>
                        </a:rPr>
                        <m:t>𝟎</m:t>
                      </m:r>
                    </m:oMath>
                  </m:oMathPara>
                </a14:m>
                <a:endParaRPr lang="cs-CZ" b="1" i="1" dirty="0">
                  <a:solidFill>
                    <a:srgbClr val="0000FF"/>
                  </a:solidFill>
                </a:endParaRPr>
              </a:p>
            </p:txBody>
          </p:sp>
        </mc:Choice>
        <mc:Fallback xmlns="">
          <p:sp>
            <p:nvSpPr>
              <p:cNvPr id="19" name="TextovéPole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63815" y="3626515"/>
                <a:ext cx="4040209" cy="800219"/>
              </a:xfrm>
              <a:prstGeom prst="rect">
                <a:avLst/>
              </a:prstGeom>
              <a:blipFill rotWithShape="1">
                <a:blip r:embed="rId12"/>
                <a:stretch>
                  <a:fillRect l="-3017" t="-6870" r="-196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ovéPole 20"/>
              <p:cNvSpPr txBox="1"/>
              <p:nvPr/>
            </p:nvSpPr>
            <p:spPr>
              <a:xfrm>
                <a:off x="1324421" y="5445224"/>
                <a:ext cx="7226017" cy="89742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000" b="1" dirty="0" smtClean="0"/>
                  <a:t>Je každá taková rovnice rovnicí hyperboly?</a:t>
                </a:r>
              </a:p>
              <a:p>
                <a:r>
                  <a:rPr lang="cs-CZ" sz="2000" b="1" dirty="0" smtClean="0">
                    <a:solidFill>
                      <a:srgbClr val="FF0000"/>
                    </a:solidFill>
                  </a:rPr>
                  <a:t>Ne</a:t>
                </a:r>
                <a:r>
                  <a:rPr lang="cs-CZ" sz="2000" b="1" dirty="0" smtClean="0"/>
                  <a:t>. Koeficienty </a:t>
                </a:r>
                <a:r>
                  <a:rPr lang="cs-CZ" sz="2000" b="1" i="1" dirty="0" smtClean="0"/>
                  <a:t>A, B, C, D, E</a:t>
                </a:r>
                <a:r>
                  <a:rPr lang="cs-CZ" sz="2000" b="1" dirty="0"/>
                  <a:t> </a:t>
                </a:r>
                <a:r>
                  <a:rPr lang="cs-CZ" sz="2000" b="1" dirty="0" smtClean="0"/>
                  <a:t>musí splnit podmínku</a:t>
                </a:r>
                <a14:m>
                  <m:oMath xmlns:m="http://schemas.openxmlformats.org/officeDocument/2006/math">
                    <m:r>
                      <a:rPr lang="cs-CZ" sz="2000" b="1" i="0" smtClean="0">
                        <a:latin typeface="Cambria Math"/>
                      </a:rPr>
                      <m:t>  </m:t>
                    </m:r>
                    <m:r>
                      <a:rPr lang="cs-CZ" sz="2000" b="1" i="1" smtClean="0">
                        <a:solidFill>
                          <a:srgbClr val="0000FF"/>
                        </a:solidFill>
                        <a:latin typeface="Cambria Math"/>
                      </a:rPr>
                      <m:t>𝑬</m:t>
                    </m:r>
                    <m:r>
                      <a:rPr lang="cs-CZ" sz="2000" b="1" i="1">
                        <a:solidFill>
                          <a:srgbClr val="0000FF"/>
                        </a:solidFill>
                        <a:latin typeface="Cambria Math"/>
                        <a:ea typeface="Cambria Math"/>
                      </a:rPr>
                      <m:t>≠</m:t>
                    </m:r>
                    <m:r>
                      <a:rPr lang="cs-CZ" sz="2000" b="1" i="1" smtClean="0">
                        <a:solidFill>
                          <a:srgbClr val="0000FF"/>
                        </a:solidFill>
                        <a:latin typeface="Cambria Math"/>
                        <a:ea typeface="Cambria Math"/>
                      </a:rPr>
                      <m:t>−</m:t>
                    </m:r>
                    <m:d>
                      <m:dPr>
                        <m:begChr m:val="|"/>
                        <m:endChr m:val="|"/>
                        <m:ctrlPr>
                          <a:rPr lang="cs-CZ" sz="2000" b="1" i="1" smtClean="0">
                            <a:solidFill>
                              <a:srgbClr val="0000FF"/>
                            </a:solidFill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cs-CZ" sz="2000" b="1" i="1" smtClean="0">
                                <a:solidFill>
                                  <a:srgbClr val="0000FF"/>
                                </a:solidFill>
                                <a:latin typeface="Cambria Math"/>
                              </a:rPr>
                            </m:ctrlPr>
                          </m:fPr>
                          <m:num>
                            <m:sSup>
                              <m:sSupPr>
                                <m:ctrlPr>
                                  <a:rPr lang="cs-CZ" sz="2000" b="1" i="1" smtClean="0">
                                    <a:solidFill>
                                      <a:srgbClr val="0000FF"/>
                                    </a:solidFill>
                                    <a:latin typeface="Cambria Math"/>
                                  </a:rPr>
                                </m:ctrlPr>
                              </m:sSupPr>
                              <m:e>
                                <m:r>
                                  <a:rPr lang="cs-CZ" sz="2000" b="1" i="1" smtClean="0">
                                    <a:solidFill>
                                      <a:srgbClr val="0000FF"/>
                                    </a:solidFill>
                                    <a:latin typeface="Cambria Math"/>
                                  </a:rPr>
                                  <m:t>𝑪</m:t>
                                </m:r>
                              </m:e>
                              <m:sup>
                                <m:r>
                                  <a:rPr lang="cs-CZ" sz="2000" b="1" i="1" smtClean="0">
                                    <a:solidFill>
                                      <a:srgbClr val="0000FF"/>
                                    </a:solidFill>
                                    <a:latin typeface="Cambria Math"/>
                                  </a:rPr>
                                  <m:t>𝟐</m:t>
                                </m:r>
                              </m:sup>
                            </m:sSup>
                          </m:num>
                          <m:den>
                            <m:r>
                              <a:rPr lang="cs-CZ" sz="2000" b="1" i="1" smtClean="0">
                                <a:solidFill>
                                  <a:srgbClr val="0000FF"/>
                                </a:solidFill>
                                <a:latin typeface="Cambria Math"/>
                              </a:rPr>
                              <m:t>𝟒</m:t>
                            </m:r>
                            <m:r>
                              <a:rPr lang="cs-CZ" sz="2000" b="1" i="1" smtClean="0">
                                <a:solidFill>
                                  <a:srgbClr val="0000FF"/>
                                </a:solidFill>
                                <a:latin typeface="Cambria Math"/>
                              </a:rPr>
                              <m:t>𝑨</m:t>
                            </m:r>
                          </m:den>
                        </m:f>
                        <m:r>
                          <a:rPr lang="cs-CZ" sz="2000" b="1" i="1" smtClean="0">
                            <a:solidFill>
                              <a:srgbClr val="0000FF"/>
                            </a:solidFill>
                            <a:latin typeface="Cambria Math"/>
                          </a:rPr>
                          <m:t>−</m:t>
                        </m:r>
                        <m:f>
                          <m:fPr>
                            <m:ctrlPr>
                              <a:rPr lang="cs-CZ" sz="2000" b="1" i="1" smtClean="0">
                                <a:solidFill>
                                  <a:srgbClr val="0000FF"/>
                                </a:solidFill>
                                <a:latin typeface="Cambria Math"/>
                              </a:rPr>
                            </m:ctrlPr>
                          </m:fPr>
                          <m:num>
                            <m:sSup>
                              <m:sSupPr>
                                <m:ctrlPr>
                                  <a:rPr lang="cs-CZ" sz="2000" b="1" i="1" smtClean="0">
                                    <a:solidFill>
                                      <a:srgbClr val="0000FF"/>
                                    </a:solidFill>
                                    <a:latin typeface="Cambria Math"/>
                                  </a:rPr>
                                </m:ctrlPr>
                              </m:sSupPr>
                              <m:e>
                                <m:r>
                                  <a:rPr lang="cs-CZ" sz="2000" b="1" i="1" smtClean="0">
                                    <a:solidFill>
                                      <a:srgbClr val="0000FF"/>
                                    </a:solidFill>
                                    <a:latin typeface="Cambria Math"/>
                                  </a:rPr>
                                  <m:t>𝑫</m:t>
                                </m:r>
                              </m:e>
                              <m:sup>
                                <m:r>
                                  <a:rPr lang="cs-CZ" sz="2000" b="1" i="1" smtClean="0">
                                    <a:solidFill>
                                      <a:srgbClr val="0000FF"/>
                                    </a:solidFill>
                                    <a:latin typeface="Cambria Math"/>
                                  </a:rPr>
                                  <m:t>𝟐</m:t>
                                </m:r>
                              </m:sup>
                            </m:sSup>
                          </m:num>
                          <m:den>
                            <m:r>
                              <a:rPr lang="cs-CZ" sz="2000" b="1" i="1" smtClean="0">
                                <a:solidFill>
                                  <a:srgbClr val="0000FF"/>
                                </a:solidFill>
                                <a:latin typeface="Cambria Math"/>
                              </a:rPr>
                              <m:t>𝟒</m:t>
                            </m:r>
                            <m:r>
                              <a:rPr lang="cs-CZ" sz="2000" b="1" i="1" smtClean="0">
                                <a:solidFill>
                                  <a:srgbClr val="0000FF"/>
                                </a:solidFill>
                                <a:latin typeface="Cambria Math"/>
                              </a:rPr>
                              <m:t>𝑩</m:t>
                            </m:r>
                          </m:den>
                        </m:f>
                      </m:e>
                    </m:d>
                  </m:oMath>
                </a14:m>
                <a:endParaRPr lang="cs-CZ" sz="2000" b="1" dirty="0" smtClean="0"/>
              </a:p>
            </p:txBody>
          </p:sp>
        </mc:Choice>
        <mc:Fallback xmlns="">
          <p:sp>
            <p:nvSpPr>
              <p:cNvPr id="21" name="TextovéPole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24421" y="5445224"/>
                <a:ext cx="7226017" cy="897425"/>
              </a:xfrm>
              <a:prstGeom prst="rect">
                <a:avLst/>
              </a:prstGeom>
              <a:blipFill rotWithShape="1">
                <a:blip r:embed="rId13"/>
                <a:stretch>
                  <a:fillRect l="-843" t="-3401" b="-408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TextovéPole 21"/>
          <p:cNvSpPr txBox="1"/>
          <p:nvPr/>
        </p:nvSpPr>
        <p:spPr>
          <a:xfrm>
            <a:off x="580986" y="5401824"/>
            <a:ext cx="540533" cy="1015663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cs-CZ" sz="6000" dirty="0" smtClean="0">
                <a:solidFill>
                  <a:srgbClr val="FF0000"/>
                </a:solidFill>
              </a:rPr>
              <a:t>?</a:t>
            </a:r>
            <a:endParaRPr lang="cs-CZ" sz="6000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Obdélník 22"/>
              <p:cNvSpPr/>
              <p:nvPr/>
            </p:nvSpPr>
            <p:spPr>
              <a:xfrm>
                <a:off x="4283780" y="4646602"/>
                <a:ext cx="4379212" cy="438582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200" b="1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200" b="1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𝒉</m:t>
                          </m:r>
                          <m:r>
                            <a:rPr lang="cs-CZ" sz="2200" b="1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: </m:t>
                          </m:r>
                          <m:r>
                            <a:rPr lang="cs-CZ" sz="2200" b="1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𝑨𝒙</m:t>
                          </m:r>
                        </m:e>
                        <m:sup>
                          <m:r>
                            <a:rPr lang="cs-CZ" sz="2200" b="1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cs-CZ" sz="2200" b="1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+</m:t>
                      </m:r>
                      <m:sSup>
                        <m:sSupPr>
                          <m:ctrlPr>
                            <a:rPr lang="cs-CZ" sz="2200" b="1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200" b="1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𝑩𝒚</m:t>
                          </m:r>
                        </m:e>
                        <m:sup>
                          <m:r>
                            <a:rPr lang="cs-CZ" sz="2200" b="1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cs-CZ" sz="2200" b="1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+</m:t>
                      </m:r>
                      <m:r>
                        <a:rPr lang="cs-CZ" sz="2200" b="1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𝑪𝒙</m:t>
                      </m:r>
                      <m:r>
                        <a:rPr lang="cs-CZ" sz="2200" b="1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+</m:t>
                      </m:r>
                      <m:r>
                        <a:rPr lang="cs-CZ" sz="2200" b="1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𝑫𝒚</m:t>
                      </m:r>
                      <m:r>
                        <a:rPr lang="cs-CZ" sz="2200" b="1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+</m:t>
                      </m:r>
                      <m:r>
                        <a:rPr lang="cs-CZ" sz="2200" b="1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𝑬</m:t>
                      </m:r>
                      <m:r>
                        <a:rPr lang="cs-CZ" sz="2200" b="1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=</m:t>
                      </m:r>
                      <m:r>
                        <a:rPr lang="cs-CZ" sz="2200" b="1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𝟎</m:t>
                      </m:r>
                    </m:oMath>
                  </m:oMathPara>
                </a14:m>
                <a:endParaRPr lang="cs-CZ" sz="2200" b="1" dirty="0"/>
              </a:p>
            </p:txBody>
          </p:sp>
        </mc:Choice>
        <mc:Fallback xmlns="">
          <p:sp>
            <p:nvSpPr>
              <p:cNvPr id="23" name="Obdélník 2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83780" y="4646602"/>
                <a:ext cx="4379212" cy="438582"/>
              </a:xfrm>
              <a:prstGeom prst="rect">
                <a:avLst/>
              </a:prstGeom>
              <a:blipFill rotWithShape="1">
                <a:blip r:embed="rId18"/>
                <a:stretch>
                  <a:fillRect l="-279" b="-15278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ovéPole 24"/>
              <p:cNvSpPr txBox="1"/>
              <p:nvPr/>
            </p:nvSpPr>
            <p:spPr>
              <a:xfrm>
                <a:off x="575556" y="3553852"/>
                <a:ext cx="3555204" cy="55573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1400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𝟗</m:t>
                      </m:r>
                      <m:d>
                        <m:dPr>
                          <m:ctrlPr>
                            <a:rPr lang="cs-CZ" sz="1400" b="1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cs-CZ" sz="1400" b="1" i="1" smtClean="0">
                                  <a:solidFill>
                                    <a:srgbClr val="0000FF"/>
                                  </a:solidFill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sz="1400" b="1" i="1" smtClean="0">
                                  <a:solidFill>
                                    <a:srgbClr val="0000FF"/>
                                  </a:solidFill>
                                  <a:latin typeface="Cambria Math"/>
                                </a:rPr>
                                <m:t>𝒙</m:t>
                              </m:r>
                            </m:e>
                            <m:sup>
                              <m:r>
                                <a:rPr lang="cs-CZ" sz="1400" b="1" i="1" smtClean="0">
                                  <a:solidFill>
                                    <a:srgbClr val="0000FF"/>
                                  </a:solidFill>
                                  <a:latin typeface="Cambria Math"/>
                                </a:rPr>
                                <m:t>𝟐</m:t>
                              </m:r>
                            </m:sup>
                          </m:sSup>
                          <m:r>
                            <a:rPr lang="cs-CZ" sz="1400" b="1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−</m:t>
                          </m:r>
                          <m:r>
                            <a:rPr lang="cs-CZ" sz="1400" b="1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𝟐</m:t>
                          </m:r>
                          <m:r>
                            <a:rPr lang="cs-CZ" sz="1400" b="1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𝒙</m:t>
                          </m:r>
                          <m:r>
                            <a:rPr lang="cs-CZ" sz="1400" b="1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+</m:t>
                          </m:r>
                          <m:r>
                            <a:rPr lang="cs-CZ" sz="1400" b="1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𝟏</m:t>
                          </m:r>
                        </m:e>
                      </m:d>
                      <m:r>
                        <a:rPr lang="cs-CZ" sz="1400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−</m:t>
                      </m:r>
                      <m:r>
                        <a:rPr lang="cs-CZ" sz="1400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𝟏𝟔</m:t>
                      </m:r>
                      <m:d>
                        <m:dPr>
                          <m:ctrlPr>
                            <a:rPr lang="cs-CZ" sz="1400" b="1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cs-CZ" sz="1400" b="1" i="1" smtClean="0">
                                  <a:solidFill>
                                    <a:srgbClr val="0000FF"/>
                                  </a:solidFill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sz="1400" b="1" i="1" smtClean="0">
                                  <a:solidFill>
                                    <a:srgbClr val="0000FF"/>
                                  </a:solidFill>
                                  <a:latin typeface="Cambria Math"/>
                                </a:rPr>
                                <m:t>𝒚</m:t>
                              </m:r>
                            </m:e>
                            <m:sup>
                              <m:r>
                                <a:rPr lang="cs-CZ" sz="1400" b="1" i="1" smtClean="0">
                                  <a:solidFill>
                                    <a:srgbClr val="0000FF"/>
                                  </a:solidFill>
                                  <a:latin typeface="Cambria Math"/>
                                </a:rPr>
                                <m:t>𝟐</m:t>
                              </m:r>
                            </m:sup>
                          </m:sSup>
                          <m:r>
                            <a:rPr lang="cs-CZ" sz="1400" b="1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+</m:t>
                          </m:r>
                          <m:r>
                            <a:rPr lang="cs-CZ" sz="1400" b="1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𝟒</m:t>
                          </m:r>
                          <m:r>
                            <a:rPr lang="cs-CZ" sz="1400" b="1" i="0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𝐲</m:t>
                          </m:r>
                          <m:r>
                            <a:rPr lang="cs-CZ" sz="1400" b="1" i="0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+</m:t>
                          </m:r>
                          <m:r>
                            <a:rPr lang="cs-CZ" sz="1400" b="1" i="0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𝟒</m:t>
                          </m:r>
                        </m:e>
                      </m:d>
                      <m:r>
                        <a:rPr lang="cs-CZ" sz="1400" b="1" i="0" smtClean="0">
                          <a:solidFill>
                            <a:srgbClr val="0000FF"/>
                          </a:solidFill>
                          <a:latin typeface="Cambria Math"/>
                        </a:rPr>
                        <m:t>=</m:t>
                      </m:r>
                      <m:r>
                        <a:rPr lang="cs-CZ" sz="1400" b="1" i="0" smtClean="0">
                          <a:solidFill>
                            <a:srgbClr val="0000FF"/>
                          </a:solidFill>
                          <a:latin typeface="Cambria Math"/>
                        </a:rPr>
                        <m:t>𝟏𝟒𝟒</m:t>
                      </m:r>
                    </m:oMath>
                  </m:oMathPara>
                </a14:m>
                <a:endParaRPr lang="cs-CZ" sz="1400" b="1" dirty="0" smtClean="0">
                  <a:solidFill>
                    <a:srgbClr val="0000FF"/>
                  </a:solidFill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1400" b="1" i="1">
                              <a:solidFill>
                                <a:srgbClr val="0000FF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1400" b="1" i="1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𝟗</m:t>
                          </m:r>
                          <m:r>
                            <a:rPr lang="cs-CZ" sz="1400" b="1" i="1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𝒙</m:t>
                          </m:r>
                        </m:e>
                        <m:sup>
                          <m:r>
                            <a:rPr lang="cs-CZ" sz="1400" b="1" i="1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cs-CZ" sz="1400" b="1" i="1">
                          <a:solidFill>
                            <a:srgbClr val="0000FF"/>
                          </a:solidFill>
                          <a:latin typeface="Cambria Math"/>
                        </a:rPr>
                        <m:t>−</m:t>
                      </m:r>
                      <m:r>
                        <a:rPr lang="cs-CZ" sz="1400" b="1" i="1">
                          <a:solidFill>
                            <a:srgbClr val="0000FF"/>
                          </a:solidFill>
                          <a:latin typeface="Cambria Math"/>
                        </a:rPr>
                        <m:t>𝟏𝟖</m:t>
                      </m:r>
                      <m:r>
                        <a:rPr lang="cs-CZ" sz="1400" b="1" i="1">
                          <a:solidFill>
                            <a:srgbClr val="0000FF"/>
                          </a:solidFill>
                          <a:latin typeface="Cambria Math"/>
                        </a:rPr>
                        <m:t>𝒙</m:t>
                      </m:r>
                      <m:r>
                        <a:rPr lang="cs-CZ" sz="1400" b="1" i="1">
                          <a:solidFill>
                            <a:srgbClr val="0000FF"/>
                          </a:solidFill>
                          <a:latin typeface="Cambria Math"/>
                        </a:rPr>
                        <m:t>+</m:t>
                      </m:r>
                      <m:r>
                        <a:rPr lang="cs-CZ" sz="1400" b="1" i="1">
                          <a:solidFill>
                            <a:srgbClr val="0000FF"/>
                          </a:solidFill>
                          <a:latin typeface="Cambria Math"/>
                        </a:rPr>
                        <m:t>𝟗</m:t>
                      </m:r>
                      <m:r>
                        <a:rPr lang="cs-CZ" sz="1400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−</m:t>
                      </m:r>
                      <m:r>
                        <a:rPr lang="cs-CZ" sz="1400" b="1" i="1">
                          <a:solidFill>
                            <a:srgbClr val="0000FF"/>
                          </a:solidFill>
                          <a:latin typeface="Cambria Math"/>
                        </a:rPr>
                        <m:t>𝟏𝟔</m:t>
                      </m:r>
                      <m:sSup>
                        <m:sSupPr>
                          <m:ctrlPr>
                            <a:rPr lang="cs-CZ" sz="1400" b="1" i="1">
                              <a:solidFill>
                                <a:srgbClr val="0000FF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1400" b="1" i="1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𝒚</m:t>
                          </m:r>
                        </m:e>
                        <m:sup>
                          <m:r>
                            <a:rPr lang="cs-CZ" sz="1400" b="1" i="1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cs-CZ" sz="1400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−</m:t>
                      </m:r>
                      <m:r>
                        <a:rPr lang="cs-CZ" sz="1400" b="1" i="1">
                          <a:solidFill>
                            <a:srgbClr val="0000FF"/>
                          </a:solidFill>
                          <a:latin typeface="Cambria Math"/>
                        </a:rPr>
                        <m:t>𝟔𝟒</m:t>
                      </m:r>
                      <m:r>
                        <a:rPr lang="cs-CZ" sz="1400" b="1" i="1">
                          <a:solidFill>
                            <a:srgbClr val="0000FF"/>
                          </a:solidFill>
                          <a:latin typeface="Cambria Math"/>
                        </a:rPr>
                        <m:t>𝒚</m:t>
                      </m:r>
                      <m:r>
                        <a:rPr lang="cs-CZ" sz="1400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−</m:t>
                      </m:r>
                      <m:r>
                        <a:rPr lang="cs-CZ" sz="1400" b="1" i="1">
                          <a:solidFill>
                            <a:srgbClr val="0000FF"/>
                          </a:solidFill>
                          <a:latin typeface="Cambria Math"/>
                        </a:rPr>
                        <m:t>𝟔𝟒</m:t>
                      </m:r>
                      <m:r>
                        <a:rPr lang="cs-CZ" sz="1400" b="1" i="1">
                          <a:solidFill>
                            <a:srgbClr val="0000FF"/>
                          </a:solidFill>
                          <a:latin typeface="Cambria Math"/>
                        </a:rPr>
                        <m:t>=</m:t>
                      </m:r>
                      <m:r>
                        <a:rPr lang="cs-CZ" sz="1400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𝟏𝟒𝟒</m:t>
                      </m:r>
                    </m:oMath>
                  </m:oMathPara>
                </a14:m>
                <a:endParaRPr lang="cs-CZ" sz="1400" b="1" dirty="0">
                  <a:solidFill>
                    <a:srgbClr val="0000FF"/>
                  </a:solidFill>
                </a:endParaRPr>
              </a:p>
            </p:txBody>
          </p:sp>
        </mc:Choice>
        <mc:Fallback xmlns="">
          <p:sp>
            <p:nvSpPr>
              <p:cNvPr id="25" name="TextovéPole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5556" y="3553852"/>
                <a:ext cx="3555204" cy="555730"/>
              </a:xfrm>
              <a:prstGeom prst="rect">
                <a:avLst/>
              </a:prstGeom>
              <a:blipFill rotWithShape="1">
                <a:blip r:embed="rId15"/>
                <a:stretch>
                  <a:fillRect b="-329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425889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20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20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 animBg="1"/>
      <p:bldP spid="12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build="p"/>
      <p:bldP spid="21" grpId="0" build="p"/>
      <p:bldP spid="22" grpId="0" animBg="1"/>
      <p:bldP spid="23" grpId="0" animBg="1"/>
      <p:bldP spid="2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kupina 1"/>
          <p:cNvGrpSpPr/>
          <p:nvPr/>
        </p:nvGrpSpPr>
        <p:grpSpPr>
          <a:xfrm>
            <a:off x="575556" y="146186"/>
            <a:ext cx="7992888" cy="1050568"/>
            <a:chOff x="323528" y="146184"/>
            <a:chExt cx="7992888" cy="1050568"/>
          </a:xfrm>
        </p:grpSpPr>
        <p:sp>
          <p:nvSpPr>
            <p:cNvPr id="3" name="Nadpis 1"/>
            <p:cNvSpPr txBox="1">
              <a:spLocks/>
            </p:cNvSpPr>
            <p:nvPr/>
          </p:nvSpPr>
          <p:spPr>
            <a:xfrm>
              <a:off x="395536" y="146184"/>
              <a:ext cx="5976664" cy="725439"/>
            </a:xfrm>
            <a:prstGeom prst="rect">
              <a:avLst/>
            </a:prstGeom>
          </p:spPr>
          <p:txBody>
            <a:bodyPr/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algn="l"/>
              <a:endParaRPr lang="cs-CZ" sz="3200" b="1" i="1" dirty="0" smtClean="0"/>
            </a:p>
          </p:txBody>
        </p:sp>
        <p:pic>
          <p:nvPicPr>
            <p:cNvPr id="4" name="Picture 9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1531" y="242064"/>
              <a:ext cx="426997" cy="653358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  <a:extLst/>
          </p:spPr>
        </p:pic>
        <p:pic>
          <p:nvPicPr>
            <p:cNvPr id="5" name="Picture 2" descr="Zobrazit podrobnosti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02510" y="242064"/>
              <a:ext cx="565834" cy="65343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TextovéPole 5"/>
            <p:cNvSpPr txBox="1"/>
            <p:nvPr/>
          </p:nvSpPr>
          <p:spPr>
            <a:xfrm>
              <a:off x="6588224" y="827420"/>
              <a:ext cx="129541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kuželosečky</a:t>
              </a:r>
              <a:endParaRPr lang="cs-CZ" dirty="0">
                <a:solidFill>
                  <a:schemeClr val="tx1">
                    <a:lumMod val="95000"/>
                    <a:lumOff val="5000"/>
                  </a:schemeClr>
                </a:solidFill>
              </a:endParaRPr>
            </a:p>
          </p:txBody>
        </p:sp>
        <p:cxnSp>
          <p:nvCxnSpPr>
            <p:cNvPr id="7" name="Přímá spojnice 6"/>
            <p:cNvCxnSpPr/>
            <p:nvPr/>
          </p:nvCxnSpPr>
          <p:spPr>
            <a:xfrm>
              <a:off x="395536" y="1187460"/>
              <a:ext cx="792088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TextovéPole 7"/>
            <p:cNvSpPr txBox="1"/>
            <p:nvPr/>
          </p:nvSpPr>
          <p:spPr>
            <a:xfrm>
              <a:off x="323528" y="427311"/>
              <a:ext cx="4968989" cy="584775"/>
            </a:xfrm>
            <a:prstGeom prst="rect">
              <a:avLst/>
            </a:prstGeom>
            <a:noFill/>
            <a:ln w="28575"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cs-CZ" sz="3200" b="1" i="1" dirty="0" smtClean="0">
                  <a:solidFill>
                    <a:srgbClr val="0000FF"/>
                  </a:solidFill>
                </a:rPr>
                <a:t>Obecná </a:t>
              </a:r>
              <a:r>
                <a:rPr lang="cs-CZ" sz="3200" b="1" dirty="0" smtClean="0"/>
                <a:t>ROVNICE HPERBOLY</a:t>
              </a:r>
              <a:endParaRPr lang="cs-CZ" sz="3200" b="1" i="1" dirty="0">
                <a:solidFill>
                  <a:srgbClr val="0000FF"/>
                </a:solidFill>
              </a:endParaRPr>
            </a:p>
          </p:txBody>
        </p:sp>
      </p:grpSp>
      <p:pic>
        <p:nvPicPr>
          <p:cNvPr id="9" name="Picture 6" descr="C:\Users\zdenek\AppData\Local\Microsoft\Windows\Temporary Internet Files\Content.IE5\EPURMY32\MC90019887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395" y="1412776"/>
            <a:ext cx="915738" cy="936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/>
              <p:cNvSpPr txBox="1"/>
              <p:nvPr/>
            </p:nvSpPr>
            <p:spPr>
              <a:xfrm>
                <a:off x="1582211" y="1412778"/>
                <a:ext cx="7068089" cy="73866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400" b="1" u="sng" dirty="0" smtClean="0"/>
                  <a:t>Příklad 1</a:t>
                </a:r>
                <a:r>
                  <a:rPr lang="cs-CZ" sz="1600" b="1" u="sng" dirty="0" smtClean="0"/>
                  <a:t/>
                </a:r>
                <a:br>
                  <a:rPr lang="cs-CZ" sz="1600" b="1" u="sng" dirty="0" smtClean="0"/>
                </a:br>
                <a:r>
                  <a:rPr lang="cs-CZ" b="1" dirty="0" smtClean="0"/>
                  <a:t>Urči hodnotu parametru </a:t>
                </a:r>
                <a14:m>
                  <m:oMath xmlns:m="http://schemas.openxmlformats.org/officeDocument/2006/math">
                    <m:r>
                      <a:rPr lang="cs-CZ" b="1" i="1" smtClean="0">
                        <a:solidFill>
                          <a:srgbClr val="C00000"/>
                        </a:solidFill>
                        <a:latin typeface="Cambria Math"/>
                      </a:rPr>
                      <m:t>𝑬</m:t>
                    </m:r>
                  </m:oMath>
                </a14:m>
                <a:r>
                  <a:rPr lang="cs-CZ" b="1" dirty="0" smtClean="0">
                    <a:ea typeface="Cambria Math"/>
                  </a:rPr>
                  <a:t> tak, aby daná rovnice byla rovnicí hyperboly. </a:t>
                </a:r>
              </a:p>
            </p:txBody>
          </p:sp>
        </mc:Choice>
        <mc:Fallback xmlns=""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82211" y="1412778"/>
                <a:ext cx="7068089" cy="738664"/>
              </a:xfrm>
              <a:prstGeom prst="rect">
                <a:avLst/>
              </a:prstGeom>
              <a:blipFill rotWithShape="1">
                <a:blip r:embed="rId11"/>
                <a:stretch>
                  <a:fillRect l="-1381" t="-6612" b="-1239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/>
              <p:cNvSpPr txBox="1"/>
              <p:nvPr/>
            </p:nvSpPr>
            <p:spPr>
              <a:xfrm>
                <a:off x="1582211" y="2094904"/>
                <a:ext cx="3742756" cy="4070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000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𝟑</m:t>
                      </m:r>
                      <m:sSup>
                        <m:sSupPr>
                          <m:ctrlPr>
                            <a:rPr lang="cs-CZ" sz="2000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000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𝒙</m:t>
                          </m:r>
                        </m:e>
                        <m:sup>
                          <m:r>
                            <a:rPr lang="cs-CZ" sz="2000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cs-CZ" sz="2000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−</m:t>
                      </m:r>
                      <m:r>
                        <a:rPr lang="cs-CZ" sz="2000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𝟒</m:t>
                      </m:r>
                      <m:sSup>
                        <m:sSupPr>
                          <m:ctrlPr>
                            <a:rPr lang="cs-CZ" sz="2000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000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𝒚</m:t>
                          </m:r>
                        </m:e>
                        <m:sup>
                          <m:r>
                            <a:rPr lang="cs-CZ" sz="2000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cs-CZ" sz="2000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+</m:t>
                      </m:r>
                      <m:r>
                        <a:rPr lang="cs-CZ" sz="2000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𝟔</m:t>
                      </m:r>
                      <m:r>
                        <a:rPr lang="cs-CZ" sz="2000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𝒙</m:t>
                      </m:r>
                      <m:r>
                        <a:rPr lang="cs-CZ" sz="2000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−</m:t>
                      </m:r>
                      <m:r>
                        <a:rPr lang="cs-CZ" sz="2000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𝟏𝟔</m:t>
                      </m:r>
                      <m:r>
                        <a:rPr lang="cs-CZ" sz="2000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𝒚</m:t>
                      </m:r>
                      <m:r>
                        <a:rPr lang="cs-CZ" sz="2000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+</m:t>
                      </m:r>
                      <m:r>
                        <a:rPr lang="cs-CZ" sz="2000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𝑬</m:t>
                      </m:r>
                      <m:r>
                        <a:rPr lang="cs-CZ" sz="2000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=</m:t>
                      </m:r>
                      <m:r>
                        <a:rPr lang="cs-CZ" sz="2000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𝟎</m:t>
                      </m:r>
                    </m:oMath>
                  </m:oMathPara>
                </a14:m>
                <a:endParaRPr lang="cs-CZ" sz="2000" b="1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82211" y="2094904"/>
                <a:ext cx="3742756" cy="407099"/>
              </a:xfrm>
              <a:prstGeom prst="rect">
                <a:avLst/>
              </a:prstGeom>
              <a:blipFill rotWithShape="1">
                <a:blip r:embed="rId17"/>
                <a:stretch>
                  <a:fillRect b="-1060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Obdélník 12"/>
              <p:cNvSpPr/>
              <p:nvPr/>
            </p:nvSpPr>
            <p:spPr>
              <a:xfrm>
                <a:off x="539552" y="2564904"/>
                <a:ext cx="4509440" cy="185050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𝟑</m:t>
                      </m:r>
                      <m:sSup>
                        <m:sSupPr>
                          <m:ctrlPr>
                            <a:rPr lang="cs-CZ" b="1" i="1">
                              <a:solidFill>
                                <a:srgbClr val="0000FF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1" i="1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𝒙</m:t>
                          </m:r>
                        </m:e>
                        <m:sup>
                          <m:r>
                            <a:rPr lang="cs-CZ" b="1" i="1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−</m:t>
                      </m:r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𝟒</m:t>
                      </m:r>
                      <m:sSup>
                        <m:sSupPr>
                          <m:ctrlPr>
                            <a:rPr lang="cs-CZ" b="1" i="1">
                              <a:solidFill>
                                <a:srgbClr val="0000FF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1" i="1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𝒚</m:t>
                          </m:r>
                        </m:e>
                        <m:sup>
                          <m:r>
                            <a:rPr lang="cs-CZ" b="1" i="1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cs-CZ" b="1" i="1">
                          <a:solidFill>
                            <a:srgbClr val="0000FF"/>
                          </a:solidFill>
                          <a:latin typeface="Cambria Math"/>
                        </a:rPr>
                        <m:t>+</m:t>
                      </m:r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𝟔</m:t>
                      </m:r>
                      <m:r>
                        <a:rPr lang="cs-CZ" b="1" i="1">
                          <a:solidFill>
                            <a:srgbClr val="0000FF"/>
                          </a:solidFill>
                          <a:latin typeface="Cambria Math"/>
                        </a:rPr>
                        <m:t>𝒙</m:t>
                      </m:r>
                      <m:r>
                        <a:rPr lang="cs-CZ" b="1" i="1">
                          <a:solidFill>
                            <a:srgbClr val="0000FF"/>
                          </a:solidFill>
                          <a:latin typeface="Cambria Math"/>
                        </a:rPr>
                        <m:t>−</m:t>
                      </m:r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𝟏𝟔</m:t>
                      </m:r>
                      <m:r>
                        <a:rPr lang="cs-CZ" b="1" i="1">
                          <a:solidFill>
                            <a:srgbClr val="0000FF"/>
                          </a:solidFill>
                          <a:latin typeface="Cambria Math"/>
                        </a:rPr>
                        <m:t>𝒚</m:t>
                      </m:r>
                      <m:r>
                        <a:rPr lang="cs-CZ" b="1" i="1">
                          <a:solidFill>
                            <a:srgbClr val="0000FF"/>
                          </a:solidFill>
                          <a:latin typeface="Cambria Math"/>
                        </a:rPr>
                        <m:t>+</m:t>
                      </m:r>
                      <m:r>
                        <a:rPr lang="cs-CZ" b="1" i="1">
                          <a:solidFill>
                            <a:srgbClr val="0000FF"/>
                          </a:solidFill>
                          <a:latin typeface="Cambria Math"/>
                        </a:rPr>
                        <m:t>𝑬</m:t>
                      </m:r>
                      <m:r>
                        <a:rPr lang="cs-CZ" b="1" i="1">
                          <a:solidFill>
                            <a:srgbClr val="0000FF"/>
                          </a:solidFill>
                          <a:latin typeface="Cambria Math"/>
                        </a:rPr>
                        <m:t>=</m:t>
                      </m:r>
                      <m:r>
                        <a:rPr lang="cs-CZ" b="1" i="1">
                          <a:solidFill>
                            <a:srgbClr val="0000FF"/>
                          </a:solidFill>
                          <a:latin typeface="Cambria Math"/>
                        </a:rPr>
                        <m:t>𝟎</m:t>
                      </m:r>
                    </m:oMath>
                    <m:oMath xmlns:m="http://schemas.openxmlformats.org/officeDocument/2006/math"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𝟑</m:t>
                      </m:r>
                      <m:sSup>
                        <m:sSupPr>
                          <m:ctrlPr>
                            <a:rPr lang="cs-CZ" b="1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1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𝒙</m:t>
                          </m:r>
                        </m:e>
                        <m:sup>
                          <m:r>
                            <a:rPr lang="cs-CZ" b="1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+</m:t>
                      </m:r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𝟔</m:t>
                      </m:r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𝒙</m:t>
                      </m:r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−</m:t>
                      </m:r>
                      <m:sSup>
                        <m:sSupPr>
                          <m:ctrlPr>
                            <a:rPr lang="cs-CZ" b="1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1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𝟒</m:t>
                          </m:r>
                          <m:r>
                            <a:rPr lang="cs-CZ" b="1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𝒚</m:t>
                          </m:r>
                        </m:e>
                        <m:sup>
                          <m:r>
                            <a:rPr lang="cs-CZ" b="1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−</m:t>
                      </m:r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𝟏𝟔</m:t>
                      </m:r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𝒚</m:t>
                      </m:r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+</m:t>
                      </m:r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𝑬</m:t>
                      </m:r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=</m:t>
                      </m:r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𝟎</m:t>
                      </m:r>
                    </m:oMath>
                    <m:oMath xmlns:m="http://schemas.openxmlformats.org/officeDocument/2006/math"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𝟑</m:t>
                      </m:r>
                      <m:d>
                        <m:dPr>
                          <m:begChr m:val="["/>
                          <m:endChr m:val="]"/>
                          <m:ctrlPr>
                            <a:rPr lang="cs-CZ" b="1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cs-CZ" b="1" i="1" smtClean="0">
                                  <a:solidFill>
                                    <a:srgbClr val="0000FF"/>
                                  </a:solidFill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1" i="1" smtClean="0">
                                  <a:solidFill>
                                    <a:srgbClr val="0000FF"/>
                                  </a:solidFill>
                                  <a:latin typeface="Cambria Math"/>
                                </a:rPr>
                                <m:t>𝒙</m:t>
                              </m:r>
                            </m:e>
                            <m:sup>
                              <m:r>
                                <a:rPr lang="cs-CZ" b="1" i="1" smtClean="0">
                                  <a:solidFill>
                                    <a:srgbClr val="0000FF"/>
                                  </a:solidFill>
                                  <a:latin typeface="Cambria Math"/>
                                </a:rPr>
                                <m:t>𝟐</m:t>
                              </m:r>
                            </m:sup>
                          </m:sSup>
                          <m:r>
                            <a:rPr lang="cs-CZ" b="1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+</m:t>
                          </m:r>
                          <m:r>
                            <a:rPr lang="cs-CZ" b="1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𝟐</m:t>
                          </m:r>
                          <m:r>
                            <a:rPr lang="cs-CZ" b="1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𝒙</m:t>
                          </m:r>
                        </m:e>
                      </m:d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−</m:t>
                      </m:r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𝟒</m:t>
                      </m:r>
                      <m:d>
                        <m:dPr>
                          <m:begChr m:val="["/>
                          <m:endChr m:val="]"/>
                          <m:ctrlPr>
                            <a:rPr lang="cs-CZ" b="1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cs-CZ" b="1" i="1" smtClean="0">
                                  <a:solidFill>
                                    <a:srgbClr val="0000FF"/>
                                  </a:solidFill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1" i="1" smtClean="0">
                                  <a:solidFill>
                                    <a:srgbClr val="0000FF"/>
                                  </a:solidFill>
                                  <a:latin typeface="Cambria Math"/>
                                </a:rPr>
                                <m:t>𝒚</m:t>
                              </m:r>
                            </m:e>
                            <m:sup>
                              <m:r>
                                <a:rPr lang="cs-CZ" b="1" i="1" smtClean="0">
                                  <a:solidFill>
                                    <a:srgbClr val="0000FF"/>
                                  </a:solidFill>
                                  <a:latin typeface="Cambria Math"/>
                                </a:rPr>
                                <m:t>𝟐</m:t>
                              </m:r>
                            </m:sup>
                          </m:sSup>
                          <m:r>
                            <a:rPr lang="cs-CZ" b="1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+</m:t>
                          </m:r>
                          <m:r>
                            <a:rPr lang="cs-CZ" b="1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𝟒</m:t>
                          </m:r>
                          <m:r>
                            <a:rPr lang="cs-CZ" b="1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𝒚</m:t>
                          </m:r>
                        </m:e>
                      </m:d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+</m:t>
                      </m:r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𝑬</m:t>
                      </m:r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=</m:t>
                      </m:r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𝟎</m:t>
                      </m:r>
                    </m:oMath>
                    <m:oMath xmlns:m="http://schemas.openxmlformats.org/officeDocument/2006/math"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𝟑</m:t>
                      </m:r>
                      <m:d>
                        <m:dPr>
                          <m:begChr m:val="["/>
                          <m:endChr m:val="]"/>
                          <m:ctrlPr>
                            <a:rPr lang="cs-CZ" b="1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cs-CZ" b="1" i="1" smtClean="0">
                                  <a:solidFill>
                                    <a:srgbClr val="0000FF"/>
                                  </a:solidFill>
                                  <a:latin typeface="Cambria Math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cs-CZ" b="1" i="1" smtClean="0">
                                      <a:solidFill>
                                        <a:srgbClr val="0000FF"/>
                                      </a:solidFill>
                                      <a:latin typeface="Cambria Math"/>
                                    </a:rPr>
                                  </m:ctrlPr>
                                </m:dPr>
                                <m:e>
                                  <m:r>
                                    <a:rPr lang="cs-CZ" b="1" i="1" smtClean="0">
                                      <a:solidFill>
                                        <a:srgbClr val="0000FF"/>
                                      </a:solidFill>
                                      <a:latin typeface="Cambria Math"/>
                                    </a:rPr>
                                    <m:t>𝒙</m:t>
                                  </m:r>
                                  <m:r>
                                    <a:rPr lang="cs-CZ" b="1" i="1" smtClean="0">
                                      <a:solidFill>
                                        <a:srgbClr val="0000FF"/>
                                      </a:solidFill>
                                      <a:latin typeface="Cambria Math"/>
                                    </a:rPr>
                                    <m:t>+</m:t>
                                  </m:r>
                                  <m:r>
                                    <a:rPr lang="cs-CZ" b="1" i="1" smtClean="0">
                                      <a:solidFill>
                                        <a:srgbClr val="0000FF"/>
                                      </a:solidFill>
                                      <a:latin typeface="Cambria Math"/>
                                    </a:rPr>
                                    <m:t>𝟏</m:t>
                                  </m:r>
                                </m:e>
                              </m:d>
                            </m:e>
                            <m:sup>
                              <m:r>
                                <a:rPr lang="cs-CZ" b="1" i="1" smtClean="0">
                                  <a:solidFill>
                                    <a:srgbClr val="0000FF"/>
                                  </a:solidFill>
                                  <a:latin typeface="Cambria Math"/>
                                </a:rPr>
                                <m:t>𝟐</m:t>
                              </m:r>
                            </m:sup>
                          </m:sSup>
                          <m:r>
                            <a:rPr lang="cs-CZ" b="1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−</m:t>
                          </m:r>
                          <m:r>
                            <a:rPr lang="cs-CZ" b="1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𝟏</m:t>
                          </m:r>
                        </m:e>
                      </m:d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−</m:t>
                      </m:r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𝟒</m:t>
                      </m:r>
                      <m:d>
                        <m:dPr>
                          <m:begChr m:val="["/>
                          <m:endChr m:val="]"/>
                          <m:ctrlPr>
                            <a:rPr lang="cs-CZ" b="1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cs-CZ" b="1" i="1" smtClean="0">
                                  <a:solidFill>
                                    <a:srgbClr val="0000FF"/>
                                  </a:solidFill>
                                  <a:latin typeface="Cambria Math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cs-CZ" b="1" i="1" smtClean="0">
                                      <a:solidFill>
                                        <a:srgbClr val="0000FF"/>
                                      </a:solidFill>
                                      <a:latin typeface="Cambria Math"/>
                                    </a:rPr>
                                  </m:ctrlPr>
                                </m:dPr>
                                <m:e>
                                  <m:r>
                                    <a:rPr lang="cs-CZ" b="1" i="1" smtClean="0">
                                      <a:solidFill>
                                        <a:srgbClr val="0000FF"/>
                                      </a:solidFill>
                                      <a:latin typeface="Cambria Math"/>
                                    </a:rPr>
                                    <m:t>𝒚</m:t>
                                  </m:r>
                                  <m:r>
                                    <a:rPr lang="cs-CZ" b="1" i="1" smtClean="0">
                                      <a:solidFill>
                                        <a:srgbClr val="0000FF"/>
                                      </a:solidFill>
                                      <a:latin typeface="Cambria Math"/>
                                    </a:rPr>
                                    <m:t>−</m:t>
                                  </m:r>
                                  <m:r>
                                    <a:rPr lang="cs-CZ" b="1" i="1" smtClean="0">
                                      <a:solidFill>
                                        <a:srgbClr val="0000FF"/>
                                      </a:solidFill>
                                      <a:latin typeface="Cambria Math"/>
                                    </a:rPr>
                                    <m:t>𝟐</m:t>
                                  </m:r>
                                </m:e>
                              </m:d>
                            </m:e>
                            <m:sup>
                              <m:r>
                                <a:rPr lang="cs-CZ" b="1" i="1" smtClean="0">
                                  <a:solidFill>
                                    <a:srgbClr val="0000FF"/>
                                  </a:solidFill>
                                  <a:latin typeface="Cambria Math"/>
                                </a:rPr>
                                <m:t>𝟐</m:t>
                              </m:r>
                            </m:sup>
                          </m:sSup>
                          <m:r>
                            <a:rPr lang="cs-CZ" b="1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−</m:t>
                          </m:r>
                          <m:r>
                            <a:rPr lang="cs-CZ" b="1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𝟒</m:t>
                          </m:r>
                        </m:e>
                      </m:d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+</m:t>
                      </m:r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𝑬</m:t>
                      </m:r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=</m:t>
                      </m:r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𝟎</m:t>
                      </m:r>
                    </m:oMath>
                    <m:oMath xmlns:m="http://schemas.openxmlformats.org/officeDocument/2006/math"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𝟑</m:t>
                      </m:r>
                      <m:sSup>
                        <m:sSupPr>
                          <m:ctrlPr>
                            <a:rPr lang="cs-CZ" b="1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1" i="1" smtClean="0">
                                  <a:solidFill>
                                    <a:srgbClr val="0000FF"/>
                                  </a:solidFill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b="1" i="1" smtClean="0">
                                  <a:solidFill>
                                    <a:srgbClr val="0000FF"/>
                                  </a:solidFill>
                                  <a:latin typeface="Cambria Math"/>
                                </a:rPr>
                                <m:t>𝒙</m:t>
                              </m:r>
                              <m:r>
                                <a:rPr lang="cs-CZ" b="1" i="1" smtClean="0">
                                  <a:solidFill>
                                    <a:srgbClr val="0000FF"/>
                                  </a:solidFill>
                                  <a:latin typeface="Cambria Math"/>
                                </a:rPr>
                                <m:t>+</m:t>
                              </m:r>
                              <m:r>
                                <a:rPr lang="cs-CZ" b="1" i="1" smtClean="0">
                                  <a:solidFill>
                                    <a:srgbClr val="0000FF"/>
                                  </a:solidFill>
                                  <a:latin typeface="Cambria Math"/>
                                </a:rPr>
                                <m:t>𝟏</m:t>
                              </m:r>
                            </m:e>
                          </m:d>
                        </m:e>
                        <m:sup>
                          <m:r>
                            <a:rPr lang="cs-CZ" b="1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−</m:t>
                      </m:r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𝟑</m:t>
                      </m:r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−</m:t>
                      </m:r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𝟒</m:t>
                      </m:r>
                      <m:sSup>
                        <m:sSupPr>
                          <m:ctrlPr>
                            <a:rPr lang="cs-CZ" b="1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1" i="1" smtClean="0">
                                  <a:solidFill>
                                    <a:srgbClr val="0000FF"/>
                                  </a:solidFill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b="1" i="1" smtClean="0">
                                  <a:solidFill>
                                    <a:srgbClr val="0000FF"/>
                                  </a:solidFill>
                                  <a:latin typeface="Cambria Math"/>
                                </a:rPr>
                                <m:t>𝒚</m:t>
                              </m:r>
                              <m:r>
                                <a:rPr lang="cs-CZ" b="1" i="1" smtClean="0">
                                  <a:solidFill>
                                    <a:srgbClr val="0000FF"/>
                                  </a:solidFill>
                                  <a:latin typeface="Cambria Math"/>
                                </a:rPr>
                                <m:t>−</m:t>
                              </m:r>
                              <m:r>
                                <a:rPr lang="cs-CZ" b="1" i="1" smtClean="0">
                                  <a:solidFill>
                                    <a:srgbClr val="0000FF"/>
                                  </a:solidFill>
                                  <a:latin typeface="Cambria Math"/>
                                </a:rPr>
                                <m:t>𝟐</m:t>
                              </m:r>
                            </m:e>
                          </m:d>
                        </m:e>
                        <m:sup>
                          <m:r>
                            <a:rPr lang="cs-CZ" b="1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+</m:t>
                      </m:r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𝟏𝟔</m:t>
                      </m:r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+</m:t>
                      </m:r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𝑬</m:t>
                      </m:r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=</m:t>
                      </m:r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𝟎</m:t>
                      </m:r>
                    </m:oMath>
                    <m:oMath xmlns:m="http://schemas.openxmlformats.org/officeDocument/2006/math"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𝟑</m:t>
                      </m:r>
                      <m:sSup>
                        <m:sSupPr>
                          <m:ctrlPr>
                            <a:rPr lang="cs-CZ" b="1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1" i="1">
                                  <a:solidFill>
                                    <a:srgbClr val="0000FF"/>
                                  </a:solidFill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b="1" i="1">
                                  <a:solidFill>
                                    <a:srgbClr val="0000FF"/>
                                  </a:solidFill>
                                  <a:latin typeface="Cambria Math"/>
                                </a:rPr>
                                <m:t>𝒙</m:t>
                              </m:r>
                              <m:r>
                                <a:rPr lang="cs-CZ" b="1" i="1">
                                  <a:solidFill>
                                    <a:srgbClr val="0000FF"/>
                                  </a:solidFill>
                                  <a:latin typeface="Cambria Math"/>
                                </a:rPr>
                                <m:t>+</m:t>
                              </m:r>
                              <m:r>
                                <a:rPr lang="cs-CZ" b="1" i="1">
                                  <a:solidFill>
                                    <a:srgbClr val="0000FF"/>
                                  </a:solidFill>
                                  <a:latin typeface="Cambria Math"/>
                                </a:rPr>
                                <m:t>𝟏</m:t>
                              </m:r>
                            </m:e>
                          </m:d>
                        </m:e>
                        <m:sup>
                          <m:r>
                            <a:rPr lang="cs-CZ" b="1" i="1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−</m:t>
                      </m:r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𝟒</m:t>
                      </m:r>
                      <m:sSup>
                        <m:sSupPr>
                          <m:ctrlPr>
                            <a:rPr lang="cs-CZ" b="1" i="1">
                              <a:solidFill>
                                <a:srgbClr val="0000FF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1" i="1">
                                  <a:solidFill>
                                    <a:srgbClr val="0000FF"/>
                                  </a:solidFill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b="1" i="1">
                                  <a:solidFill>
                                    <a:srgbClr val="0000FF"/>
                                  </a:solidFill>
                                  <a:latin typeface="Cambria Math"/>
                                </a:rPr>
                                <m:t>𝒚</m:t>
                              </m:r>
                              <m:r>
                                <a:rPr lang="cs-CZ" b="1" i="1">
                                  <a:solidFill>
                                    <a:srgbClr val="0000FF"/>
                                  </a:solidFill>
                                  <a:latin typeface="Cambria Math"/>
                                </a:rPr>
                                <m:t>−</m:t>
                              </m:r>
                              <m:r>
                                <a:rPr lang="cs-CZ" b="1" i="1">
                                  <a:solidFill>
                                    <a:srgbClr val="0000FF"/>
                                  </a:solidFill>
                                  <a:latin typeface="Cambria Math"/>
                                </a:rPr>
                                <m:t>𝟐</m:t>
                              </m:r>
                            </m:e>
                          </m:d>
                        </m:e>
                        <m:sup>
                          <m:r>
                            <a:rPr lang="cs-CZ" b="1" i="1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cs-CZ" b="1" i="0" smtClean="0">
                          <a:solidFill>
                            <a:srgbClr val="0000FF"/>
                          </a:solidFill>
                          <a:latin typeface="Cambria Math"/>
                        </a:rPr>
                        <m:t>=−</m:t>
                      </m:r>
                      <m:r>
                        <a:rPr lang="cs-CZ" b="1" i="0" smtClean="0">
                          <a:solidFill>
                            <a:srgbClr val="0000FF"/>
                          </a:solidFill>
                          <a:latin typeface="Cambria Math"/>
                        </a:rPr>
                        <m:t>𝟏𝟑</m:t>
                      </m:r>
                      <m:r>
                        <a:rPr lang="cs-CZ" b="1" i="0" smtClean="0">
                          <a:solidFill>
                            <a:srgbClr val="0000FF"/>
                          </a:solidFill>
                          <a:latin typeface="Cambria Math"/>
                        </a:rPr>
                        <m:t>−</m:t>
                      </m:r>
                      <m:r>
                        <a:rPr lang="cs-CZ" b="1" i="0" smtClean="0">
                          <a:solidFill>
                            <a:srgbClr val="0000FF"/>
                          </a:solidFill>
                          <a:latin typeface="Cambria Math"/>
                        </a:rPr>
                        <m:t>𝐄</m:t>
                      </m:r>
                    </m:oMath>
                  </m:oMathPara>
                </a14:m>
                <a:endParaRPr lang="cs-CZ" b="1" dirty="0" smtClean="0">
                  <a:solidFill>
                    <a:srgbClr val="0000FF"/>
                  </a:solidFill>
                </a:endParaRPr>
              </a:p>
            </p:txBody>
          </p:sp>
        </mc:Choice>
        <mc:Fallback xmlns="">
          <p:sp>
            <p:nvSpPr>
              <p:cNvPr id="13" name="Obdélník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9552" y="2564904"/>
                <a:ext cx="4509440" cy="1850507"/>
              </a:xfrm>
              <a:prstGeom prst="rect">
                <a:avLst/>
              </a:prstGeom>
              <a:blipFill rotWithShape="1">
                <a:blip r:embed="rId18"/>
                <a:stretch>
                  <a:fillRect b="-66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ovéPole 13"/>
          <p:cNvSpPr txBox="1"/>
          <p:nvPr/>
        </p:nvSpPr>
        <p:spPr>
          <a:xfrm>
            <a:off x="539552" y="4437112"/>
            <a:ext cx="7340856" cy="646331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cs-CZ" b="1" dirty="0" smtClean="0"/>
              <a:t>Daná rovnice je rovnicí hyperboly v tom případě, jestliže je její pravá </a:t>
            </a:r>
            <a:r>
              <a:rPr lang="cs-CZ" b="1" dirty="0" smtClean="0"/>
              <a:t>strana</a:t>
            </a:r>
          </a:p>
          <a:p>
            <a:r>
              <a:rPr lang="cs-CZ" b="1" dirty="0"/>
              <a:t>nenulová</a:t>
            </a:r>
            <a:r>
              <a:rPr lang="cs-CZ" b="1" dirty="0" smtClean="0"/>
              <a:t>.</a:t>
            </a:r>
            <a:endParaRPr lang="cs-CZ" b="1" dirty="0">
              <a:solidFill>
                <a:srgbClr val="0000FF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ovéPole 15"/>
              <p:cNvSpPr txBox="1"/>
              <p:nvPr/>
            </p:nvSpPr>
            <p:spPr>
              <a:xfrm>
                <a:off x="539552" y="5661248"/>
                <a:ext cx="7106497" cy="400110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wrap="none" rtlCol="0">
                <a:spAutoFit/>
              </a:bodyPr>
              <a:lstStyle/>
              <a:p>
                <a:r>
                  <a:rPr lang="cs-CZ" sz="2000" b="1" dirty="0" smtClean="0">
                    <a:solidFill>
                      <a:srgbClr val="C00000"/>
                    </a:solidFill>
                  </a:rPr>
                  <a:t>Pro </a:t>
                </a:r>
                <a14:m>
                  <m:oMath xmlns:m="http://schemas.openxmlformats.org/officeDocument/2006/math">
                    <m:r>
                      <a:rPr lang="cs-CZ" sz="2000" b="1" i="0" smtClean="0">
                        <a:solidFill>
                          <a:srgbClr val="C00000"/>
                        </a:solidFill>
                        <a:latin typeface="Cambria Math"/>
                      </a:rPr>
                      <m:t>−</m:t>
                    </m:r>
                    <m:r>
                      <a:rPr lang="cs-CZ" sz="2000" b="1" i="0" smtClean="0">
                        <a:solidFill>
                          <a:srgbClr val="C00000"/>
                        </a:solidFill>
                        <a:latin typeface="Cambria Math"/>
                      </a:rPr>
                      <m:t>𝟏𝟑</m:t>
                    </m:r>
                    <m:r>
                      <a:rPr lang="cs-CZ" sz="2000" b="1" i="1">
                        <a:solidFill>
                          <a:srgbClr val="C00000"/>
                        </a:solidFill>
                        <a:latin typeface="Cambria Math"/>
                      </a:rPr>
                      <m:t>−</m:t>
                    </m:r>
                    <m:r>
                      <a:rPr lang="cs-CZ" sz="2000" b="1" i="1">
                        <a:solidFill>
                          <a:srgbClr val="C00000"/>
                        </a:solidFill>
                        <a:latin typeface="Cambria Math"/>
                      </a:rPr>
                      <m:t>𝑬</m:t>
                    </m:r>
                    <m:r>
                      <a:rPr lang="cs-CZ" sz="2000" b="1" i="1">
                        <a:solidFill>
                          <a:srgbClr val="C00000"/>
                        </a:solidFill>
                        <a:latin typeface="Cambria Math"/>
                        <a:ea typeface="Cambria Math"/>
                      </a:rPr>
                      <m:t>≠</m:t>
                    </m:r>
                    <m:r>
                      <a:rPr lang="cs-CZ" sz="2000" b="1" i="1" smtClean="0">
                        <a:solidFill>
                          <a:srgbClr val="C00000"/>
                        </a:solidFill>
                        <a:latin typeface="Cambria Math"/>
                        <a:ea typeface="Cambria Math"/>
                      </a:rPr>
                      <m:t>𝟎</m:t>
                    </m:r>
                    <m:r>
                      <a:rPr lang="cs-CZ" sz="2000" b="1" i="1">
                        <a:solidFill>
                          <a:srgbClr val="C00000"/>
                        </a:solidFill>
                        <a:latin typeface="Cambria Math"/>
                        <a:ea typeface="Cambria Math"/>
                      </a:rPr>
                      <m:t>⟺</m:t>
                    </m:r>
                    <m:r>
                      <a:rPr lang="cs-CZ" sz="2000" b="1" i="1">
                        <a:solidFill>
                          <a:srgbClr val="C00000"/>
                        </a:solidFill>
                        <a:latin typeface="Cambria Math"/>
                        <a:ea typeface="Cambria Math"/>
                      </a:rPr>
                      <m:t>𝑬</m:t>
                    </m:r>
                    <m:r>
                      <a:rPr lang="cs-CZ" sz="2000" b="1" i="1" smtClean="0">
                        <a:solidFill>
                          <a:srgbClr val="C00000"/>
                        </a:solidFill>
                        <a:latin typeface="Cambria Math"/>
                        <a:ea typeface="Cambria Math"/>
                      </a:rPr>
                      <m:t>≠−</m:t>
                    </m:r>
                    <m:r>
                      <a:rPr lang="cs-CZ" sz="2000" b="1" i="1" smtClean="0">
                        <a:solidFill>
                          <a:srgbClr val="C00000"/>
                        </a:solidFill>
                        <a:latin typeface="Cambria Math"/>
                        <a:ea typeface="Cambria Math"/>
                      </a:rPr>
                      <m:t>𝟏𝟑</m:t>
                    </m:r>
                  </m:oMath>
                </a14:m>
                <a:r>
                  <a:rPr lang="cs-CZ" sz="2000" b="1" dirty="0" smtClean="0">
                    <a:solidFill>
                      <a:srgbClr val="C00000"/>
                    </a:solidFill>
                  </a:rPr>
                  <a:t> je daná rovnice rovnicí hyperboly</a:t>
                </a:r>
                <a:endParaRPr lang="cs-CZ" sz="2000" b="1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16" name="TextovéPole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9552" y="5661248"/>
                <a:ext cx="7106497" cy="400110"/>
              </a:xfrm>
              <a:prstGeom prst="rect">
                <a:avLst/>
              </a:prstGeom>
              <a:blipFill rotWithShape="1">
                <a:blip r:embed="rId2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735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4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1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5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3" grpId="0" build="p"/>
      <p:bldP spid="14" grpId="0" uiExpand="1" build="p"/>
      <p:bldP spid="1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kupina 1"/>
          <p:cNvGrpSpPr/>
          <p:nvPr/>
        </p:nvGrpSpPr>
        <p:grpSpPr>
          <a:xfrm>
            <a:off x="575556" y="146186"/>
            <a:ext cx="7992888" cy="1050568"/>
            <a:chOff x="323528" y="146184"/>
            <a:chExt cx="7992888" cy="1050568"/>
          </a:xfrm>
        </p:grpSpPr>
        <p:sp>
          <p:nvSpPr>
            <p:cNvPr id="3" name="Nadpis 1"/>
            <p:cNvSpPr txBox="1">
              <a:spLocks/>
            </p:cNvSpPr>
            <p:nvPr/>
          </p:nvSpPr>
          <p:spPr>
            <a:xfrm>
              <a:off x="395536" y="146184"/>
              <a:ext cx="5976664" cy="725439"/>
            </a:xfrm>
            <a:prstGeom prst="rect">
              <a:avLst/>
            </a:prstGeom>
          </p:spPr>
          <p:txBody>
            <a:bodyPr/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algn="l"/>
              <a:endParaRPr lang="cs-CZ" sz="3200" b="1" i="1" dirty="0" smtClean="0"/>
            </a:p>
          </p:txBody>
        </p:sp>
        <p:pic>
          <p:nvPicPr>
            <p:cNvPr id="4" name="Picture 9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1531" y="242064"/>
              <a:ext cx="426997" cy="653358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  <a:extLst/>
          </p:spPr>
        </p:pic>
        <p:pic>
          <p:nvPicPr>
            <p:cNvPr id="5" name="Picture 2" descr="Zobrazit podrobnosti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02510" y="242064"/>
              <a:ext cx="565834" cy="65343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TextovéPole 5"/>
            <p:cNvSpPr txBox="1"/>
            <p:nvPr/>
          </p:nvSpPr>
          <p:spPr>
            <a:xfrm>
              <a:off x="6588224" y="827420"/>
              <a:ext cx="129541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kuželosečky</a:t>
              </a:r>
              <a:endParaRPr lang="cs-CZ" dirty="0">
                <a:solidFill>
                  <a:schemeClr val="tx1">
                    <a:lumMod val="95000"/>
                    <a:lumOff val="5000"/>
                  </a:schemeClr>
                </a:solidFill>
              </a:endParaRPr>
            </a:p>
          </p:txBody>
        </p:sp>
        <p:cxnSp>
          <p:nvCxnSpPr>
            <p:cNvPr id="7" name="Přímá spojnice 6"/>
            <p:cNvCxnSpPr/>
            <p:nvPr/>
          </p:nvCxnSpPr>
          <p:spPr>
            <a:xfrm>
              <a:off x="395536" y="1187460"/>
              <a:ext cx="792088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TextovéPole 7"/>
            <p:cNvSpPr txBox="1"/>
            <p:nvPr/>
          </p:nvSpPr>
          <p:spPr>
            <a:xfrm>
              <a:off x="323528" y="427311"/>
              <a:ext cx="5162952" cy="584775"/>
            </a:xfrm>
            <a:prstGeom prst="rect">
              <a:avLst/>
            </a:prstGeom>
            <a:noFill/>
            <a:ln w="28575"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cs-CZ" sz="3200" b="1" i="1" dirty="0" smtClean="0">
                  <a:solidFill>
                    <a:srgbClr val="0000FF"/>
                  </a:solidFill>
                </a:rPr>
                <a:t>Obecná </a:t>
              </a:r>
              <a:r>
                <a:rPr lang="cs-CZ" sz="3200" b="1" dirty="0" smtClean="0"/>
                <a:t>ROVNICE HYPERBOLY</a:t>
              </a:r>
              <a:endParaRPr lang="cs-CZ" sz="3200" b="1" i="1" dirty="0">
                <a:solidFill>
                  <a:srgbClr val="0000FF"/>
                </a:solidFill>
              </a:endParaRPr>
            </a:p>
          </p:txBody>
        </p:sp>
      </p:grpSp>
      <p:sp>
        <p:nvSpPr>
          <p:cNvPr id="12" name="TextovéPole 11"/>
          <p:cNvSpPr txBox="1"/>
          <p:nvPr/>
        </p:nvSpPr>
        <p:spPr>
          <a:xfrm>
            <a:off x="611560" y="1340768"/>
            <a:ext cx="33723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u="sng" dirty="0" smtClean="0"/>
              <a:t>K příkladu 1:</a:t>
            </a:r>
            <a:r>
              <a:rPr lang="cs-CZ" b="1" dirty="0" smtClean="0"/>
              <a:t>  </a:t>
            </a:r>
            <a:r>
              <a:rPr lang="cs-CZ" dirty="0" smtClean="0"/>
              <a:t>Změna koeficientu </a:t>
            </a:r>
            <a:r>
              <a:rPr lang="cs-CZ" b="1" i="1" dirty="0" smtClean="0">
                <a:solidFill>
                  <a:srgbClr val="C00000"/>
                </a:solidFill>
              </a:rPr>
              <a:t>E</a:t>
            </a:r>
            <a:endParaRPr lang="cs-CZ" b="1" dirty="0">
              <a:solidFill>
                <a:srgbClr val="C0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ovéPole 16"/>
              <p:cNvSpPr txBox="1"/>
              <p:nvPr/>
            </p:nvSpPr>
            <p:spPr>
              <a:xfrm>
                <a:off x="827584" y="5805264"/>
                <a:ext cx="2451248" cy="794513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rgbClr val="FF0000"/>
                </a:solidFill>
              </a:ln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000" b="1" i="1" smtClean="0">
                          <a:solidFill>
                            <a:schemeClr val="tx1"/>
                          </a:solidFill>
                          <a:latin typeface="Cambria Math"/>
                          <a:ea typeface="Cambria Math"/>
                        </a:rPr>
                        <m:t>−</m:t>
                      </m:r>
                      <m:d>
                        <m:dPr>
                          <m:begChr m:val="|"/>
                          <m:endChr m:val="|"/>
                          <m:ctrlPr>
                            <a:rPr lang="cs-CZ" sz="2000" b="1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cs-CZ" sz="2000" b="1" i="1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</m:ctrlPr>
                            </m:fPr>
                            <m:num>
                              <m:sSup>
                                <m:sSupPr>
                                  <m:ctrlPr>
                                    <a:rPr lang="cs-CZ" sz="2000" b="1" i="1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cs-CZ" sz="2000" b="1" i="1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</a:rPr>
                                    <m:t>𝑪</m:t>
                                  </m:r>
                                </m:e>
                                <m:sup>
                                  <m:r>
                                    <a:rPr lang="cs-CZ" sz="2000" b="1" i="1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</a:rPr>
                                    <m:t>𝟐</m:t>
                                  </m:r>
                                </m:sup>
                              </m:sSup>
                            </m:num>
                            <m:den>
                              <m:r>
                                <a:rPr lang="cs-CZ" sz="2000" b="1" i="1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𝟒</m:t>
                              </m:r>
                              <m:r>
                                <a:rPr lang="cs-CZ" sz="2000" b="1" i="1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𝑨</m:t>
                              </m:r>
                            </m:den>
                          </m:f>
                          <m:r>
                            <a:rPr lang="cs-CZ" sz="2000" b="1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−</m:t>
                          </m:r>
                          <m:f>
                            <m:fPr>
                              <m:ctrlPr>
                                <a:rPr lang="cs-CZ" sz="2000" b="1" i="1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</m:ctrlPr>
                            </m:fPr>
                            <m:num>
                              <m:sSup>
                                <m:sSupPr>
                                  <m:ctrlPr>
                                    <a:rPr lang="cs-CZ" sz="2000" b="1" i="1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cs-CZ" sz="2000" b="1" i="1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</a:rPr>
                                    <m:t>𝑫</m:t>
                                  </m:r>
                                </m:e>
                                <m:sup>
                                  <m:r>
                                    <a:rPr lang="cs-CZ" sz="2000" b="1" i="1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</a:rPr>
                                    <m:t>𝟐</m:t>
                                  </m:r>
                                </m:sup>
                              </m:sSup>
                            </m:num>
                            <m:den>
                              <m:r>
                                <a:rPr lang="cs-CZ" sz="2000" b="1" i="1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𝟒</m:t>
                              </m:r>
                              <m:r>
                                <a:rPr lang="cs-CZ" sz="2000" b="1" i="1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𝑩</m:t>
                              </m:r>
                            </m:den>
                          </m:f>
                        </m:e>
                      </m:d>
                      <m:r>
                        <a:rPr lang="cs-CZ" sz="2000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=−</m:t>
                      </m:r>
                      <m:r>
                        <a:rPr lang="cs-CZ" sz="2000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𝟏𝟑</m:t>
                      </m:r>
                    </m:oMath>
                  </m:oMathPara>
                </a14:m>
                <a:endParaRPr lang="cs-CZ" sz="20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7" name="TextovéPole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7584" y="5805264"/>
                <a:ext cx="2451248" cy="794513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ovéPole 17"/>
              <p:cNvSpPr txBox="1"/>
              <p:nvPr/>
            </p:nvSpPr>
            <p:spPr>
              <a:xfrm>
                <a:off x="4127258" y="5661248"/>
                <a:ext cx="4333174" cy="103663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000" b="1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000" b="1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𝒉</m:t>
                          </m:r>
                        </m:e>
                        <m:sub>
                          <m:r>
                            <a:rPr lang="cs-CZ" sz="2000" b="1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𝟏</m:t>
                          </m:r>
                        </m:sub>
                      </m:sSub>
                      <m:r>
                        <a:rPr lang="cs-CZ" sz="2000" b="1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: </m:t>
                      </m:r>
                      <m:r>
                        <a:rPr lang="cs-CZ" sz="2000" b="1" i="1">
                          <a:solidFill>
                            <a:srgbClr val="FF0000"/>
                          </a:solidFill>
                          <a:latin typeface="Cambria Math"/>
                        </a:rPr>
                        <m:t>𝟑</m:t>
                      </m:r>
                      <m:sSup>
                        <m:sSupPr>
                          <m:ctrlPr>
                            <a:rPr lang="cs-CZ" sz="2000" b="1" i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000" b="1" i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𝒙</m:t>
                          </m:r>
                        </m:e>
                        <m:sup>
                          <m:r>
                            <a:rPr lang="cs-CZ" sz="2000" b="1" i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cs-CZ" sz="2000" b="1" i="1">
                          <a:solidFill>
                            <a:srgbClr val="FF0000"/>
                          </a:solidFill>
                          <a:latin typeface="Cambria Math"/>
                        </a:rPr>
                        <m:t>−</m:t>
                      </m:r>
                      <m:r>
                        <a:rPr lang="cs-CZ" sz="2000" b="1" i="1">
                          <a:solidFill>
                            <a:srgbClr val="FF0000"/>
                          </a:solidFill>
                          <a:latin typeface="Cambria Math"/>
                        </a:rPr>
                        <m:t>𝟒</m:t>
                      </m:r>
                      <m:sSup>
                        <m:sSupPr>
                          <m:ctrlPr>
                            <a:rPr lang="cs-CZ" sz="2000" b="1" i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000" b="1" i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𝒚</m:t>
                          </m:r>
                        </m:e>
                        <m:sup>
                          <m:r>
                            <a:rPr lang="cs-CZ" sz="2000" b="1" i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cs-CZ" sz="2000" b="1" i="1">
                          <a:solidFill>
                            <a:srgbClr val="FF0000"/>
                          </a:solidFill>
                          <a:latin typeface="Cambria Math"/>
                        </a:rPr>
                        <m:t>+</m:t>
                      </m:r>
                      <m:r>
                        <a:rPr lang="cs-CZ" sz="2000" b="1" i="1">
                          <a:solidFill>
                            <a:srgbClr val="FF0000"/>
                          </a:solidFill>
                          <a:latin typeface="Cambria Math"/>
                        </a:rPr>
                        <m:t>𝟔</m:t>
                      </m:r>
                      <m:r>
                        <a:rPr lang="cs-CZ" sz="2000" b="1" i="1">
                          <a:solidFill>
                            <a:srgbClr val="FF0000"/>
                          </a:solidFill>
                          <a:latin typeface="Cambria Math"/>
                        </a:rPr>
                        <m:t>𝒙</m:t>
                      </m:r>
                      <m:r>
                        <a:rPr lang="cs-CZ" sz="2000" b="1" i="1">
                          <a:solidFill>
                            <a:srgbClr val="FF0000"/>
                          </a:solidFill>
                          <a:latin typeface="Cambria Math"/>
                        </a:rPr>
                        <m:t>−</m:t>
                      </m:r>
                      <m:r>
                        <a:rPr lang="cs-CZ" sz="2000" b="1" i="1">
                          <a:solidFill>
                            <a:srgbClr val="FF0000"/>
                          </a:solidFill>
                          <a:latin typeface="Cambria Math"/>
                        </a:rPr>
                        <m:t>𝟏𝟔</m:t>
                      </m:r>
                      <m:r>
                        <a:rPr lang="cs-CZ" sz="2000" b="1" i="1">
                          <a:solidFill>
                            <a:srgbClr val="FF0000"/>
                          </a:solidFill>
                          <a:latin typeface="Cambria Math"/>
                        </a:rPr>
                        <m:t>𝒚</m:t>
                      </m:r>
                      <m:r>
                        <a:rPr lang="cs-CZ" sz="2000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−</m:t>
                      </m:r>
                      <m:r>
                        <a:rPr lang="cs-CZ" sz="2000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𝟏𝟐</m:t>
                      </m:r>
                      <m:r>
                        <a:rPr lang="cs-CZ" sz="2000" b="1" i="1">
                          <a:solidFill>
                            <a:srgbClr val="FF0000"/>
                          </a:solidFill>
                          <a:latin typeface="Cambria Math"/>
                        </a:rPr>
                        <m:t>=</m:t>
                      </m:r>
                      <m:r>
                        <a:rPr lang="cs-CZ" sz="2000" b="1" i="1">
                          <a:solidFill>
                            <a:srgbClr val="FF0000"/>
                          </a:solidFill>
                          <a:latin typeface="Cambria Math"/>
                        </a:rPr>
                        <m:t>𝟎</m:t>
                      </m:r>
                    </m:oMath>
                  </m:oMathPara>
                </a14:m>
                <a:endParaRPr lang="cs-CZ" sz="2000" b="1" dirty="0" smtClean="0">
                  <a:solidFill>
                    <a:srgbClr val="FF0000"/>
                  </a:solidFill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000" b="1" i="1">
                              <a:solidFill>
                                <a:schemeClr val="accent1">
                                  <a:lumMod val="75000"/>
                                </a:schemeClr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000" b="1" i="1">
                              <a:solidFill>
                                <a:schemeClr val="accent1">
                                  <a:lumMod val="75000"/>
                                </a:schemeClr>
                              </a:solidFill>
                              <a:latin typeface="Cambria Math"/>
                            </a:rPr>
                            <m:t>𝒉</m:t>
                          </m:r>
                        </m:e>
                        <m:sub>
                          <m:r>
                            <a:rPr lang="cs-CZ" sz="2000" b="1" i="1">
                              <a:solidFill>
                                <a:schemeClr val="accent1">
                                  <a:lumMod val="75000"/>
                                </a:schemeClr>
                              </a:solidFill>
                              <a:latin typeface="Cambria Math"/>
                            </a:rPr>
                            <m:t>𝟐</m:t>
                          </m:r>
                        </m:sub>
                      </m:sSub>
                      <m:r>
                        <a:rPr lang="cs-CZ" sz="2000" b="1" i="1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ambria Math"/>
                        </a:rPr>
                        <m:t>: </m:t>
                      </m:r>
                      <m:r>
                        <a:rPr lang="cs-CZ" sz="2000" b="1" i="1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ambria Math"/>
                        </a:rPr>
                        <m:t>𝟑</m:t>
                      </m:r>
                      <m:sSup>
                        <m:sSupPr>
                          <m:ctrlPr>
                            <a:rPr lang="cs-CZ" sz="2000" b="1" i="1">
                              <a:solidFill>
                                <a:schemeClr val="accent1">
                                  <a:lumMod val="75000"/>
                                </a:schemeClr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000" b="1" i="1">
                              <a:solidFill>
                                <a:schemeClr val="accent1">
                                  <a:lumMod val="75000"/>
                                </a:schemeClr>
                              </a:solidFill>
                              <a:latin typeface="Cambria Math"/>
                            </a:rPr>
                            <m:t>𝒙</m:t>
                          </m:r>
                        </m:e>
                        <m:sup>
                          <m:r>
                            <a:rPr lang="cs-CZ" sz="2000" b="1" i="1">
                              <a:solidFill>
                                <a:schemeClr val="accent1">
                                  <a:lumMod val="75000"/>
                                </a:schemeClr>
                              </a:solidFill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cs-CZ" sz="2000" b="1" i="1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ambria Math"/>
                        </a:rPr>
                        <m:t>−</m:t>
                      </m:r>
                      <m:r>
                        <a:rPr lang="cs-CZ" sz="2000" b="1" i="1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ambria Math"/>
                        </a:rPr>
                        <m:t>𝟒</m:t>
                      </m:r>
                      <m:sSup>
                        <m:sSupPr>
                          <m:ctrlPr>
                            <a:rPr lang="cs-CZ" sz="2000" b="1" i="1">
                              <a:solidFill>
                                <a:schemeClr val="accent1">
                                  <a:lumMod val="75000"/>
                                </a:schemeClr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000" b="1" i="1">
                              <a:solidFill>
                                <a:schemeClr val="accent1">
                                  <a:lumMod val="75000"/>
                                </a:schemeClr>
                              </a:solidFill>
                              <a:latin typeface="Cambria Math"/>
                            </a:rPr>
                            <m:t>𝒚</m:t>
                          </m:r>
                        </m:e>
                        <m:sup>
                          <m:r>
                            <a:rPr lang="cs-CZ" sz="2000" b="1" i="1">
                              <a:solidFill>
                                <a:schemeClr val="accent1">
                                  <a:lumMod val="75000"/>
                                </a:schemeClr>
                              </a:solidFill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cs-CZ" sz="2000" b="1" i="1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ambria Math"/>
                        </a:rPr>
                        <m:t>+</m:t>
                      </m:r>
                      <m:r>
                        <a:rPr lang="cs-CZ" sz="2000" b="1" i="1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ambria Math"/>
                        </a:rPr>
                        <m:t>𝟔</m:t>
                      </m:r>
                      <m:r>
                        <a:rPr lang="cs-CZ" sz="2000" b="1" i="1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ambria Math"/>
                        </a:rPr>
                        <m:t>𝒙</m:t>
                      </m:r>
                      <m:r>
                        <a:rPr lang="cs-CZ" sz="2000" b="1" i="1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ambria Math"/>
                        </a:rPr>
                        <m:t>−</m:t>
                      </m:r>
                      <m:r>
                        <a:rPr lang="cs-CZ" sz="2000" b="1" i="1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ambria Math"/>
                        </a:rPr>
                        <m:t>𝟏𝟔</m:t>
                      </m:r>
                      <m:r>
                        <a:rPr lang="cs-CZ" sz="2000" b="1" i="1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ambria Math"/>
                        </a:rPr>
                        <m:t>𝒚</m:t>
                      </m:r>
                      <m:r>
                        <a:rPr lang="cs-CZ" sz="2000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−</m:t>
                      </m:r>
                      <m:r>
                        <a:rPr lang="cs-CZ" sz="2000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𝟏𝟒</m:t>
                      </m:r>
                      <m:r>
                        <a:rPr lang="cs-CZ" sz="2000" b="1" i="1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ambria Math"/>
                        </a:rPr>
                        <m:t>=</m:t>
                      </m:r>
                      <m:r>
                        <a:rPr lang="cs-CZ" sz="2000" b="1" i="1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ambria Math"/>
                        </a:rPr>
                        <m:t>𝟎</m:t>
                      </m:r>
                    </m:oMath>
                  </m:oMathPara>
                </a14:m>
                <a:endParaRPr lang="cs-CZ" sz="2000" dirty="0">
                  <a:solidFill>
                    <a:schemeClr val="accent1">
                      <a:lumMod val="75000"/>
                    </a:schemeClr>
                  </a:solidFill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000" b="1" i="1">
                              <a:solidFill>
                                <a:srgbClr val="009900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000" b="1" i="1">
                              <a:solidFill>
                                <a:srgbClr val="009900"/>
                              </a:solidFill>
                              <a:latin typeface="Cambria Math"/>
                            </a:rPr>
                            <m:t>𝒉</m:t>
                          </m:r>
                        </m:e>
                        <m:sub>
                          <m:r>
                            <a:rPr lang="cs-CZ" sz="2000" b="1" i="1">
                              <a:solidFill>
                                <a:srgbClr val="009900"/>
                              </a:solidFill>
                              <a:latin typeface="Cambria Math"/>
                            </a:rPr>
                            <m:t>𝟑</m:t>
                          </m:r>
                        </m:sub>
                      </m:sSub>
                      <m:r>
                        <a:rPr lang="cs-CZ" sz="2000" b="1" i="1">
                          <a:solidFill>
                            <a:srgbClr val="009900"/>
                          </a:solidFill>
                          <a:latin typeface="Cambria Math"/>
                        </a:rPr>
                        <m:t>: </m:t>
                      </m:r>
                      <m:r>
                        <a:rPr lang="cs-CZ" sz="2000" b="1" i="1">
                          <a:solidFill>
                            <a:srgbClr val="009900"/>
                          </a:solidFill>
                          <a:latin typeface="Cambria Math"/>
                        </a:rPr>
                        <m:t>𝟑</m:t>
                      </m:r>
                      <m:sSup>
                        <m:sSupPr>
                          <m:ctrlPr>
                            <a:rPr lang="cs-CZ" sz="2000" b="1" i="1">
                              <a:solidFill>
                                <a:srgbClr val="009900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000" b="1" i="1">
                              <a:solidFill>
                                <a:srgbClr val="009900"/>
                              </a:solidFill>
                              <a:latin typeface="Cambria Math"/>
                            </a:rPr>
                            <m:t>𝒙</m:t>
                          </m:r>
                        </m:e>
                        <m:sup>
                          <m:r>
                            <a:rPr lang="cs-CZ" sz="2000" b="1" i="1">
                              <a:solidFill>
                                <a:srgbClr val="009900"/>
                              </a:solidFill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cs-CZ" sz="2000" b="1" i="1">
                          <a:solidFill>
                            <a:srgbClr val="009900"/>
                          </a:solidFill>
                          <a:latin typeface="Cambria Math"/>
                        </a:rPr>
                        <m:t>−</m:t>
                      </m:r>
                      <m:r>
                        <a:rPr lang="cs-CZ" sz="2000" b="1" i="1">
                          <a:solidFill>
                            <a:srgbClr val="009900"/>
                          </a:solidFill>
                          <a:latin typeface="Cambria Math"/>
                        </a:rPr>
                        <m:t>𝟒</m:t>
                      </m:r>
                      <m:sSup>
                        <m:sSupPr>
                          <m:ctrlPr>
                            <a:rPr lang="cs-CZ" sz="2000" b="1" i="1">
                              <a:solidFill>
                                <a:srgbClr val="009900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000" b="1" i="1">
                              <a:solidFill>
                                <a:srgbClr val="009900"/>
                              </a:solidFill>
                              <a:latin typeface="Cambria Math"/>
                            </a:rPr>
                            <m:t>𝒚</m:t>
                          </m:r>
                        </m:e>
                        <m:sup>
                          <m:r>
                            <a:rPr lang="cs-CZ" sz="2000" b="1" i="1">
                              <a:solidFill>
                                <a:srgbClr val="009900"/>
                              </a:solidFill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cs-CZ" sz="2000" b="1" i="1">
                          <a:solidFill>
                            <a:srgbClr val="009900"/>
                          </a:solidFill>
                          <a:latin typeface="Cambria Math"/>
                        </a:rPr>
                        <m:t>+</m:t>
                      </m:r>
                      <m:r>
                        <a:rPr lang="cs-CZ" sz="2000" b="1" i="1">
                          <a:solidFill>
                            <a:srgbClr val="009900"/>
                          </a:solidFill>
                          <a:latin typeface="Cambria Math"/>
                        </a:rPr>
                        <m:t>𝟔</m:t>
                      </m:r>
                      <m:r>
                        <a:rPr lang="cs-CZ" sz="2000" b="1" i="1">
                          <a:solidFill>
                            <a:srgbClr val="009900"/>
                          </a:solidFill>
                          <a:latin typeface="Cambria Math"/>
                        </a:rPr>
                        <m:t>𝒙</m:t>
                      </m:r>
                      <m:r>
                        <a:rPr lang="cs-CZ" sz="2000" b="1" i="1">
                          <a:solidFill>
                            <a:srgbClr val="009900"/>
                          </a:solidFill>
                          <a:latin typeface="Cambria Math"/>
                        </a:rPr>
                        <m:t>−</m:t>
                      </m:r>
                      <m:r>
                        <a:rPr lang="cs-CZ" sz="2000" b="1" i="1">
                          <a:solidFill>
                            <a:srgbClr val="009900"/>
                          </a:solidFill>
                          <a:latin typeface="Cambria Math"/>
                        </a:rPr>
                        <m:t>𝟏𝟔</m:t>
                      </m:r>
                      <m:r>
                        <a:rPr lang="cs-CZ" sz="2000" b="1" i="1">
                          <a:solidFill>
                            <a:srgbClr val="009900"/>
                          </a:solidFill>
                          <a:latin typeface="Cambria Math"/>
                        </a:rPr>
                        <m:t>𝒚</m:t>
                      </m:r>
                      <m:r>
                        <a:rPr lang="cs-CZ" sz="2000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−</m:t>
                      </m:r>
                      <m:r>
                        <a:rPr lang="cs-CZ" sz="2000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𝟏𝟑</m:t>
                      </m:r>
                      <m:r>
                        <a:rPr lang="cs-CZ" sz="2000" b="1" i="1">
                          <a:solidFill>
                            <a:srgbClr val="009900"/>
                          </a:solidFill>
                          <a:latin typeface="Cambria Math"/>
                        </a:rPr>
                        <m:t>=</m:t>
                      </m:r>
                      <m:r>
                        <a:rPr lang="cs-CZ" sz="2000" b="1" i="1">
                          <a:solidFill>
                            <a:srgbClr val="009900"/>
                          </a:solidFill>
                          <a:latin typeface="Cambria Math"/>
                        </a:rPr>
                        <m:t>𝟎</m:t>
                      </m:r>
                    </m:oMath>
                  </m:oMathPara>
                </a14:m>
                <a:endParaRPr lang="cs-CZ" sz="2000" dirty="0">
                  <a:solidFill>
                    <a:srgbClr val="009900"/>
                  </a:solidFill>
                </a:endParaRPr>
              </a:p>
            </p:txBody>
          </p:sp>
        </mc:Choice>
        <mc:Fallback xmlns="">
          <p:sp>
            <p:nvSpPr>
              <p:cNvPr id="18" name="TextovéPole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27258" y="5661248"/>
                <a:ext cx="4333174" cy="1036630"/>
              </a:xfrm>
              <a:prstGeom prst="rect">
                <a:avLst/>
              </a:prstGeom>
              <a:blipFill rotWithShape="1">
                <a:blip r:embed="rId5"/>
                <a:stretch>
                  <a:fillRect b="-470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179" y="1916832"/>
            <a:ext cx="7700245" cy="361566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cxnSp>
        <p:nvCxnSpPr>
          <p:cNvPr id="23" name="Přímá spojnice 22"/>
          <p:cNvCxnSpPr/>
          <p:nvPr/>
        </p:nvCxnSpPr>
        <p:spPr>
          <a:xfrm>
            <a:off x="3789454" y="6453336"/>
            <a:ext cx="4670978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22786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7" grpId="0" animBg="1"/>
      <p:bldP spid="18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kupina 1"/>
          <p:cNvGrpSpPr/>
          <p:nvPr/>
        </p:nvGrpSpPr>
        <p:grpSpPr>
          <a:xfrm>
            <a:off x="575556" y="146186"/>
            <a:ext cx="7992888" cy="1050568"/>
            <a:chOff x="323528" y="146184"/>
            <a:chExt cx="7992888" cy="1050568"/>
          </a:xfrm>
        </p:grpSpPr>
        <p:sp>
          <p:nvSpPr>
            <p:cNvPr id="3" name="Nadpis 1"/>
            <p:cNvSpPr txBox="1">
              <a:spLocks/>
            </p:cNvSpPr>
            <p:nvPr/>
          </p:nvSpPr>
          <p:spPr>
            <a:xfrm>
              <a:off x="395536" y="146184"/>
              <a:ext cx="5976664" cy="725439"/>
            </a:xfrm>
            <a:prstGeom prst="rect">
              <a:avLst/>
            </a:prstGeom>
          </p:spPr>
          <p:txBody>
            <a:bodyPr/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algn="l"/>
              <a:endParaRPr lang="cs-CZ" sz="3200" b="1" i="1" dirty="0" smtClean="0"/>
            </a:p>
          </p:txBody>
        </p:sp>
        <p:pic>
          <p:nvPicPr>
            <p:cNvPr id="4" name="Picture 9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1531" y="242064"/>
              <a:ext cx="426997" cy="653358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  <a:extLst/>
          </p:spPr>
        </p:pic>
        <p:pic>
          <p:nvPicPr>
            <p:cNvPr id="5" name="Picture 2" descr="Zobrazit podrobnosti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02510" y="242064"/>
              <a:ext cx="565834" cy="65343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TextovéPole 5"/>
            <p:cNvSpPr txBox="1"/>
            <p:nvPr/>
          </p:nvSpPr>
          <p:spPr>
            <a:xfrm>
              <a:off x="6588224" y="827420"/>
              <a:ext cx="129541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kuželosečky</a:t>
              </a:r>
              <a:endParaRPr lang="cs-CZ" dirty="0">
                <a:solidFill>
                  <a:schemeClr val="tx1">
                    <a:lumMod val="95000"/>
                    <a:lumOff val="5000"/>
                  </a:schemeClr>
                </a:solidFill>
              </a:endParaRPr>
            </a:p>
          </p:txBody>
        </p:sp>
        <p:cxnSp>
          <p:nvCxnSpPr>
            <p:cNvPr id="7" name="Přímá spojnice 6"/>
            <p:cNvCxnSpPr/>
            <p:nvPr/>
          </p:nvCxnSpPr>
          <p:spPr>
            <a:xfrm>
              <a:off x="395536" y="1187460"/>
              <a:ext cx="792088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TextovéPole 7"/>
            <p:cNvSpPr txBox="1"/>
            <p:nvPr/>
          </p:nvSpPr>
          <p:spPr>
            <a:xfrm>
              <a:off x="323528" y="427311"/>
              <a:ext cx="5182188" cy="584775"/>
            </a:xfrm>
            <a:prstGeom prst="rect">
              <a:avLst/>
            </a:prstGeom>
            <a:noFill/>
            <a:ln w="28575"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cs-CZ" sz="3200" b="1" i="1" dirty="0" smtClean="0">
                  <a:solidFill>
                    <a:srgbClr val="0000FF"/>
                  </a:solidFill>
                </a:rPr>
                <a:t>Obecná </a:t>
              </a:r>
              <a:r>
                <a:rPr lang="cs-CZ" sz="3200" b="1" dirty="0" smtClean="0"/>
                <a:t>ROVNICE HYPERBOLY</a:t>
              </a:r>
              <a:endParaRPr lang="cs-CZ" sz="3200" b="1" i="1" dirty="0">
                <a:solidFill>
                  <a:srgbClr val="0000FF"/>
                </a:solidFill>
              </a:endParaRPr>
            </a:p>
          </p:txBody>
        </p:sp>
      </p:grpSp>
      <p:pic>
        <p:nvPicPr>
          <p:cNvPr id="9" name="Picture 6" descr="C:\Users\zdenek\AppData\Local\Microsoft\Windows\Temporary Internet Files\Content.IE5\EPURMY32\MC90019887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395" y="1412776"/>
            <a:ext cx="915738" cy="936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ovéPole 9"/>
          <p:cNvSpPr txBox="1"/>
          <p:nvPr/>
        </p:nvSpPr>
        <p:spPr>
          <a:xfrm>
            <a:off x="1582211" y="1412778"/>
            <a:ext cx="595618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u="sng" dirty="0" smtClean="0"/>
              <a:t>Příklad 2</a:t>
            </a:r>
            <a:r>
              <a:rPr lang="cs-CZ" sz="1600" b="1" u="sng" dirty="0" smtClean="0"/>
              <a:t/>
            </a:r>
            <a:br>
              <a:rPr lang="cs-CZ" sz="1600" b="1" u="sng" dirty="0" smtClean="0"/>
            </a:br>
            <a:r>
              <a:rPr lang="cs-CZ" sz="2000" b="1" dirty="0" smtClean="0"/>
              <a:t>Vypočti souřadnice středu, vrcholů, ohnisek hyperboly </a:t>
            </a:r>
            <a:endParaRPr lang="cs-CZ" sz="2000" b="1" dirty="0" smtClean="0">
              <a:ea typeface="Cambria Math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/>
              <p:cNvSpPr txBox="1"/>
              <p:nvPr/>
            </p:nvSpPr>
            <p:spPr>
              <a:xfrm>
                <a:off x="1547664" y="2085797"/>
                <a:ext cx="3420552" cy="4070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000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𝟒</m:t>
                      </m:r>
                      <m:sSup>
                        <m:sSupPr>
                          <m:ctrlPr>
                            <a:rPr lang="cs-CZ" sz="2000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000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𝒙</m:t>
                          </m:r>
                        </m:e>
                        <m:sup>
                          <m:r>
                            <a:rPr lang="cs-CZ" sz="2000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cs-CZ" sz="2000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−</m:t>
                      </m:r>
                      <m:sSup>
                        <m:sSupPr>
                          <m:ctrlPr>
                            <a:rPr lang="cs-CZ" sz="2000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000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𝒚</m:t>
                          </m:r>
                        </m:e>
                        <m:sup>
                          <m:r>
                            <a:rPr lang="cs-CZ" sz="2000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cs-CZ" sz="2000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−</m:t>
                      </m:r>
                      <m:r>
                        <a:rPr lang="cs-CZ" sz="2000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𝟖</m:t>
                      </m:r>
                      <m:r>
                        <a:rPr lang="cs-CZ" sz="2000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𝒙</m:t>
                      </m:r>
                      <m:r>
                        <a:rPr lang="cs-CZ" sz="2000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+</m:t>
                      </m:r>
                      <m:r>
                        <a:rPr lang="cs-CZ" sz="2000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𝟒</m:t>
                      </m:r>
                      <m:r>
                        <a:rPr lang="cs-CZ" sz="2000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𝒚</m:t>
                      </m:r>
                      <m:r>
                        <a:rPr lang="cs-CZ" sz="2000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+</m:t>
                      </m:r>
                      <m:r>
                        <a:rPr lang="cs-CZ" sz="2000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𝟏</m:t>
                      </m:r>
                      <m:r>
                        <a:rPr lang="cs-CZ" sz="2000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=</m:t>
                      </m:r>
                      <m:r>
                        <a:rPr lang="cs-CZ" sz="2000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𝟎</m:t>
                      </m:r>
                    </m:oMath>
                  </m:oMathPara>
                </a14:m>
                <a:endParaRPr lang="cs-CZ" sz="2000" b="1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47664" y="2085797"/>
                <a:ext cx="3420552" cy="407099"/>
              </a:xfrm>
              <a:prstGeom prst="rect">
                <a:avLst/>
              </a:prstGeom>
              <a:blipFill rotWithShape="1">
                <a:blip r:embed="rId5"/>
                <a:stretch>
                  <a:fillRect b="-134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Obdélník 12"/>
              <p:cNvSpPr/>
              <p:nvPr/>
            </p:nvSpPr>
            <p:spPr>
              <a:xfrm>
                <a:off x="539552" y="2868233"/>
                <a:ext cx="4358757" cy="213372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:r>
                  <a:rPr lang="cs-CZ" b="1" dirty="0" smtClean="0">
                    <a:solidFill>
                      <a:srgbClr val="0000FF"/>
                    </a:solidFill>
                  </a:rPr>
                  <a:t>4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b="1" i="1">
                            <a:solidFill>
                              <a:srgbClr val="0000FF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cs-CZ" b="1" i="1">
                            <a:solidFill>
                              <a:srgbClr val="0000FF"/>
                            </a:solidFill>
                            <a:latin typeface="Cambria Math"/>
                          </a:rPr>
                          <m:t>𝒙</m:t>
                        </m:r>
                      </m:e>
                      <m:sup>
                        <m:r>
                          <a:rPr lang="cs-CZ" b="1" i="1">
                            <a:solidFill>
                              <a:srgbClr val="0000FF"/>
                            </a:solidFill>
                            <a:latin typeface="Cambria Math"/>
                          </a:rPr>
                          <m:t>𝟐</m:t>
                        </m:r>
                      </m:sup>
                    </m:sSup>
                    <m:r>
                      <a:rPr lang="cs-CZ" b="1" i="1" smtClean="0">
                        <a:solidFill>
                          <a:srgbClr val="0000FF"/>
                        </a:solidFill>
                        <a:latin typeface="Cambria Math"/>
                      </a:rPr>
                      <m:t>−</m:t>
                    </m:r>
                    <m:sSup>
                      <m:sSupPr>
                        <m:ctrlPr>
                          <a:rPr lang="cs-CZ" b="1" i="1">
                            <a:solidFill>
                              <a:srgbClr val="0000FF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cs-CZ" b="1" i="1">
                            <a:solidFill>
                              <a:srgbClr val="0000FF"/>
                            </a:solidFill>
                            <a:latin typeface="Cambria Math"/>
                          </a:rPr>
                          <m:t>𝒚</m:t>
                        </m:r>
                      </m:e>
                      <m:sup>
                        <m:r>
                          <a:rPr lang="cs-CZ" b="1" i="1">
                            <a:solidFill>
                              <a:srgbClr val="0000FF"/>
                            </a:solidFill>
                            <a:latin typeface="Cambria Math"/>
                          </a:rPr>
                          <m:t>𝟐</m:t>
                        </m:r>
                      </m:sup>
                    </m:sSup>
                    <m:r>
                      <a:rPr lang="cs-CZ" b="1" i="1" smtClean="0">
                        <a:solidFill>
                          <a:srgbClr val="0000FF"/>
                        </a:solidFill>
                        <a:latin typeface="Cambria Math"/>
                      </a:rPr>
                      <m:t>−</m:t>
                    </m:r>
                    <m:r>
                      <a:rPr lang="cs-CZ" b="1" i="1">
                        <a:solidFill>
                          <a:srgbClr val="0000FF"/>
                        </a:solidFill>
                        <a:latin typeface="Cambria Math"/>
                      </a:rPr>
                      <m:t>𝟖</m:t>
                    </m:r>
                    <m:r>
                      <a:rPr lang="cs-CZ" b="1" i="1">
                        <a:solidFill>
                          <a:srgbClr val="0000FF"/>
                        </a:solidFill>
                        <a:latin typeface="Cambria Math"/>
                      </a:rPr>
                      <m:t>𝒙</m:t>
                    </m:r>
                    <m:r>
                      <a:rPr lang="cs-CZ" b="1" i="1" smtClean="0">
                        <a:solidFill>
                          <a:srgbClr val="0000FF"/>
                        </a:solidFill>
                        <a:latin typeface="Cambria Math"/>
                      </a:rPr>
                      <m:t>+</m:t>
                    </m:r>
                    <m:r>
                      <a:rPr lang="cs-CZ" b="1" i="1">
                        <a:solidFill>
                          <a:srgbClr val="0000FF"/>
                        </a:solidFill>
                        <a:latin typeface="Cambria Math"/>
                      </a:rPr>
                      <m:t>𝟒</m:t>
                    </m:r>
                    <m:r>
                      <a:rPr lang="cs-CZ" b="1" i="1">
                        <a:solidFill>
                          <a:srgbClr val="0000FF"/>
                        </a:solidFill>
                        <a:latin typeface="Cambria Math"/>
                      </a:rPr>
                      <m:t>𝒚</m:t>
                    </m:r>
                    <m:r>
                      <a:rPr lang="cs-CZ" b="1" i="1" smtClean="0">
                        <a:solidFill>
                          <a:srgbClr val="0000FF"/>
                        </a:solidFill>
                        <a:latin typeface="Cambria Math"/>
                      </a:rPr>
                      <m:t>+</m:t>
                    </m:r>
                    <m:r>
                      <a:rPr lang="cs-CZ" b="1" i="1" smtClean="0">
                        <a:solidFill>
                          <a:srgbClr val="0000FF"/>
                        </a:solidFill>
                        <a:latin typeface="Cambria Math"/>
                      </a:rPr>
                      <m:t>𝟏</m:t>
                    </m:r>
                    <m:r>
                      <a:rPr lang="cs-CZ" b="1" i="1">
                        <a:solidFill>
                          <a:srgbClr val="0000FF"/>
                        </a:solidFill>
                        <a:latin typeface="Cambria Math"/>
                      </a:rPr>
                      <m:t>=</m:t>
                    </m:r>
                    <m:r>
                      <a:rPr lang="cs-CZ" b="1" i="1">
                        <a:solidFill>
                          <a:srgbClr val="0000FF"/>
                        </a:solidFill>
                        <a:latin typeface="Cambria Math"/>
                      </a:rPr>
                      <m:t>𝟎</m:t>
                    </m:r>
                  </m:oMath>
                </a14:m>
                <a:r>
                  <a:rPr lang="cs-CZ" b="1" i="1" dirty="0">
                    <a:solidFill>
                      <a:srgbClr val="0000FF"/>
                    </a:solidFill>
                    <a:latin typeface="Cambria Math"/>
                  </a:rPr>
                  <a:t/>
                </a:r>
                <a:br>
                  <a:rPr lang="cs-CZ" b="1" i="1" dirty="0">
                    <a:solidFill>
                      <a:srgbClr val="0000FF"/>
                    </a:solidFill>
                    <a:latin typeface="Cambria Math"/>
                  </a:rPr>
                </a:b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b="1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1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𝟒</m:t>
                          </m:r>
                          <m:r>
                            <a:rPr lang="cs-CZ" b="1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𝒙</m:t>
                          </m:r>
                        </m:e>
                        <m:sup>
                          <m:r>
                            <a:rPr lang="cs-CZ" b="1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−</m:t>
                      </m:r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𝟖</m:t>
                      </m:r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𝒙</m:t>
                      </m:r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−</m:t>
                      </m:r>
                      <m:sSup>
                        <m:sSupPr>
                          <m:ctrlPr>
                            <a:rPr lang="cs-CZ" b="1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1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𝒚</m:t>
                          </m:r>
                        </m:e>
                        <m:sup>
                          <m:r>
                            <a:rPr lang="cs-CZ" b="1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+</m:t>
                      </m:r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𝟒</m:t>
                      </m:r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𝒚</m:t>
                      </m:r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+</m:t>
                      </m:r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𝟏</m:t>
                      </m:r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=</m:t>
                      </m:r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𝟎</m:t>
                      </m:r>
                    </m:oMath>
                    <m:oMath xmlns:m="http://schemas.openxmlformats.org/officeDocument/2006/math"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𝟒</m:t>
                      </m:r>
                      <m:d>
                        <m:dPr>
                          <m:begChr m:val="["/>
                          <m:endChr m:val="]"/>
                          <m:ctrlPr>
                            <a:rPr lang="cs-CZ" b="1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cs-CZ" b="1" i="1" smtClean="0">
                                  <a:solidFill>
                                    <a:srgbClr val="0000FF"/>
                                  </a:solidFill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1" i="1" smtClean="0">
                                  <a:solidFill>
                                    <a:srgbClr val="0000FF"/>
                                  </a:solidFill>
                                  <a:latin typeface="Cambria Math"/>
                                </a:rPr>
                                <m:t>𝒙</m:t>
                              </m:r>
                            </m:e>
                            <m:sup>
                              <m:r>
                                <a:rPr lang="cs-CZ" b="1" i="1" smtClean="0">
                                  <a:solidFill>
                                    <a:srgbClr val="0000FF"/>
                                  </a:solidFill>
                                  <a:latin typeface="Cambria Math"/>
                                </a:rPr>
                                <m:t>𝟐</m:t>
                              </m:r>
                            </m:sup>
                          </m:sSup>
                          <m:r>
                            <a:rPr lang="cs-CZ" b="1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−</m:t>
                          </m:r>
                          <m:r>
                            <a:rPr lang="cs-CZ" b="1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𝟐</m:t>
                          </m:r>
                          <m:r>
                            <a:rPr lang="cs-CZ" b="1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𝒙</m:t>
                          </m:r>
                        </m:e>
                      </m:d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−</m:t>
                      </m:r>
                      <m:d>
                        <m:dPr>
                          <m:begChr m:val="["/>
                          <m:endChr m:val="]"/>
                          <m:ctrlPr>
                            <a:rPr lang="cs-CZ" b="1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cs-CZ" b="1" i="1" smtClean="0">
                                  <a:solidFill>
                                    <a:srgbClr val="0000FF"/>
                                  </a:solidFill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1" i="1" smtClean="0">
                                  <a:solidFill>
                                    <a:srgbClr val="0000FF"/>
                                  </a:solidFill>
                                  <a:latin typeface="Cambria Math"/>
                                </a:rPr>
                                <m:t>𝒚</m:t>
                              </m:r>
                            </m:e>
                            <m:sup>
                              <m:r>
                                <a:rPr lang="cs-CZ" b="1" i="1" smtClean="0">
                                  <a:solidFill>
                                    <a:srgbClr val="0000FF"/>
                                  </a:solidFill>
                                  <a:latin typeface="Cambria Math"/>
                                </a:rPr>
                                <m:t>𝟐</m:t>
                              </m:r>
                            </m:sup>
                          </m:sSup>
                          <m:r>
                            <a:rPr lang="cs-CZ" b="1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−</m:t>
                          </m:r>
                          <m:r>
                            <a:rPr lang="cs-CZ" b="1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𝟒</m:t>
                          </m:r>
                          <m:r>
                            <a:rPr lang="cs-CZ" b="1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𝒚</m:t>
                          </m:r>
                        </m:e>
                      </m:d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+</m:t>
                      </m:r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𝟏</m:t>
                      </m:r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=</m:t>
                      </m:r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𝟎</m:t>
                      </m:r>
                    </m:oMath>
                    <m:oMath xmlns:m="http://schemas.openxmlformats.org/officeDocument/2006/math"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𝟒</m:t>
                      </m:r>
                      <m:d>
                        <m:dPr>
                          <m:begChr m:val="["/>
                          <m:endChr m:val="]"/>
                          <m:ctrlPr>
                            <a:rPr lang="cs-CZ" b="1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cs-CZ" b="1" i="1" smtClean="0">
                                  <a:solidFill>
                                    <a:srgbClr val="0000FF"/>
                                  </a:solidFill>
                                  <a:latin typeface="Cambria Math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cs-CZ" b="1" i="1" smtClean="0">
                                      <a:solidFill>
                                        <a:srgbClr val="0000FF"/>
                                      </a:solidFill>
                                      <a:latin typeface="Cambria Math"/>
                                    </a:rPr>
                                  </m:ctrlPr>
                                </m:dPr>
                                <m:e>
                                  <m:r>
                                    <a:rPr lang="cs-CZ" b="1" i="1" smtClean="0">
                                      <a:solidFill>
                                        <a:srgbClr val="0000FF"/>
                                      </a:solidFill>
                                      <a:latin typeface="Cambria Math"/>
                                    </a:rPr>
                                    <m:t>𝒙</m:t>
                                  </m:r>
                                  <m:r>
                                    <a:rPr lang="cs-CZ" b="1" i="1" smtClean="0">
                                      <a:solidFill>
                                        <a:srgbClr val="0000FF"/>
                                      </a:solidFill>
                                      <a:latin typeface="Cambria Math"/>
                                    </a:rPr>
                                    <m:t>−</m:t>
                                  </m:r>
                                  <m:r>
                                    <a:rPr lang="cs-CZ" b="1" i="1" smtClean="0">
                                      <a:solidFill>
                                        <a:srgbClr val="0000FF"/>
                                      </a:solidFill>
                                      <a:latin typeface="Cambria Math"/>
                                    </a:rPr>
                                    <m:t>𝟏</m:t>
                                  </m:r>
                                </m:e>
                              </m:d>
                            </m:e>
                            <m:sup>
                              <m:r>
                                <a:rPr lang="cs-CZ" b="1" i="1" smtClean="0">
                                  <a:solidFill>
                                    <a:srgbClr val="0000FF"/>
                                  </a:solidFill>
                                  <a:latin typeface="Cambria Math"/>
                                </a:rPr>
                                <m:t>𝟐</m:t>
                              </m:r>
                            </m:sup>
                          </m:sSup>
                          <m:r>
                            <a:rPr lang="cs-CZ" b="1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−</m:t>
                          </m:r>
                          <m:r>
                            <a:rPr lang="cs-CZ" b="1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𝟏</m:t>
                          </m:r>
                        </m:e>
                      </m:d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−</m:t>
                      </m:r>
                      <m:d>
                        <m:dPr>
                          <m:begChr m:val="["/>
                          <m:endChr m:val="]"/>
                          <m:ctrlPr>
                            <a:rPr lang="cs-CZ" b="1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cs-CZ" b="1" i="1" smtClean="0">
                                  <a:solidFill>
                                    <a:srgbClr val="0000FF"/>
                                  </a:solidFill>
                                  <a:latin typeface="Cambria Math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cs-CZ" b="1" i="1" smtClean="0">
                                      <a:solidFill>
                                        <a:srgbClr val="0000FF"/>
                                      </a:solidFill>
                                      <a:latin typeface="Cambria Math"/>
                                    </a:rPr>
                                  </m:ctrlPr>
                                </m:dPr>
                                <m:e>
                                  <m:r>
                                    <a:rPr lang="cs-CZ" b="1" i="1" smtClean="0">
                                      <a:solidFill>
                                        <a:srgbClr val="0000FF"/>
                                      </a:solidFill>
                                      <a:latin typeface="Cambria Math"/>
                                    </a:rPr>
                                    <m:t>𝒚</m:t>
                                  </m:r>
                                  <m:r>
                                    <a:rPr lang="cs-CZ" b="1" i="1" smtClean="0">
                                      <a:solidFill>
                                        <a:srgbClr val="0000FF"/>
                                      </a:solidFill>
                                      <a:latin typeface="Cambria Math"/>
                                    </a:rPr>
                                    <m:t>−</m:t>
                                  </m:r>
                                  <m:r>
                                    <a:rPr lang="cs-CZ" b="1" i="1" smtClean="0">
                                      <a:solidFill>
                                        <a:srgbClr val="0000FF"/>
                                      </a:solidFill>
                                      <a:latin typeface="Cambria Math"/>
                                    </a:rPr>
                                    <m:t>𝟐</m:t>
                                  </m:r>
                                </m:e>
                              </m:d>
                            </m:e>
                            <m:sup>
                              <m:r>
                                <a:rPr lang="cs-CZ" b="1" i="1" smtClean="0">
                                  <a:solidFill>
                                    <a:srgbClr val="0000FF"/>
                                  </a:solidFill>
                                  <a:latin typeface="Cambria Math"/>
                                </a:rPr>
                                <m:t>𝟐</m:t>
                              </m:r>
                            </m:sup>
                          </m:sSup>
                          <m:r>
                            <a:rPr lang="cs-CZ" b="1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−</m:t>
                          </m:r>
                          <m:r>
                            <a:rPr lang="cs-CZ" b="1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𝟒</m:t>
                          </m:r>
                        </m:e>
                      </m:d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+</m:t>
                      </m:r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𝟏</m:t>
                      </m:r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=</m:t>
                      </m:r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𝟎</m:t>
                      </m:r>
                    </m:oMath>
                    <m:oMath xmlns:m="http://schemas.openxmlformats.org/officeDocument/2006/math"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𝟒</m:t>
                      </m:r>
                      <m:sSup>
                        <m:sSupPr>
                          <m:ctrlPr>
                            <a:rPr lang="cs-CZ" b="1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1" i="1" smtClean="0">
                                  <a:solidFill>
                                    <a:srgbClr val="0000FF"/>
                                  </a:solidFill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b="1" i="1" smtClean="0">
                                  <a:solidFill>
                                    <a:srgbClr val="0000FF"/>
                                  </a:solidFill>
                                  <a:latin typeface="Cambria Math"/>
                                </a:rPr>
                                <m:t>𝒙</m:t>
                              </m:r>
                              <m:r>
                                <a:rPr lang="cs-CZ" b="1" i="1" smtClean="0">
                                  <a:solidFill>
                                    <a:srgbClr val="0000FF"/>
                                  </a:solidFill>
                                  <a:latin typeface="Cambria Math"/>
                                </a:rPr>
                                <m:t>−</m:t>
                              </m:r>
                              <m:r>
                                <a:rPr lang="cs-CZ" b="1" i="1" smtClean="0">
                                  <a:solidFill>
                                    <a:srgbClr val="0000FF"/>
                                  </a:solidFill>
                                  <a:latin typeface="Cambria Math"/>
                                </a:rPr>
                                <m:t>𝟏</m:t>
                              </m:r>
                            </m:e>
                          </m:d>
                        </m:e>
                        <m:sup>
                          <m:r>
                            <a:rPr lang="cs-CZ" b="1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−</m:t>
                      </m:r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𝟒</m:t>
                      </m:r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+</m:t>
                      </m:r>
                      <m:sSup>
                        <m:sSupPr>
                          <m:ctrlPr>
                            <a:rPr lang="cs-CZ" b="1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1" i="1" smtClean="0">
                                  <a:solidFill>
                                    <a:srgbClr val="0000FF"/>
                                  </a:solidFill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b="1" i="1" smtClean="0">
                                  <a:solidFill>
                                    <a:srgbClr val="0000FF"/>
                                  </a:solidFill>
                                  <a:latin typeface="Cambria Math"/>
                                </a:rPr>
                                <m:t>𝒚</m:t>
                              </m:r>
                              <m:r>
                                <a:rPr lang="cs-CZ" b="1" i="1" smtClean="0">
                                  <a:solidFill>
                                    <a:srgbClr val="0000FF"/>
                                  </a:solidFill>
                                  <a:latin typeface="Cambria Math"/>
                                </a:rPr>
                                <m:t>−</m:t>
                              </m:r>
                              <m:r>
                                <a:rPr lang="cs-CZ" b="1" i="1" smtClean="0">
                                  <a:solidFill>
                                    <a:srgbClr val="0000FF"/>
                                  </a:solidFill>
                                  <a:latin typeface="Cambria Math"/>
                                </a:rPr>
                                <m:t>𝟐</m:t>
                              </m:r>
                            </m:e>
                          </m:d>
                        </m:e>
                        <m:sup>
                          <m:r>
                            <a:rPr lang="cs-CZ" b="1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+</m:t>
                      </m:r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𝟒</m:t>
                      </m:r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+</m:t>
                      </m:r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𝟏</m:t>
                      </m:r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=</m:t>
                      </m:r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𝟎</m:t>
                      </m:r>
                    </m:oMath>
                    <m:oMath xmlns:m="http://schemas.openxmlformats.org/officeDocument/2006/math"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𝟒</m:t>
                      </m:r>
                      <m:sSup>
                        <m:sSupPr>
                          <m:ctrlPr>
                            <a:rPr lang="cs-CZ" b="1" i="1">
                              <a:solidFill>
                                <a:srgbClr val="0000FF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1" i="1">
                                  <a:solidFill>
                                    <a:srgbClr val="0000FF"/>
                                  </a:solidFill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b="1" i="1">
                                  <a:solidFill>
                                    <a:srgbClr val="0000FF"/>
                                  </a:solidFill>
                                  <a:latin typeface="Cambria Math"/>
                                </a:rPr>
                                <m:t>𝒙</m:t>
                              </m:r>
                              <m:r>
                                <a:rPr lang="cs-CZ" b="1" i="1" smtClean="0">
                                  <a:solidFill>
                                    <a:srgbClr val="0000FF"/>
                                  </a:solidFill>
                                  <a:latin typeface="Cambria Math"/>
                                </a:rPr>
                                <m:t>−</m:t>
                              </m:r>
                              <m:r>
                                <a:rPr lang="cs-CZ" b="1" i="1">
                                  <a:solidFill>
                                    <a:srgbClr val="0000FF"/>
                                  </a:solidFill>
                                  <a:latin typeface="Cambria Math"/>
                                </a:rPr>
                                <m:t>𝟏</m:t>
                              </m:r>
                            </m:e>
                          </m:d>
                        </m:e>
                        <m:sup>
                          <m:r>
                            <a:rPr lang="cs-CZ" b="1" i="1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−</m:t>
                      </m:r>
                      <m:sSup>
                        <m:sSupPr>
                          <m:ctrlPr>
                            <a:rPr lang="cs-CZ" b="1" i="1">
                              <a:solidFill>
                                <a:srgbClr val="0000FF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1" i="1">
                                  <a:solidFill>
                                    <a:srgbClr val="0000FF"/>
                                  </a:solidFill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b="1" i="1">
                                  <a:solidFill>
                                    <a:srgbClr val="0000FF"/>
                                  </a:solidFill>
                                  <a:latin typeface="Cambria Math"/>
                                </a:rPr>
                                <m:t>𝒚</m:t>
                              </m:r>
                              <m:r>
                                <a:rPr lang="cs-CZ" b="1" i="1">
                                  <a:solidFill>
                                    <a:srgbClr val="0000FF"/>
                                  </a:solidFill>
                                  <a:latin typeface="Cambria Math"/>
                                </a:rPr>
                                <m:t>−</m:t>
                              </m:r>
                              <m:r>
                                <a:rPr lang="cs-CZ" b="1" i="1">
                                  <a:solidFill>
                                    <a:srgbClr val="0000FF"/>
                                  </a:solidFill>
                                  <a:latin typeface="Cambria Math"/>
                                </a:rPr>
                                <m:t>𝟐</m:t>
                              </m:r>
                            </m:e>
                          </m:d>
                        </m:e>
                        <m:sup>
                          <m:r>
                            <a:rPr lang="cs-CZ" b="1" i="1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cs-CZ" b="1" i="0" smtClean="0">
                          <a:solidFill>
                            <a:srgbClr val="0000FF"/>
                          </a:solidFill>
                          <a:latin typeface="Cambria Math"/>
                        </a:rPr>
                        <m:t>=−</m:t>
                      </m:r>
                      <m:r>
                        <a:rPr lang="cs-CZ" b="1" i="0" smtClean="0">
                          <a:solidFill>
                            <a:srgbClr val="0000FF"/>
                          </a:solidFill>
                          <a:latin typeface="Cambria Math"/>
                        </a:rPr>
                        <m:t>𝟏</m:t>
                      </m:r>
                    </m:oMath>
                  </m:oMathPara>
                </a14:m>
                <a:endParaRPr lang="cs-CZ" b="1" i="0" dirty="0" smtClean="0">
                  <a:solidFill>
                    <a:srgbClr val="0000FF"/>
                  </a:solidFill>
                  <a:latin typeface="Cambria Math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1" i="1">
                          <a:solidFill>
                            <a:srgbClr val="C00000"/>
                          </a:solidFill>
                          <a:latin typeface="Cambria Math"/>
                        </a:rPr>
                        <m:t>−</m:t>
                      </m:r>
                      <m:r>
                        <a:rPr lang="cs-CZ" b="1" i="1">
                          <a:solidFill>
                            <a:srgbClr val="C00000"/>
                          </a:solidFill>
                          <a:latin typeface="Cambria Math"/>
                        </a:rPr>
                        <m:t>𝟒</m:t>
                      </m:r>
                      <m:sSup>
                        <m:sSupPr>
                          <m:ctrlPr>
                            <a:rPr lang="cs-CZ" b="1" i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1" i="1">
                                  <a:solidFill>
                                    <a:srgbClr val="C00000"/>
                                  </a:solidFill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b="1" i="1">
                                  <a:solidFill>
                                    <a:srgbClr val="C00000"/>
                                  </a:solidFill>
                                  <a:latin typeface="Cambria Math"/>
                                </a:rPr>
                                <m:t>𝒙</m:t>
                              </m:r>
                              <m:r>
                                <a:rPr lang="cs-CZ" b="1" i="1">
                                  <a:solidFill>
                                    <a:srgbClr val="C00000"/>
                                  </a:solidFill>
                                  <a:latin typeface="Cambria Math"/>
                                </a:rPr>
                                <m:t>−</m:t>
                              </m:r>
                              <m:r>
                                <a:rPr lang="cs-CZ" b="1" i="1">
                                  <a:solidFill>
                                    <a:srgbClr val="C00000"/>
                                  </a:solidFill>
                                  <a:latin typeface="Cambria Math"/>
                                </a:rPr>
                                <m:t>𝟏</m:t>
                              </m:r>
                            </m:e>
                          </m:d>
                        </m:e>
                        <m:sup>
                          <m:r>
                            <a:rPr lang="cs-CZ" b="1" i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cs-CZ" b="1" i="1">
                          <a:solidFill>
                            <a:srgbClr val="C00000"/>
                          </a:solidFill>
                          <a:latin typeface="Cambria Math"/>
                        </a:rPr>
                        <m:t>+</m:t>
                      </m:r>
                      <m:sSup>
                        <m:sSupPr>
                          <m:ctrlPr>
                            <a:rPr lang="cs-CZ" b="1" i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1" i="1">
                                  <a:solidFill>
                                    <a:srgbClr val="C00000"/>
                                  </a:solidFill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b="1" i="1">
                                  <a:solidFill>
                                    <a:srgbClr val="C00000"/>
                                  </a:solidFill>
                                  <a:latin typeface="Cambria Math"/>
                                </a:rPr>
                                <m:t>𝒚</m:t>
                              </m:r>
                              <m:r>
                                <a:rPr lang="cs-CZ" b="1" i="1">
                                  <a:solidFill>
                                    <a:srgbClr val="C00000"/>
                                  </a:solidFill>
                                  <a:latin typeface="Cambria Math"/>
                                </a:rPr>
                                <m:t>−</m:t>
                              </m:r>
                              <m:r>
                                <a:rPr lang="cs-CZ" b="1" i="1">
                                  <a:solidFill>
                                    <a:srgbClr val="C00000"/>
                                  </a:solidFill>
                                  <a:latin typeface="Cambria Math"/>
                                </a:rPr>
                                <m:t>𝟐</m:t>
                              </m:r>
                            </m:e>
                          </m:d>
                        </m:e>
                        <m:sup>
                          <m:r>
                            <a:rPr lang="cs-CZ" b="1" i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cs-CZ" b="1">
                          <a:solidFill>
                            <a:srgbClr val="C00000"/>
                          </a:solidFill>
                          <a:latin typeface="Cambria Math"/>
                        </a:rPr>
                        <m:t>=</m:t>
                      </m:r>
                      <m:r>
                        <a:rPr lang="cs-CZ" b="1" i="1">
                          <a:solidFill>
                            <a:srgbClr val="C00000"/>
                          </a:solidFill>
                          <a:latin typeface="Cambria Math"/>
                        </a:rPr>
                        <m:t>𝟏</m:t>
                      </m:r>
                    </m:oMath>
                  </m:oMathPara>
                </a14:m>
                <a:endParaRPr lang="cs-CZ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13" name="Obdélník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9552" y="2868233"/>
                <a:ext cx="4358757" cy="2133726"/>
              </a:xfrm>
              <a:prstGeom prst="rect">
                <a:avLst/>
              </a:prstGeom>
              <a:blipFill rotWithShape="1">
                <a:blip r:embed="rId6"/>
                <a:stretch>
                  <a:fillRect l="-1259" t="-1143" b="-28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Obdélník 15"/>
              <p:cNvSpPr/>
              <p:nvPr/>
            </p:nvSpPr>
            <p:spPr>
              <a:xfrm>
                <a:off x="616395" y="5301208"/>
                <a:ext cx="3159776" cy="946991"/>
              </a:xfrm>
              <a:prstGeom prst="rect">
                <a:avLst/>
              </a:prstGeom>
              <a:ln/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𝒉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: −</m:t>
                      </m:r>
                      <m:f>
                        <m:fPr>
                          <m:ctrlPr>
                            <a:rPr lang="cs-CZ" b="1" i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b="1" i="1">
                                  <a:solidFill>
                                    <a:srgbClr val="C00000"/>
                                  </a:solidFill>
                                  <a:latin typeface="Cambria Math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cs-CZ" b="1" i="1">
                                      <a:solidFill>
                                        <a:srgbClr val="C00000"/>
                                      </a:solidFill>
                                      <a:latin typeface="Cambria Math"/>
                                    </a:rPr>
                                  </m:ctrlPr>
                                </m:dPr>
                                <m:e>
                                  <m:r>
                                    <a:rPr lang="cs-CZ" b="1" i="1">
                                      <a:solidFill>
                                        <a:srgbClr val="C00000"/>
                                      </a:solidFill>
                                      <a:latin typeface="Cambria Math"/>
                                    </a:rPr>
                                    <m:t>𝒙</m:t>
                                  </m:r>
                                  <m:r>
                                    <a:rPr lang="cs-CZ" b="1" i="1">
                                      <a:solidFill>
                                        <a:srgbClr val="C00000"/>
                                      </a:solidFill>
                                      <a:latin typeface="Cambria Math"/>
                                    </a:rPr>
                                    <m:t>−</m:t>
                                  </m:r>
                                  <m:r>
                                    <a:rPr lang="cs-CZ" b="1" i="1">
                                      <a:solidFill>
                                        <a:srgbClr val="C00000"/>
                                      </a:solidFill>
                                      <a:latin typeface="Cambria Math"/>
                                    </a:rPr>
                                    <m:t>𝟏</m:t>
                                  </m:r>
                                </m:e>
                              </m:d>
                            </m:e>
                            <m:sup>
                              <m:r>
                                <a:rPr lang="cs-CZ" b="1" i="1">
                                  <a:solidFill>
                                    <a:srgbClr val="C00000"/>
                                  </a:solidFill>
                                  <a:latin typeface="Cambria Math"/>
                                </a:rPr>
                                <m:t>𝟐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cs-CZ" b="1" i="1">
                                  <a:solidFill>
                                    <a:srgbClr val="C00000"/>
                                  </a:solidFill>
                                  <a:latin typeface="Cambria Math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cs-CZ" b="1" i="1">
                                      <a:solidFill>
                                        <a:srgbClr val="C00000"/>
                                      </a:solidFill>
                                      <a:latin typeface="Cambria Math"/>
                                    </a:rPr>
                                  </m:ctrlPr>
                                </m:dPr>
                                <m:e>
                                  <m:f>
                                    <m:fPr>
                                      <m:ctrlPr>
                                        <a:rPr lang="cs-CZ" b="1" i="1">
                                          <a:solidFill>
                                            <a:srgbClr val="C00000"/>
                                          </a:solidFill>
                                          <a:latin typeface="Cambria Math"/>
                                        </a:rPr>
                                      </m:ctrlPr>
                                    </m:fPr>
                                    <m:num>
                                      <m:r>
                                        <a:rPr lang="cs-CZ" b="1" i="1">
                                          <a:solidFill>
                                            <a:srgbClr val="C00000"/>
                                          </a:solidFill>
                                          <a:latin typeface="Cambria Math"/>
                                        </a:rPr>
                                        <m:t>𝟏</m:t>
                                      </m:r>
                                    </m:num>
                                    <m:den>
                                      <m:r>
                                        <a:rPr lang="cs-CZ" b="1" i="1">
                                          <a:solidFill>
                                            <a:srgbClr val="C00000"/>
                                          </a:solidFill>
                                          <a:latin typeface="Cambria Math"/>
                                        </a:rPr>
                                        <m:t>𝟐</m:t>
                                      </m:r>
                                    </m:den>
                                  </m:f>
                                </m:e>
                              </m:d>
                            </m:e>
                            <m:sup>
                              <m:r>
                                <a:rPr lang="cs-CZ" b="1" i="1">
                                  <a:solidFill>
                                    <a:srgbClr val="C00000"/>
                                  </a:solidFill>
                                  <a:latin typeface="Cambria Math"/>
                                </a:rPr>
                                <m:t>𝟐</m:t>
                              </m:r>
                            </m:sup>
                          </m:sSup>
                        </m:den>
                      </m:f>
                      <m:r>
                        <a:rPr lang="cs-CZ" b="1" i="1">
                          <a:solidFill>
                            <a:srgbClr val="C00000"/>
                          </a:solidFill>
                          <a:latin typeface="Cambria Math"/>
                        </a:rPr>
                        <m:t>+</m:t>
                      </m:r>
                      <m:sSup>
                        <m:sSupPr>
                          <m:ctrlPr>
                            <a:rPr lang="cs-CZ" b="1" i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1" i="1">
                                  <a:solidFill>
                                    <a:srgbClr val="C00000"/>
                                  </a:solidFill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b="1" i="1">
                                  <a:solidFill>
                                    <a:srgbClr val="C00000"/>
                                  </a:solidFill>
                                  <a:latin typeface="Cambria Math"/>
                                </a:rPr>
                                <m:t>𝒚</m:t>
                              </m:r>
                              <m:r>
                                <a:rPr lang="cs-CZ" b="1" i="1">
                                  <a:solidFill>
                                    <a:srgbClr val="C00000"/>
                                  </a:solidFill>
                                  <a:latin typeface="Cambria Math"/>
                                </a:rPr>
                                <m:t>−</m:t>
                              </m:r>
                              <m:r>
                                <a:rPr lang="cs-CZ" b="1" i="1">
                                  <a:solidFill>
                                    <a:srgbClr val="C00000"/>
                                  </a:solidFill>
                                  <a:latin typeface="Cambria Math"/>
                                </a:rPr>
                                <m:t>𝟐</m:t>
                              </m:r>
                            </m:e>
                          </m:d>
                        </m:e>
                        <m:sup>
                          <m:r>
                            <a:rPr lang="cs-CZ" b="1" i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cs-CZ" b="1" i="1">
                          <a:solidFill>
                            <a:srgbClr val="C00000"/>
                          </a:solidFill>
                          <a:latin typeface="Cambria Math"/>
                        </a:rPr>
                        <m:t>=</m:t>
                      </m:r>
                      <m:r>
                        <a:rPr lang="cs-CZ" b="1" i="1">
                          <a:solidFill>
                            <a:srgbClr val="C00000"/>
                          </a:solidFill>
                          <a:latin typeface="Cambria Math"/>
                        </a:rPr>
                        <m:t>𝟏</m:t>
                      </m:r>
                    </m:oMath>
                  </m:oMathPara>
                </a14:m>
                <a:endParaRPr lang="cs-CZ" b="1" i="1" dirty="0">
                  <a:solidFill>
                    <a:srgbClr val="C00000"/>
                  </a:solidFill>
                  <a:latin typeface="Cambria Math"/>
                </a:endParaRPr>
              </a:p>
            </p:txBody>
          </p:sp>
        </mc:Choice>
        <mc:Fallback xmlns="">
          <p:sp>
            <p:nvSpPr>
              <p:cNvPr id="16" name="Obdélník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6395" y="5301208"/>
                <a:ext cx="3159776" cy="946991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  <a:ln/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ovéPole 16"/>
              <p:cNvSpPr txBox="1"/>
              <p:nvPr/>
            </p:nvSpPr>
            <p:spPr>
              <a:xfrm>
                <a:off x="5370619" y="2924944"/>
                <a:ext cx="3226781" cy="3352328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rgbClr val="FF0000"/>
                </a:solidFill>
              </a:ln>
            </p:spPr>
            <p:txBody>
              <a:bodyPr wrap="non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cs-CZ" sz="2400" b="1" i="1" smtClean="0">
                          <a:latin typeface="Cambria Math"/>
                        </a:rPr>
                        <m:t>𝑬𝑭</m:t>
                      </m:r>
                      <m:r>
                        <a:rPr lang="cs-CZ" sz="2400" b="1" i="1" smtClean="0">
                          <a:latin typeface="Cambria Math"/>
                          <a:ea typeface="Cambria Math"/>
                        </a:rPr>
                        <m:t>∥</m:t>
                      </m:r>
                      <m:r>
                        <a:rPr lang="cs-CZ" sz="2400" b="1" i="1" smtClean="0">
                          <a:latin typeface="Cambria Math"/>
                          <a:ea typeface="Cambria Math"/>
                        </a:rPr>
                        <m:t>𝒚</m:t>
                      </m:r>
                    </m:oMath>
                  </m:oMathPara>
                </a14:m>
                <a:endParaRPr lang="cs-CZ" sz="2400" b="1" dirty="0" smtClean="0"/>
              </a:p>
              <a:p>
                <a:pPr algn="ctr"/>
                <a:endParaRPr lang="cs-CZ" sz="2400" b="1" dirty="0" smtClean="0"/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cs-CZ" sz="2400" b="1" i="1" smtClean="0">
                          <a:latin typeface="Cambria Math"/>
                        </a:rPr>
                        <m:t>𝑺</m:t>
                      </m:r>
                      <m:r>
                        <a:rPr lang="cs-CZ" sz="2400" b="1" i="1" smtClean="0">
                          <a:latin typeface="Cambria Math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lang="cs-CZ" sz="2400" b="1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400" b="1" i="1" smtClean="0">
                              <a:latin typeface="Cambria Math"/>
                            </a:rPr>
                            <m:t>𝟏</m:t>
                          </m:r>
                          <m:r>
                            <a:rPr lang="cs-CZ" sz="2400" b="1" i="1" smtClean="0">
                              <a:latin typeface="Cambria Math"/>
                            </a:rPr>
                            <m:t>;</m:t>
                          </m:r>
                          <m:r>
                            <a:rPr lang="cs-CZ" sz="2400" b="1" i="1" smtClean="0">
                              <a:latin typeface="Cambria Math"/>
                            </a:rPr>
                            <m:t>𝟐</m:t>
                          </m:r>
                        </m:e>
                      </m:d>
                    </m:oMath>
                  </m:oMathPara>
                </a14:m>
                <a:endParaRPr lang="cs-CZ" sz="2400" b="1" dirty="0" smtClean="0"/>
              </a:p>
              <a:p>
                <a:pPr algn="ctr"/>
                <a:endParaRPr lang="cs-CZ" sz="2400" b="1" dirty="0" smtClean="0"/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cs-CZ" sz="2400" b="1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𝒂</m:t>
                      </m:r>
                      <m:r>
                        <a:rPr lang="cs-CZ" sz="2400" b="1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2400" b="1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400" b="1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𝟏</m:t>
                          </m:r>
                        </m:num>
                        <m:den>
                          <m:r>
                            <a:rPr lang="cs-CZ" sz="2400" b="1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𝟐</m:t>
                          </m:r>
                        </m:den>
                      </m:f>
                      <m:r>
                        <a:rPr lang="cs-CZ" sz="2400" b="1" i="1" smtClean="0">
                          <a:latin typeface="Cambria Math"/>
                        </a:rPr>
                        <m:t>, </m:t>
                      </m:r>
                      <m:r>
                        <a:rPr lang="cs-CZ" sz="2400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𝒃</m:t>
                      </m:r>
                      <m:r>
                        <a:rPr lang="cs-CZ" sz="2400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=</m:t>
                      </m:r>
                      <m:r>
                        <a:rPr lang="cs-CZ" sz="2400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𝟏</m:t>
                      </m:r>
                    </m:oMath>
                  </m:oMathPara>
                </a14:m>
                <a:endParaRPr lang="cs-CZ" sz="2400" b="1" dirty="0" smtClean="0">
                  <a:solidFill>
                    <a:srgbClr val="0000FF"/>
                  </a:solidFill>
                </a:endParaRP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1" i="1" smtClean="0">
                          <a:solidFill>
                            <a:srgbClr val="009900"/>
                          </a:solidFill>
                          <a:latin typeface="Cambria Math"/>
                        </a:rPr>
                        <m:t>𝒆</m:t>
                      </m:r>
                      <m:r>
                        <a:rPr lang="cs-CZ" sz="2400" b="1" i="1" smtClean="0">
                          <a:latin typeface="Cambria Math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sz="2400" b="1" i="1" smtClean="0">
                              <a:latin typeface="Cambria Math"/>
                            </a:rPr>
                          </m:ctrlPr>
                        </m:radPr>
                        <m:deg/>
                        <m:e>
                          <m:sSup>
                            <m:sSupPr>
                              <m:ctrlPr>
                                <a:rPr lang="cs-CZ" sz="2400" b="1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cs-CZ" sz="2400" b="1" i="1" smtClean="0">
                                      <a:latin typeface="Cambria Math"/>
                                    </a:rPr>
                                  </m:ctrlPr>
                                </m:dPr>
                                <m:e>
                                  <m:f>
                                    <m:fPr>
                                      <m:ctrlPr>
                                        <a:rPr lang="cs-CZ" sz="2400" b="1" i="1" smtClean="0">
                                          <a:latin typeface="Cambria Math"/>
                                        </a:rPr>
                                      </m:ctrlPr>
                                    </m:fPr>
                                    <m:num>
                                      <m:r>
                                        <a:rPr lang="cs-CZ" sz="2400" b="1" i="1" smtClean="0">
                                          <a:latin typeface="Cambria Math"/>
                                        </a:rPr>
                                        <m:t>𝟏</m:t>
                                      </m:r>
                                    </m:num>
                                    <m:den>
                                      <m:r>
                                        <a:rPr lang="cs-CZ" sz="2400" b="1" i="1" smtClean="0">
                                          <a:latin typeface="Cambria Math"/>
                                        </a:rPr>
                                        <m:t>𝟐</m:t>
                                      </m:r>
                                    </m:den>
                                  </m:f>
                                </m:e>
                              </m:d>
                            </m:e>
                            <m:sup>
                              <m:r>
                                <a:rPr lang="cs-CZ" sz="2400" b="1" i="1" smtClean="0">
                                  <a:latin typeface="Cambria Math"/>
                                </a:rPr>
                                <m:t>𝟐</m:t>
                              </m:r>
                            </m:sup>
                          </m:sSup>
                          <m:r>
                            <a:rPr lang="cs-CZ" sz="2400" b="1" i="1" smtClean="0">
                              <a:latin typeface="Cambria Math"/>
                            </a:rPr>
                            <m:t>+</m:t>
                          </m:r>
                          <m:sSup>
                            <m:sSupPr>
                              <m:ctrlPr>
                                <a:rPr lang="cs-CZ" sz="2400" b="1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sz="2400" b="1" i="1" smtClean="0">
                                  <a:latin typeface="Cambria Math"/>
                                </a:rPr>
                                <m:t>𝟏</m:t>
                              </m:r>
                            </m:e>
                            <m:sup>
                              <m:r>
                                <a:rPr lang="cs-CZ" sz="2400" b="1" i="1" smtClean="0">
                                  <a:latin typeface="Cambria Math"/>
                                </a:rPr>
                                <m:t>𝟐</m:t>
                              </m:r>
                            </m:sup>
                          </m:sSup>
                        </m:e>
                      </m:rad>
                      <m:r>
                        <a:rPr lang="cs-CZ" sz="2400" b="1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2400" b="1" i="1" smtClean="0">
                              <a:solidFill>
                                <a:srgbClr val="009900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ad>
                            <m:radPr>
                              <m:degHide m:val="on"/>
                              <m:ctrlPr>
                                <a:rPr lang="cs-CZ" sz="2400" b="1" i="1" smtClean="0">
                                  <a:solidFill>
                                    <a:srgbClr val="009900"/>
                                  </a:solidFill>
                                  <a:latin typeface="Cambria Math"/>
                                </a:rPr>
                              </m:ctrlPr>
                            </m:radPr>
                            <m:deg/>
                            <m:e>
                              <m:r>
                                <a:rPr lang="cs-CZ" sz="2400" b="1" i="1" smtClean="0">
                                  <a:solidFill>
                                    <a:srgbClr val="009900"/>
                                  </a:solidFill>
                                  <a:latin typeface="Cambria Math"/>
                                </a:rPr>
                                <m:t>𝟓</m:t>
                              </m:r>
                            </m:e>
                          </m:rad>
                        </m:num>
                        <m:den>
                          <m:r>
                            <a:rPr lang="cs-CZ" sz="2400" b="1" i="1" smtClean="0">
                              <a:solidFill>
                                <a:srgbClr val="009900"/>
                              </a:solidFill>
                              <a:latin typeface="Cambria Math"/>
                            </a:rPr>
                            <m:t>𝟐</m:t>
                          </m:r>
                        </m:den>
                      </m:f>
                    </m:oMath>
                  </m:oMathPara>
                </a14:m>
                <a:endParaRPr lang="cs-CZ" sz="2400" b="1" dirty="0"/>
              </a:p>
            </p:txBody>
          </p:sp>
        </mc:Choice>
        <mc:Fallback xmlns="">
          <p:sp>
            <p:nvSpPr>
              <p:cNvPr id="17" name="TextovéPole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70619" y="2924944"/>
                <a:ext cx="3226781" cy="3352328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484614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1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3" grpId="0" uiExpand="1" build="p"/>
      <p:bldP spid="16" grpId="0" animBg="1"/>
      <p:bldP spid="17" grpId="0" build="p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kupina 1"/>
          <p:cNvGrpSpPr/>
          <p:nvPr/>
        </p:nvGrpSpPr>
        <p:grpSpPr>
          <a:xfrm>
            <a:off x="575556" y="146186"/>
            <a:ext cx="7992888" cy="1050568"/>
            <a:chOff x="323528" y="146184"/>
            <a:chExt cx="7992888" cy="1050568"/>
          </a:xfrm>
        </p:grpSpPr>
        <p:sp>
          <p:nvSpPr>
            <p:cNvPr id="3" name="Nadpis 1"/>
            <p:cNvSpPr txBox="1">
              <a:spLocks/>
            </p:cNvSpPr>
            <p:nvPr/>
          </p:nvSpPr>
          <p:spPr>
            <a:xfrm>
              <a:off x="395536" y="146184"/>
              <a:ext cx="5976664" cy="725439"/>
            </a:xfrm>
            <a:prstGeom prst="rect">
              <a:avLst/>
            </a:prstGeom>
          </p:spPr>
          <p:txBody>
            <a:bodyPr/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algn="l"/>
              <a:endParaRPr lang="cs-CZ" sz="3200" b="1" i="1" dirty="0" smtClean="0"/>
            </a:p>
          </p:txBody>
        </p:sp>
        <p:pic>
          <p:nvPicPr>
            <p:cNvPr id="4" name="Picture 9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1531" y="242064"/>
              <a:ext cx="426997" cy="653358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  <a:extLst/>
          </p:spPr>
        </p:pic>
        <p:pic>
          <p:nvPicPr>
            <p:cNvPr id="5" name="Picture 2" descr="Zobrazit podrobnosti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02510" y="242064"/>
              <a:ext cx="565834" cy="65343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TextovéPole 5"/>
            <p:cNvSpPr txBox="1"/>
            <p:nvPr/>
          </p:nvSpPr>
          <p:spPr>
            <a:xfrm>
              <a:off x="6588224" y="827420"/>
              <a:ext cx="129541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kuželosečky</a:t>
              </a:r>
              <a:endParaRPr lang="cs-CZ" dirty="0">
                <a:solidFill>
                  <a:schemeClr val="tx1">
                    <a:lumMod val="95000"/>
                    <a:lumOff val="5000"/>
                  </a:schemeClr>
                </a:solidFill>
              </a:endParaRPr>
            </a:p>
          </p:txBody>
        </p:sp>
        <p:cxnSp>
          <p:nvCxnSpPr>
            <p:cNvPr id="7" name="Přímá spojnice 6"/>
            <p:cNvCxnSpPr/>
            <p:nvPr/>
          </p:nvCxnSpPr>
          <p:spPr>
            <a:xfrm>
              <a:off x="395536" y="1187460"/>
              <a:ext cx="792088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TextovéPole 7"/>
            <p:cNvSpPr txBox="1"/>
            <p:nvPr/>
          </p:nvSpPr>
          <p:spPr>
            <a:xfrm>
              <a:off x="323528" y="427311"/>
              <a:ext cx="5182188" cy="584775"/>
            </a:xfrm>
            <a:prstGeom prst="rect">
              <a:avLst/>
            </a:prstGeom>
            <a:noFill/>
            <a:ln w="28575"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cs-CZ" sz="3200" b="1" i="1" dirty="0" smtClean="0">
                  <a:solidFill>
                    <a:srgbClr val="0000FF"/>
                  </a:solidFill>
                </a:rPr>
                <a:t>Obecná </a:t>
              </a:r>
              <a:r>
                <a:rPr lang="cs-CZ" sz="3200" b="1" dirty="0" smtClean="0"/>
                <a:t>ROVNICE HYPERBOLY</a:t>
              </a:r>
              <a:endParaRPr lang="cs-CZ" sz="3200" b="1" i="1" dirty="0">
                <a:solidFill>
                  <a:srgbClr val="0000FF"/>
                </a:solidFill>
              </a:endParaRPr>
            </a:p>
          </p:txBody>
        </p:sp>
      </p:grp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526" y="1484784"/>
            <a:ext cx="4168080" cy="4835782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ovéPole 17"/>
              <p:cNvSpPr txBox="1"/>
              <p:nvPr/>
            </p:nvSpPr>
            <p:spPr>
              <a:xfrm>
                <a:off x="5071571" y="1451371"/>
                <a:ext cx="3417346" cy="4847737"/>
              </a:xfrm>
              <a:prstGeom prst="rect">
                <a:avLst/>
              </a:prstGeom>
              <a:noFill/>
              <a:ln>
                <a:solidFill>
                  <a:srgbClr val="FF0000"/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000" b="1" i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𝑨</m:t>
                      </m:r>
                      <m:r>
                        <a:rPr lang="cs-CZ" sz="2000" b="1" i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lang="cs-CZ" sz="2000" b="1" i="1" smtClean="0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cs-CZ" sz="2000" b="1" i="1" smtClean="0">
                                  <a:solidFill>
                                    <a:schemeClr val="tx1">
                                      <a:lumMod val="95000"/>
                                      <a:lumOff val="5000"/>
                                    </a:schemeClr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cs-CZ" sz="2000" b="1" i="1" smtClean="0">
                                  <a:solidFill>
                                    <a:schemeClr val="tx1">
                                      <a:lumMod val="95000"/>
                                      <a:lumOff val="5000"/>
                                    </a:schemeClr>
                                  </a:solidFill>
                                  <a:latin typeface="Cambria Math"/>
                                </a:rPr>
                                <m:t>𝒙</m:t>
                              </m:r>
                            </m:e>
                            <m:sub>
                              <m:r>
                                <a:rPr lang="cs-CZ" sz="2000" b="1" i="1" smtClean="0">
                                  <a:solidFill>
                                    <a:schemeClr val="tx1">
                                      <a:lumMod val="95000"/>
                                      <a:lumOff val="5000"/>
                                    </a:schemeClr>
                                  </a:solidFill>
                                  <a:latin typeface="Cambria Math"/>
                                </a:rPr>
                                <m:t>𝒔</m:t>
                              </m:r>
                            </m:sub>
                          </m:sSub>
                          <m:r>
                            <a:rPr lang="cs-CZ" sz="2000" b="1" i="1" smtClean="0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;</m:t>
                          </m:r>
                          <m:sSub>
                            <m:sSubPr>
                              <m:ctrlPr>
                                <a:rPr lang="cs-CZ" sz="2000" b="1" i="1" smtClean="0">
                                  <a:solidFill>
                                    <a:schemeClr val="tx1">
                                      <a:lumMod val="95000"/>
                                      <a:lumOff val="5000"/>
                                    </a:schemeClr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cs-CZ" sz="2000" b="1" i="1" smtClean="0">
                                  <a:solidFill>
                                    <a:schemeClr val="tx1">
                                      <a:lumMod val="95000"/>
                                      <a:lumOff val="5000"/>
                                    </a:schemeClr>
                                  </a:solidFill>
                                  <a:latin typeface="Cambria Math"/>
                                </a:rPr>
                                <m:t>𝒚</m:t>
                              </m:r>
                            </m:e>
                            <m:sub>
                              <m:r>
                                <a:rPr lang="cs-CZ" sz="2000" b="1" i="1" smtClean="0">
                                  <a:solidFill>
                                    <a:schemeClr val="tx1">
                                      <a:lumMod val="95000"/>
                                      <a:lumOff val="5000"/>
                                    </a:schemeClr>
                                  </a:solidFill>
                                  <a:latin typeface="Cambria Math"/>
                                </a:rPr>
                                <m:t>𝒔</m:t>
                              </m:r>
                            </m:sub>
                          </m:sSub>
                          <m:r>
                            <a:rPr lang="cs-CZ" sz="2000" b="1" i="1" smtClean="0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−</m:t>
                          </m:r>
                          <m:r>
                            <a:rPr lang="cs-CZ" sz="2000" b="1" i="1" smtClean="0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𝒃</m:t>
                          </m:r>
                        </m:e>
                      </m:d>
                      <m:r>
                        <a:rPr lang="cs-CZ" sz="2000" b="1" i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lang="cs-CZ" sz="2000" b="1" i="1" smtClean="0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000" b="1" i="1" smtClean="0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𝟏</m:t>
                          </m:r>
                          <m:r>
                            <a:rPr lang="cs-CZ" sz="2000" b="1" i="1" smtClean="0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;</m:t>
                          </m:r>
                          <m:r>
                            <a:rPr lang="cs-CZ" sz="2000" b="1" i="1" smtClean="0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𝟐</m:t>
                          </m:r>
                          <m:r>
                            <a:rPr lang="cs-CZ" sz="2000" b="1" i="1" smtClean="0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−</m:t>
                          </m:r>
                          <m:r>
                            <a:rPr lang="cs-CZ" sz="2000" b="1" i="1" smtClean="0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𝟏</m:t>
                          </m:r>
                        </m:e>
                      </m:d>
                    </m:oMath>
                  </m:oMathPara>
                </a14:m>
                <a:endParaRPr lang="cs-CZ" sz="2000" b="1" i="1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Cambria Math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000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𝑨</m:t>
                      </m:r>
                      <m:r>
                        <a:rPr lang="cs-CZ" sz="2000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lang="cs-CZ" sz="2000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000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𝟏</m:t>
                          </m:r>
                          <m:r>
                            <a:rPr lang="cs-CZ" sz="2000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;</m:t>
                          </m:r>
                          <m:r>
                            <a:rPr lang="cs-CZ" sz="2000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𝟏</m:t>
                          </m:r>
                        </m:e>
                      </m:d>
                    </m:oMath>
                  </m:oMathPara>
                </a14:m>
                <a:endParaRPr lang="cs-CZ" sz="2000" b="1" dirty="0" smtClean="0">
                  <a:solidFill>
                    <a:schemeClr val="tx1">
                      <a:lumMod val="95000"/>
                      <a:lumOff val="5000"/>
                    </a:schemeClr>
                  </a:solidFill>
                </a:endParaRPr>
              </a:p>
              <a:p>
                <a:endParaRPr lang="cs-CZ" sz="2000" b="1" dirty="0" smtClean="0">
                  <a:solidFill>
                    <a:schemeClr val="tx1">
                      <a:lumMod val="95000"/>
                      <a:lumOff val="5000"/>
                    </a:schemeClr>
                  </a:solidFill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000" b="1" i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𝑩</m:t>
                      </m:r>
                      <m:r>
                        <a:rPr lang="cs-CZ" sz="2000" b="1" i="1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lang="cs-CZ" sz="2000" b="1" i="1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cs-CZ" sz="2000" b="1" i="1">
                                  <a:solidFill>
                                    <a:schemeClr val="tx1">
                                      <a:lumMod val="95000"/>
                                      <a:lumOff val="5000"/>
                                    </a:schemeClr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cs-CZ" sz="2000" b="1" i="1">
                                  <a:solidFill>
                                    <a:schemeClr val="tx1">
                                      <a:lumMod val="95000"/>
                                      <a:lumOff val="5000"/>
                                    </a:schemeClr>
                                  </a:solidFill>
                                  <a:latin typeface="Cambria Math"/>
                                </a:rPr>
                                <m:t>𝒙</m:t>
                              </m:r>
                            </m:e>
                            <m:sub>
                              <m:r>
                                <a:rPr lang="cs-CZ" sz="2000" b="1" i="1">
                                  <a:solidFill>
                                    <a:schemeClr val="tx1">
                                      <a:lumMod val="95000"/>
                                      <a:lumOff val="5000"/>
                                    </a:schemeClr>
                                  </a:solidFill>
                                  <a:latin typeface="Cambria Math"/>
                                </a:rPr>
                                <m:t>𝒔</m:t>
                              </m:r>
                            </m:sub>
                          </m:sSub>
                          <m:r>
                            <a:rPr lang="cs-CZ" sz="2000" b="1" i="1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;</m:t>
                          </m:r>
                          <m:sSub>
                            <m:sSubPr>
                              <m:ctrlPr>
                                <a:rPr lang="cs-CZ" sz="2000" b="1" i="1">
                                  <a:solidFill>
                                    <a:schemeClr val="tx1">
                                      <a:lumMod val="95000"/>
                                      <a:lumOff val="5000"/>
                                    </a:schemeClr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cs-CZ" sz="2000" b="1" i="1">
                                  <a:solidFill>
                                    <a:schemeClr val="tx1">
                                      <a:lumMod val="95000"/>
                                      <a:lumOff val="5000"/>
                                    </a:schemeClr>
                                  </a:solidFill>
                                  <a:latin typeface="Cambria Math"/>
                                </a:rPr>
                                <m:t>𝒚</m:t>
                              </m:r>
                            </m:e>
                            <m:sub>
                              <m:r>
                                <a:rPr lang="cs-CZ" sz="2000" b="1" i="1">
                                  <a:solidFill>
                                    <a:schemeClr val="tx1">
                                      <a:lumMod val="95000"/>
                                      <a:lumOff val="5000"/>
                                    </a:schemeClr>
                                  </a:solidFill>
                                  <a:latin typeface="Cambria Math"/>
                                </a:rPr>
                                <m:t>𝒔</m:t>
                              </m:r>
                            </m:sub>
                          </m:sSub>
                          <m:r>
                            <a:rPr lang="cs-CZ" sz="2000" b="1" i="1" smtClean="0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+</m:t>
                          </m:r>
                          <m:r>
                            <a:rPr lang="cs-CZ" sz="2000" b="1" i="1" smtClean="0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𝒃</m:t>
                          </m:r>
                        </m:e>
                      </m:d>
                      <m:r>
                        <a:rPr lang="cs-CZ" sz="2000" b="1" i="1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lang="cs-CZ" sz="2000" b="1" i="1" smtClean="0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000" b="1" i="1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𝟏</m:t>
                          </m:r>
                          <m:r>
                            <a:rPr lang="cs-CZ" sz="2000" b="1" i="1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;</m:t>
                          </m:r>
                          <m:r>
                            <a:rPr lang="cs-CZ" sz="2000" b="1" i="1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𝟐</m:t>
                          </m:r>
                          <m:r>
                            <a:rPr lang="cs-CZ" sz="2000" b="1" i="1" smtClean="0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+</m:t>
                          </m:r>
                          <m:r>
                            <a:rPr lang="cs-CZ" sz="2000" b="1" i="1" smtClean="0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𝟏</m:t>
                          </m:r>
                        </m:e>
                      </m:d>
                    </m:oMath>
                  </m:oMathPara>
                </a14:m>
                <a:endParaRPr lang="cs-CZ" sz="2000" b="1" i="1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Cambria Math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000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𝑩</m:t>
                      </m:r>
                      <m:r>
                        <a:rPr lang="cs-CZ" sz="2000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lang="cs-CZ" sz="2000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000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𝟏</m:t>
                          </m:r>
                          <m:r>
                            <a:rPr lang="cs-CZ" sz="2000" b="1" i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;</m:t>
                          </m:r>
                          <m:r>
                            <a:rPr lang="cs-CZ" sz="2000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𝟑</m:t>
                          </m:r>
                        </m:e>
                      </m:d>
                    </m:oMath>
                  </m:oMathPara>
                </a14:m>
                <a:endParaRPr lang="cs-CZ" sz="2000" b="1" dirty="0" smtClean="0">
                  <a:solidFill>
                    <a:schemeClr val="tx1">
                      <a:lumMod val="95000"/>
                      <a:lumOff val="5000"/>
                    </a:schemeClr>
                  </a:solidFill>
                </a:endParaRPr>
              </a:p>
              <a:p>
                <a:endParaRPr lang="cs-CZ" sz="2000" b="1" dirty="0">
                  <a:solidFill>
                    <a:schemeClr val="tx1">
                      <a:lumMod val="95000"/>
                      <a:lumOff val="5000"/>
                    </a:schemeClr>
                  </a:solidFill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000" b="1" i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𝑬</m:t>
                      </m:r>
                      <m:r>
                        <a:rPr lang="cs-CZ" sz="2000" b="1" i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lang="cs-CZ" sz="2000" b="1" i="1" smtClean="0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cs-CZ" sz="2000" b="1" i="1">
                                  <a:solidFill>
                                    <a:schemeClr val="tx1">
                                      <a:lumMod val="95000"/>
                                      <a:lumOff val="5000"/>
                                    </a:schemeClr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cs-CZ" sz="2000" b="1" i="1">
                                  <a:solidFill>
                                    <a:schemeClr val="tx1">
                                      <a:lumMod val="95000"/>
                                      <a:lumOff val="5000"/>
                                    </a:schemeClr>
                                  </a:solidFill>
                                  <a:latin typeface="Cambria Math"/>
                                </a:rPr>
                                <m:t>𝒙</m:t>
                              </m:r>
                            </m:e>
                            <m:sub>
                              <m:r>
                                <a:rPr lang="cs-CZ" sz="2000" b="1" i="1">
                                  <a:solidFill>
                                    <a:schemeClr val="tx1">
                                      <a:lumMod val="95000"/>
                                      <a:lumOff val="5000"/>
                                    </a:schemeClr>
                                  </a:solidFill>
                                  <a:latin typeface="Cambria Math"/>
                                </a:rPr>
                                <m:t>𝒔</m:t>
                              </m:r>
                            </m:sub>
                          </m:sSub>
                          <m:r>
                            <a:rPr lang="cs-CZ" sz="2000" b="1" i="1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;</m:t>
                          </m:r>
                          <m:sSub>
                            <m:sSubPr>
                              <m:ctrlPr>
                                <a:rPr lang="cs-CZ" sz="2000" b="1" i="1">
                                  <a:solidFill>
                                    <a:schemeClr val="tx1">
                                      <a:lumMod val="95000"/>
                                      <a:lumOff val="5000"/>
                                    </a:schemeClr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cs-CZ" sz="2000" b="1" i="1">
                                  <a:solidFill>
                                    <a:schemeClr val="tx1">
                                      <a:lumMod val="95000"/>
                                      <a:lumOff val="5000"/>
                                    </a:schemeClr>
                                  </a:solidFill>
                                  <a:latin typeface="Cambria Math"/>
                                </a:rPr>
                                <m:t>𝒚</m:t>
                              </m:r>
                            </m:e>
                            <m:sub>
                              <m:r>
                                <a:rPr lang="cs-CZ" sz="2000" b="1" i="1">
                                  <a:solidFill>
                                    <a:schemeClr val="tx1">
                                      <a:lumMod val="95000"/>
                                      <a:lumOff val="5000"/>
                                    </a:schemeClr>
                                  </a:solidFill>
                                  <a:latin typeface="Cambria Math"/>
                                </a:rPr>
                                <m:t>𝒔</m:t>
                              </m:r>
                            </m:sub>
                          </m:sSub>
                          <m:r>
                            <a:rPr lang="cs-CZ" sz="2000" b="1" i="1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−</m:t>
                          </m:r>
                          <m:r>
                            <a:rPr lang="cs-CZ" sz="2000" b="1" i="1" smtClean="0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𝒆</m:t>
                          </m:r>
                        </m:e>
                      </m:d>
                    </m:oMath>
                  </m:oMathPara>
                </a14:m>
                <a:endParaRPr lang="cs-CZ" sz="2000" b="1" dirty="0" smtClean="0">
                  <a:solidFill>
                    <a:schemeClr val="tx1">
                      <a:lumMod val="95000"/>
                      <a:lumOff val="5000"/>
                    </a:schemeClr>
                  </a:solidFill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000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𝑬</m:t>
                      </m:r>
                      <m:r>
                        <a:rPr lang="cs-CZ" sz="2000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lang="cs-CZ" sz="2000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000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𝟏</m:t>
                          </m:r>
                          <m:r>
                            <a:rPr lang="cs-CZ" sz="2000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;</m:t>
                          </m:r>
                          <m:r>
                            <a:rPr lang="cs-CZ" sz="2000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𝟐</m:t>
                          </m:r>
                          <m:r>
                            <a:rPr lang="cs-CZ" sz="2000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−</m:t>
                          </m:r>
                          <m:f>
                            <m:fPr>
                              <m:ctrlPr>
                                <a:rPr lang="cs-CZ" sz="2000" b="1" i="1" smtClean="0">
                                  <a:solidFill>
                                    <a:srgbClr val="C00000"/>
                                  </a:solidFill>
                                  <a:latin typeface="Cambria Math"/>
                                </a:rPr>
                              </m:ctrlPr>
                            </m:fPr>
                            <m:num>
                              <m:rad>
                                <m:radPr>
                                  <m:degHide m:val="on"/>
                                  <m:ctrlPr>
                                    <a:rPr lang="cs-CZ" sz="2000" b="1" i="1" smtClean="0">
                                      <a:solidFill>
                                        <a:srgbClr val="C00000"/>
                                      </a:solidFill>
                                      <a:latin typeface="Cambria Math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cs-CZ" sz="2000" b="1" i="1" smtClean="0">
                                      <a:solidFill>
                                        <a:srgbClr val="C00000"/>
                                      </a:solidFill>
                                      <a:latin typeface="Cambria Math"/>
                                    </a:rPr>
                                    <m:t>𝟓</m:t>
                                  </m:r>
                                </m:e>
                              </m:rad>
                            </m:num>
                            <m:den>
                              <m:r>
                                <a:rPr lang="cs-CZ" sz="2000" b="1" i="1" smtClean="0">
                                  <a:solidFill>
                                    <a:srgbClr val="C00000"/>
                                  </a:solidFill>
                                  <a:latin typeface="Cambria Math"/>
                                </a:rPr>
                                <m:t>𝟐</m:t>
                              </m:r>
                            </m:den>
                          </m:f>
                        </m:e>
                      </m:d>
                    </m:oMath>
                  </m:oMathPara>
                </a14:m>
                <a:endParaRPr lang="cs-CZ" sz="2000" b="1" dirty="0" smtClean="0">
                  <a:solidFill>
                    <a:schemeClr val="tx1">
                      <a:lumMod val="95000"/>
                      <a:lumOff val="5000"/>
                    </a:schemeClr>
                  </a:solidFill>
                </a:endParaRPr>
              </a:p>
              <a:p>
                <a:endParaRPr lang="cs-CZ" sz="2000" b="1" dirty="0">
                  <a:solidFill>
                    <a:schemeClr val="tx1">
                      <a:lumMod val="95000"/>
                      <a:lumOff val="5000"/>
                    </a:schemeClr>
                  </a:solidFill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000" b="1" i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𝑭</m:t>
                      </m:r>
                      <m:r>
                        <a:rPr lang="cs-CZ" sz="2000" b="1" i="1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lang="cs-CZ" sz="2000" b="1" i="1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cs-CZ" sz="2000" b="1" i="1">
                                  <a:solidFill>
                                    <a:schemeClr val="tx1">
                                      <a:lumMod val="95000"/>
                                      <a:lumOff val="5000"/>
                                    </a:schemeClr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cs-CZ" sz="2000" b="1" i="1">
                                  <a:solidFill>
                                    <a:schemeClr val="tx1">
                                      <a:lumMod val="95000"/>
                                      <a:lumOff val="5000"/>
                                    </a:schemeClr>
                                  </a:solidFill>
                                  <a:latin typeface="Cambria Math"/>
                                </a:rPr>
                                <m:t>𝒙</m:t>
                              </m:r>
                            </m:e>
                            <m:sub>
                              <m:r>
                                <a:rPr lang="cs-CZ" sz="2000" b="1" i="1">
                                  <a:solidFill>
                                    <a:schemeClr val="tx1">
                                      <a:lumMod val="95000"/>
                                      <a:lumOff val="5000"/>
                                    </a:schemeClr>
                                  </a:solidFill>
                                  <a:latin typeface="Cambria Math"/>
                                </a:rPr>
                                <m:t>𝒔</m:t>
                              </m:r>
                            </m:sub>
                          </m:sSub>
                          <m:r>
                            <a:rPr lang="cs-CZ" sz="2000" b="1" i="1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;</m:t>
                          </m:r>
                          <m:sSub>
                            <m:sSubPr>
                              <m:ctrlPr>
                                <a:rPr lang="cs-CZ" sz="2000" b="1" i="1">
                                  <a:solidFill>
                                    <a:schemeClr val="tx1">
                                      <a:lumMod val="95000"/>
                                      <a:lumOff val="5000"/>
                                    </a:schemeClr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cs-CZ" sz="2000" b="1" i="1">
                                  <a:solidFill>
                                    <a:schemeClr val="tx1">
                                      <a:lumMod val="95000"/>
                                      <a:lumOff val="5000"/>
                                    </a:schemeClr>
                                  </a:solidFill>
                                  <a:latin typeface="Cambria Math"/>
                                </a:rPr>
                                <m:t>𝒚</m:t>
                              </m:r>
                            </m:e>
                            <m:sub>
                              <m:r>
                                <a:rPr lang="cs-CZ" sz="2000" b="1" i="1">
                                  <a:solidFill>
                                    <a:schemeClr val="tx1">
                                      <a:lumMod val="95000"/>
                                      <a:lumOff val="5000"/>
                                    </a:schemeClr>
                                  </a:solidFill>
                                  <a:latin typeface="Cambria Math"/>
                                </a:rPr>
                                <m:t>𝒔</m:t>
                              </m:r>
                            </m:sub>
                          </m:sSub>
                          <m:r>
                            <a:rPr lang="cs-CZ" sz="2000" b="1" i="1" smtClean="0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+</m:t>
                          </m:r>
                          <m:r>
                            <a:rPr lang="cs-CZ" sz="2000" b="1" i="1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𝒆</m:t>
                          </m:r>
                        </m:e>
                      </m:d>
                    </m:oMath>
                  </m:oMathPara>
                </a14:m>
                <a:endParaRPr lang="cs-CZ" sz="2000" b="1" dirty="0" smtClean="0">
                  <a:solidFill>
                    <a:schemeClr val="tx1">
                      <a:lumMod val="95000"/>
                      <a:lumOff val="5000"/>
                    </a:schemeClr>
                  </a:solidFill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000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𝑭</m:t>
                      </m:r>
                      <m:r>
                        <a:rPr lang="cs-CZ" sz="2000" b="1" i="1">
                          <a:solidFill>
                            <a:srgbClr val="C00000"/>
                          </a:solidFill>
                          <a:latin typeface="Cambria Math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lang="cs-CZ" sz="2000" b="1" i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000" b="1" i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𝟏</m:t>
                          </m:r>
                          <m:r>
                            <a:rPr lang="cs-CZ" sz="2000" b="1" i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;</m:t>
                          </m:r>
                          <m:r>
                            <a:rPr lang="cs-CZ" sz="2000" b="1" i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𝟐</m:t>
                          </m:r>
                          <m:r>
                            <a:rPr lang="cs-CZ" sz="2000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+</m:t>
                          </m:r>
                          <m:f>
                            <m:fPr>
                              <m:ctrlPr>
                                <a:rPr lang="cs-CZ" sz="2000" b="1" i="1">
                                  <a:solidFill>
                                    <a:srgbClr val="C00000"/>
                                  </a:solidFill>
                                  <a:latin typeface="Cambria Math"/>
                                </a:rPr>
                              </m:ctrlPr>
                            </m:fPr>
                            <m:num>
                              <m:rad>
                                <m:radPr>
                                  <m:degHide m:val="on"/>
                                  <m:ctrlPr>
                                    <a:rPr lang="cs-CZ" sz="2000" b="1" i="1">
                                      <a:solidFill>
                                        <a:srgbClr val="C00000"/>
                                      </a:solidFill>
                                      <a:latin typeface="Cambria Math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cs-CZ" sz="2000" b="1" i="1">
                                      <a:solidFill>
                                        <a:srgbClr val="C00000"/>
                                      </a:solidFill>
                                      <a:latin typeface="Cambria Math"/>
                                    </a:rPr>
                                    <m:t>𝟓</m:t>
                                  </m:r>
                                </m:e>
                              </m:rad>
                            </m:num>
                            <m:den>
                              <m:r>
                                <a:rPr lang="cs-CZ" sz="2000" b="1" i="1">
                                  <a:solidFill>
                                    <a:srgbClr val="C00000"/>
                                  </a:solidFill>
                                  <a:latin typeface="Cambria Math"/>
                                </a:rPr>
                                <m:t>𝟐</m:t>
                              </m:r>
                            </m:den>
                          </m:f>
                        </m:e>
                      </m:d>
                    </m:oMath>
                  </m:oMathPara>
                </a14:m>
                <a:endParaRPr lang="cs-CZ" sz="2000" b="1" dirty="0" smtClean="0">
                  <a:solidFill>
                    <a:schemeClr val="tx1">
                      <a:lumMod val="95000"/>
                      <a:lumOff val="5000"/>
                    </a:schemeClr>
                  </a:solidFill>
                </a:endParaRPr>
              </a:p>
              <a:p>
                <a:endParaRPr lang="cs-CZ" sz="2000" b="1" dirty="0" smtClean="0">
                  <a:solidFill>
                    <a:schemeClr val="tx1">
                      <a:lumMod val="95000"/>
                      <a:lumOff val="5000"/>
                    </a:schemeClr>
                  </a:solidFill>
                </a:endParaRPr>
              </a:p>
              <a:p>
                <a:endParaRPr lang="cs-CZ" sz="2000" b="1" dirty="0">
                  <a:solidFill>
                    <a:schemeClr val="tx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18" name="TextovéPole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71571" y="1451371"/>
                <a:ext cx="3417346" cy="4847737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897441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1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uiExpand="1" build="p" animBg="1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1240</TotalTime>
  <Words>586</Words>
  <Application>Microsoft Office PowerPoint</Application>
  <PresentationFormat>Předvádění na obrazovce (4:3)</PresentationFormat>
  <Paragraphs>58</Paragraphs>
  <Slides>7</Slides>
  <Notes>1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9" baseType="lpstr">
      <vt:lpstr>Motiv systému Office</vt:lpstr>
      <vt:lpstr>Microsoft Word Document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Zdeněk Mrkvička</dc:creator>
  <cp:lastModifiedBy>Zdeněk Mrkvička</cp:lastModifiedBy>
  <cp:revision>43</cp:revision>
  <dcterms:created xsi:type="dcterms:W3CDTF">2013-10-11T20:47:39Z</dcterms:created>
  <dcterms:modified xsi:type="dcterms:W3CDTF">2013-10-24T22:58:49Z</dcterms:modified>
</cp:coreProperties>
</file>